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0" r:id="rId4"/>
  </p:sldMasterIdLst>
  <p:notesMasterIdLst>
    <p:notesMasterId r:id="rId57"/>
  </p:notesMasterIdLst>
  <p:handoutMasterIdLst>
    <p:handoutMasterId r:id="rId58"/>
  </p:handoutMasterIdLst>
  <p:sldIdLst>
    <p:sldId id="267" r:id="rId5"/>
    <p:sldId id="426" r:id="rId6"/>
    <p:sldId id="268" r:id="rId7"/>
    <p:sldId id="421" r:id="rId8"/>
    <p:sldId id="420" r:id="rId9"/>
    <p:sldId id="389" r:id="rId10"/>
    <p:sldId id="457" r:id="rId11"/>
    <p:sldId id="324" r:id="rId12"/>
    <p:sldId id="325" r:id="rId13"/>
    <p:sldId id="326" r:id="rId14"/>
    <p:sldId id="423" r:id="rId15"/>
    <p:sldId id="370" r:id="rId16"/>
    <p:sldId id="458" r:id="rId17"/>
    <p:sldId id="429" r:id="rId18"/>
    <p:sldId id="266" r:id="rId19"/>
    <p:sldId id="427" r:id="rId20"/>
    <p:sldId id="365" r:id="rId21"/>
    <p:sldId id="378" r:id="rId22"/>
    <p:sldId id="395" r:id="rId23"/>
    <p:sldId id="450" r:id="rId24"/>
    <p:sldId id="330" r:id="rId25"/>
    <p:sldId id="396" r:id="rId26"/>
    <p:sldId id="428" r:id="rId27"/>
    <p:sldId id="430" r:id="rId28"/>
    <p:sldId id="439" r:id="rId29"/>
    <p:sldId id="440" r:id="rId30"/>
    <p:sldId id="441" r:id="rId31"/>
    <p:sldId id="459" r:id="rId32"/>
    <p:sldId id="452" r:id="rId33"/>
    <p:sldId id="401" r:id="rId34"/>
    <p:sldId id="384" r:id="rId35"/>
    <p:sldId id="386" r:id="rId36"/>
    <p:sldId id="411" r:id="rId37"/>
    <p:sldId id="413" r:id="rId38"/>
    <p:sldId id="414" r:id="rId39"/>
    <p:sldId id="288" r:id="rId40"/>
    <p:sldId id="434" r:id="rId41"/>
    <p:sldId id="444" r:id="rId42"/>
    <p:sldId id="446" r:id="rId43"/>
    <p:sldId id="447" r:id="rId44"/>
    <p:sldId id="448" r:id="rId45"/>
    <p:sldId id="449" r:id="rId46"/>
    <p:sldId id="373" r:id="rId47"/>
    <p:sldId id="436" r:id="rId48"/>
    <p:sldId id="369" r:id="rId49"/>
    <p:sldId id="382" r:id="rId50"/>
    <p:sldId id="417" r:id="rId51"/>
    <p:sldId id="418" r:id="rId52"/>
    <p:sldId id="341" r:id="rId53"/>
    <p:sldId id="342" r:id="rId54"/>
    <p:sldId id="437" r:id="rId55"/>
    <p:sldId id="456" r:id="rId56"/>
  </p:sldIdLst>
  <p:sldSz cx="12192000" cy="6858000"/>
  <p:notesSz cx="7010400" cy="9296400"/>
  <p:custDataLst>
    <p:tags r:id="rId5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6" userDrawn="1">
          <p15:clr>
            <a:srgbClr val="A4A3A4"/>
          </p15:clr>
        </p15:guide>
        <p15:guide id="2" orient="horz" pos="801" userDrawn="1">
          <p15:clr>
            <a:srgbClr val="A4A3A4"/>
          </p15:clr>
        </p15:guide>
        <p15:guide id="3" orient="horz" pos="968" userDrawn="1">
          <p15:clr>
            <a:srgbClr val="A4A3A4"/>
          </p15:clr>
        </p15:guide>
        <p15:guide id="4" orient="horz" pos="1120" userDrawn="1">
          <p15:clr>
            <a:srgbClr val="A4A3A4"/>
          </p15:clr>
        </p15:guide>
        <p15:guide id="5" orient="horz" pos="4088" userDrawn="1">
          <p15:clr>
            <a:srgbClr val="A4A3A4"/>
          </p15:clr>
        </p15:guide>
        <p15:guide id="6" pos="565" userDrawn="1">
          <p15:clr>
            <a:srgbClr val="A4A3A4"/>
          </p15:clr>
        </p15:guide>
        <p15:guide id="7" pos="7093"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DB2600-21EE-D893-DD4F-9291234FEEBB}" name="Lucido, Briana (CDC/GHC/DGHP)" initials="LB(" userId="S::KPQ7@cdc.gov::6e1083d0-5170-4474-b4a4-63e2f31446d3" providerId="AD"/>
  <p188:author id="{813E3416-FA04-957D-15E1-16A5CA630B82}" name="Harris, Julie (CDC/GHC/DGHP)" initials="HJ(" userId="S::ggt5@cdc.gov::f314a2f1-d216-401e-99c8-e30988af447c" providerId="AD"/>
  <p188:author id="{22CCCB37-7700-91D8-8499-DC9CFECDA438}" name="Rullan Oliver, Paola (CDC/DDPHSIS/CGH/DGHP)" initials="R(" userId="S::qmw7@cdc.gov::30cd57ae-ff56-4def-bb77-6cf4520de54c" providerId="AD"/>
  <p188:author id="{7B023D38-FFBC-E2C2-D214-7162B76BE166}" name="Quick, Linda (CDC/DDPHSIS/CGH/DGHP)" initials="Q(" userId="S::maq2@cdc.gov::0d533c83-808d-433f-96e1-46f2a324ca7d" providerId="AD"/>
  <p188:author id="{32569148-467A-A74C-8AEE-DCF781BA2D12}" name="Evering-Watley, Michele (CDC/GHC/DGHP)" initials="EWM(" userId="S::mee4@cdc.gov::2206c350-ccdb-4c4f-b595-dfe690500610" providerId="AD"/>
  <p188:author id="{3E1F4367-6FAA-4772-F624-76151D004D17}" name="Lisa Bryde" initials="LB" userId="ccd265dea34debd2" providerId="Windows Live"/>
  <p188:author id="{35CA6E6A-2BDC-3AEC-A8DA-274ECF148F5A}" name="Shadomy, Sean (CDC/DDID/NCEZID/OD)" initials="S(" userId="S::auf4@cdc.gov::2dd13278-842f-4b96-b887-4692c6b7720f" providerId="AD"/>
  <p188:author id="{94EE2075-FD33-9ED2-CB2C-3273E10570BD}" name="Franc, Katherine (CDC/DDPHSIS/CGH/DGHP)" initials="FK(" userId="S::oea4@cdc.gov::47c58039-5ac2-4c54-9daf-139bbe46ae30" providerId="AD"/>
  <p188:author id="{EF4F937E-3A28-66A7-32E9-1BE86B055B0F}" name="Martel, Lise (CDC/GHC/DGHP)" initials="ML(" userId="S::Diz0@cdc.gov::fbce038f-8655-4557-9709-9829739673e8" providerId="AD"/>
  <p188:author id="{44F1E284-E9B1-5329-8243-E4483718664C}" name="Yard, Ellen E. (CDC/GHC/DGHP)" initials="Y(" userId="S::igf8@cdc.gov::19c9ef13-1d29-41fa-9fd7-59de21a7a375" providerId="AD"/>
  <p188:author id="{1BE4CF86-EB45-136F-A227-D51F6A84DB7B}" name="Detmar, Ariana (CDC/DDPHSIS/CGH/DGHP)" initials="D(" userId="S::rvv7@cdc.gov::4844990c-63f5-4e1a-8e8c-f06bb4065d79" providerId="AD"/>
  <p188:author id="{3591CE88-7405-8A34-0010-169CA64CD850}" name="Rossow, John (CDC/DDPHSIS/CGH/DGHP)" initials="RJ(" userId="S::mwi4@cdc.gov::f624bd00-984b-4499-bcbe-e695391cce31" providerId="AD"/>
  <p188:author id="{677E6A8E-C9A6-07BD-E1D8-448ECDAFF898}" name="Gallagher, Darby (CDC/GHC/DGHP)" initials="GD(" userId="S::zss9@cdc.gov::a845a694-00ae-430c-a73d-6baae6728f31" providerId="AD"/>
  <p188:author id="{7E1A0B9E-0C2F-1455-9A5B-124370CFDCF0}" name="Albanna, Sara (CDC/GHC/DGHP)" initials="AS(" userId="S::uic6@cdc.gov::66ccce23-a100-40f3-9ea6-11e572d3e19a" providerId="AD"/>
  <p188:author id="{D71DB8A5-77F4-3016-5A88-EDAC4D4F1636}" name="Yard, Ellen E. (CDC/DDPHSIS/CGH/DGHP)" initials="YEE(" userId="S::IGF8@cdc.gov::19c9ef13-1d29-41fa-9fd7-59de21a7a375" providerId="AD"/>
  <p188:author id="{7A022CD9-87BE-D8A0-A686-6885FDE2EE81}" name="ANAITE  DIAZ ARTIGA" initials="AD" userId="S::adiaz@uvg.edu.gt::daa04e58-c612-4e8f-a8da-565b85254d0d" providerId="AD"/>
  <p188:author id="{F37FA4DA-4525-A167-31F2-D420EB21BAEC}" name="Kadzik, Melissa (CDC/DDID/NCEZID/OD)" initials="KM(" userId="S::vpg8@cdc.gov::b90028fa-56dd-40d7-a30f-07148bfb782d" providerId="AD"/>
  <p188:author id="{259CC9E1-0F04-21DF-6259-20B5DE873655}" name="Barton Behravesh, Casey (CDC/DDID/NCEZID/OD)" initials="B(" userId="S::dlx9@cdc.gov::dae2ccbd-305f-49dc-bfea-b7c12be78a4e" providerId="AD"/>
  <p188:author id="{B692A5F4-97DE-BB51-F96B-B9FECA0E4692}" name="Guerra, Marta (CDC/DDPHSIS/CGH/DGHP)" initials="G(" userId="S::hzg4@cdc.gov::d7d9e8b8-b328-4938-bdb6-031756c4f46c" providerId="AD"/>
  <p188:author id="{FBFF19FB-0023-E87E-02C2-0D63C785B2E0}" name="Belles, Hayley (CDC/DDID/NCEZID/OD)" initials="B(" userId="S::snx0@cdc.gov::d368474b-c27b-42ad-a844-80d07880de8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53A"/>
    <a:srgbClr val="FA961D"/>
    <a:srgbClr val="0065A4"/>
    <a:srgbClr val="006600"/>
    <a:srgbClr val="996633"/>
    <a:srgbClr val="F7941D"/>
    <a:srgbClr val="635025"/>
    <a:srgbClr val="FFDB69"/>
    <a:srgbClr val="FB961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37" autoAdjust="0"/>
    <p:restoredTop sz="78657" autoAdjust="0"/>
  </p:normalViewPr>
  <p:slideViewPr>
    <p:cSldViewPr snapToGrid="0">
      <p:cViewPr varScale="1">
        <p:scale>
          <a:sx n="59" d="100"/>
          <a:sy n="59" d="100"/>
        </p:scale>
        <p:origin x="1108" y="48"/>
      </p:cViewPr>
      <p:guideLst>
        <p:guide orient="horz" pos="256"/>
        <p:guide orient="horz" pos="801"/>
        <p:guide orient="horz" pos="968"/>
        <p:guide orient="horz" pos="1120"/>
        <p:guide orient="horz" pos="4088"/>
        <p:guide pos="565"/>
        <p:guide pos="7093"/>
      </p:guideLst>
    </p:cSldViewPr>
  </p:slideViewPr>
  <p:notesTextViewPr>
    <p:cViewPr>
      <p:scale>
        <a:sx n="1" d="1"/>
        <a:sy n="1" d="1"/>
      </p:scale>
      <p:origin x="0" y="0"/>
    </p:cViewPr>
  </p:notesTextViewPr>
  <p:sorterViewPr>
    <p:cViewPr>
      <p:scale>
        <a:sx n="100" d="100"/>
        <a:sy n="100" d="100"/>
      </p:scale>
      <p:origin x="0" y="-11036"/>
    </p:cViewPr>
  </p:sorter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gs" Target="tags/tag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lagher, Darby (CDC/GHC/DGHP)" userId="a845a694-00ae-430c-a73d-6baae6728f31" providerId="ADAL" clId="{C13616F1-8944-4687-801E-F7FC2EF2FE52}"/>
    <pc:docChg chg="undo custSel modSld modMainMaster">
      <pc:chgData name="Gallagher, Darby (CDC/GHC/DGHP)" userId="a845a694-00ae-430c-a73d-6baae6728f31" providerId="ADAL" clId="{C13616F1-8944-4687-801E-F7FC2EF2FE52}" dt="2025-03-03T20:00:06.490" v="921" actId="1036"/>
      <pc:docMkLst>
        <pc:docMk/>
      </pc:docMkLst>
      <pc:sldChg chg="modSp mod">
        <pc:chgData name="Gallagher, Darby (CDC/GHC/DGHP)" userId="a845a694-00ae-430c-a73d-6baae6728f31" providerId="ADAL" clId="{C13616F1-8944-4687-801E-F7FC2EF2FE52}" dt="2025-02-21T15:46:02.123" v="199" actId="12788"/>
        <pc:sldMkLst>
          <pc:docMk/>
          <pc:sldMk cId="0" sldId="266"/>
        </pc:sldMkLst>
        <pc:graphicFrameChg chg="mod modGraphic">
          <ac:chgData name="Gallagher, Darby (CDC/GHC/DGHP)" userId="a845a694-00ae-430c-a73d-6baae6728f31" providerId="ADAL" clId="{C13616F1-8944-4687-801E-F7FC2EF2FE52}" dt="2025-02-21T15:46:02.123" v="199" actId="12788"/>
          <ac:graphicFrameMkLst>
            <pc:docMk/>
            <pc:sldMk cId="0" sldId="266"/>
            <ac:graphicFrameMk id="207" creationId="{00000000-0000-0000-0000-000000000000}"/>
          </ac:graphicFrameMkLst>
        </pc:graphicFrameChg>
      </pc:sldChg>
      <pc:sldChg chg="modSp mod modClrScheme chgLayout">
        <pc:chgData name="Gallagher, Darby (CDC/GHC/DGHP)" userId="a845a694-00ae-430c-a73d-6baae6728f31" providerId="ADAL" clId="{C13616F1-8944-4687-801E-F7FC2EF2FE52}" dt="2025-02-21T15:05:32.767" v="12" actId="700"/>
        <pc:sldMkLst>
          <pc:docMk/>
          <pc:sldMk cId="2750587220" sldId="267"/>
        </pc:sldMkLst>
        <pc:spChg chg="mod ord">
          <ac:chgData name="Gallagher, Darby (CDC/GHC/DGHP)" userId="a845a694-00ae-430c-a73d-6baae6728f31" providerId="ADAL" clId="{C13616F1-8944-4687-801E-F7FC2EF2FE52}" dt="2025-02-21T15:05:32.767" v="12" actId="700"/>
          <ac:spMkLst>
            <pc:docMk/>
            <pc:sldMk cId="2750587220" sldId="267"/>
            <ac:spMk id="3" creationId="{6941DFC5-B224-8CA1-D80D-AC5FDB2FA845}"/>
          </ac:spMkLst>
        </pc:spChg>
        <pc:spChg chg="mod ord">
          <ac:chgData name="Gallagher, Darby (CDC/GHC/DGHP)" userId="a845a694-00ae-430c-a73d-6baae6728f31" providerId="ADAL" clId="{C13616F1-8944-4687-801E-F7FC2EF2FE52}" dt="2025-02-21T15:05:32.767" v="12" actId="700"/>
          <ac:spMkLst>
            <pc:docMk/>
            <pc:sldMk cId="2750587220" sldId="267"/>
            <ac:spMk id="4" creationId="{44AEB7EA-2AAA-3F8A-0411-7142F0B0CCD9}"/>
          </ac:spMkLst>
        </pc:spChg>
      </pc:sldChg>
      <pc:sldChg chg="modSp mod">
        <pc:chgData name="Gallagher, Darby (CDC/GHC/DGHP)" userId="a845a694-00ae-430c-a73d-6baae6728f31" providerId="ADAL" clId="{C13616F1-8944-4687-801E-F7FC2EF2FE52}" dt="2025-02-21T17:12:31.472" v="394" actId="20577"/>
        <pc:sldMkLst>
          <pc:docMk/>
          <pc:sldMk cId="0" sldId="288"/>
        </pc:sldMkLst>
        <pc:spChg chg="mod">
          <ac:chgData name="Gallagher, Darby (CDC/GHC/DGHP)" userId="a845a694-00ae-430c-a73d-6baae6728f31" providerId="ADAL" clId="{C13616F1-8944-4687-801E-F7FC2EF2FE52}" dt="2025-02-21T17:12:31.472" v="394" actId="20577"/>
          <ac:spMkLst>
            <pc:docMk/>
            <pc:sldMk cId="0" sldId="288"/>
            <ac:spMk id="7" creationId="{CDF42667-56FD-CBEF-B5C2-F93206144881}"/>
          </ac:spMkLst>
        </pc:spChg>
      </pc:sldChg>
      <pc:sldChg chg="modSp mod">
        <pc:chgData name="Gallagher, Darby (CDC/GHC/DGHP)" userId="a845a694-00ae-430c-a73d-6baae6728f31" providerId="ADAL" clId="{C13616F1-8944-4687-801E-F7FC2EF2FE52}" dt="2025-02-24T16:21:10.940" v="851" actId="1036"/>
        <pc:sldMkLst>
          <pc:docMk/>
          <pc:sldMk cId="3450535965" sldId="324"/>
        </pc:sldMkLst>
        <pc:spChg chg="mod">
          <ac:chgData name="Gallagher, Darby (CDC/GHC/DGHP)" userId="a845a694-00ae-430c-a73d-6baae6728f31" providerId="ADAL" clId="{C13616F1-8944-4687-801E-F7FC2EF2FE52}" dt="2025-02-21T15:22:31.249" v="82" actId="20577"/>
          <ac:spMkLst>
            <pc:docMk/>
            <pc:sldMk cId="3450535965" sldId="324"/>
            <ac:spMk id="2" creationId="{1FAB3624-D6D5-D653-F5A4-1AFB8D559178}"/>
          </ac:spMkLst>
        </pc:spChg>
        <pc:spChg chg="mod">
          <ac:chgData name="Gallagher, Darby (CDC/GHC/DGHP)" userId="a845a694-00ae-430c-a73d-6baae6728f31" providerId="ADAL" clId="{C13616F1-8944-4687-801E-F7FC2EF2FE52}" dt="2025-02-24T16:21:10.940" v="851" actId="1036"/>
          <ac:spMkLst>
            <pc:docMk/>
            <pc:sldMk cId="3450535965" sldId="324"/>
            <ac:spMk id="11" creationId="{3781DD7F-DE24-4A72-928B-6910233DBFC8}"/>
          </ac:spMkLst>
        </pc:spChg>
      </pc:sldChg>
      <pc:sldChg chg="modSp mod">
        <pc:chgData name="Gallagher, Darby (CDC/GHC/DGHP)" userId="a845a694-00ae-430c-a73d-6baae6728f31" providerId="ADAL" clId="{C13616F1-8944-4687-801E-F7FC2EF2FE52}" dt="2025-02-21T15:22:42.474" v="83" actId="403"/>
        <pc:sldMkLst>
          <pc:docMk/>
          <pc:sldMk cId="2636601225" sldId="325"/>
        </pc:sldMkLst>
        <pc:spChg chg="mod">
          <ac:chgData name="Gallagher, Darby (CDC/GHC/DGHP)" userId="a845a694-00ae-430c-a73d-6baae6728f31" providerId="ADAL" clId="{C13616F1-8944-4687-801E-F7FC2EF2FE52}" dt="2025-02-21T15:22:42.474" v="83" actId="403"/>
          <ac:spMkLst>
            <pc:docMk/>
            <pc:sldMk cId="2636601225" sldId="325"/>
            <ac:spMk id="3" creationId="{00000000-0000-0000-0000-000000000000}"/>
          </ac:spMkLst>
        </pc:spChg>
      </pc:sldChg>
      <pc:sldChg chg="addSp delSp modSp mod">
        <pc:chgData name="Gallagher, Darby (CDC/GHC/DGHP)" userId="a845a694-00ae-430c-a73d-6baae6728f31" providerId="ADAL" clId="{C13616F1-8944-4687-801E-F7FC2EF2FE52}" dt="2025-02-24T16:24:15.571" v="859" actId="208"/>
        <pc:sldMkLst>
          <pc:docMk/>
          <pc:sldMk cId="3961844731" sldId="326"/>
        </pc:sldMkLst>
        <pc:spChg chg="mod">
          <ac:chgData name="Gallagher, Darby (CDC/GHC/DGHP)" userId="a845a694-00ae-430c-a73d-6baae6728f31" providerId="ADAL" clId="{C13616F1-8944-4687-801E-F7FC2EF2FE52}" dt="2025-02-24T16:22:05.158" v="852" actId="20577"/>
          <ac:spMkLst>
            <pc:docMk/>
            <pc:sldMk cId="3961844731" sldId="326"/>
            <ac:spMk id="3" creationId="{00000000-0000-0000-0000-000000000000}"/>
          </ac:spMkLst>
        </pc:spChg>
        <pc:spChg chg="mod">
          <ac:chgData name="Gallagher, Darby (CDC/GHC/DGHP)" userId="a845a694-00ae-430c-a73d-6baae6728f31" providerId="ADAL" clId="{C13616F1-8944-4687-801E-F7FC2EF2FE52}" dt="2025-02-21T15:38:00.906" v="92" actId="1036"/>
          <ac:spMkLst>
            <pc:docMk/>
            <pc:sldMk cId="3961844731" sldId="326"/>
            <ac:spMk id="5" creationId="{FB00D33F-C8DE-89F4-CDA2-A7C6BBCDF176}"/>
          </ac:spMkLst>
        </pc:spChg>
        <pc:picChg chg="add mod">
          <ac:chgData name="Gallagher, Darby (CDC/GHC/DGHP)" userId="a845a694-00ae-430c-a73d-6baae6728f31" providerId="ADAL" clId="{C13616F1-8944-4687-801E-F7FC2EF2FE52}" dt="2025-02-24T16:24:15.571" v="859" actId="208"/>
          <ac:picMkLst>
            <pc:docMk/>
            <pc:sldMk cId="3961844731" sldId="326"/>
            <ac:picMk id="4" creationId="{712685E8-9DF6-CA37-A255-CAE03A23F953}"/>
          </ac:picMkLst>
        </pc:picChg>
        <pc:picChg chg="del">
          <ac:chgData name="Gallagher, Darby (CDC/GHC/DGHP)" userId="a845a694-00ae-430c-a73d-6baae6728f31" providerId="ADAL" clId="{C13616F1-8944-4687-801E-F7FC2EF2FE52}" dt="2025-02-24T16:24:07.010" v="855" actId="478"/>
          <ac:picMkLst>
            <pc:docMk/>
            <pc:sldMk cId="3961844731" sldId="326"/>
            <ac:picMk id="6" creationId="{76B7E838-8C0E-29D7-2AA4-592C5D7B51C9}"/>
          </ac:picMkLst>
        </pc:picChg>
      </pc:sldChg>
      <pc:sldChg chg="modSp mod">
        <pc:chgData name="Gallagher, Darby (CDC/GHC/DGHP)" userId="a845a694-00ae-430c-a73d-6baae6728f31" providerId="ADAL" clId="{C13616F1-8944-4687-801E-F7FC2EF2FE52}" dt="2025-02-21T17:04:14.457" v="310" actId="12788"/>
        <pc:sldMkLst>
          <pc:docMk/>
          <pc:sldMk cId="34284923" sldId="330"/>
        </pc:sldMkLst>
        <pc:spChg chg="mod">
          <ac:chgData name="Gallagher, Darby (CDC/GHC/DGHP)" userId="a845a694-00ae-430c-a73d-6baae6728f31" providerId="ADAL" clId="{C13616F1-8944-4687-801E-F7FC2EF2FE52}" dt="2025-02-21T17:04:14.457" v="310" actId="12788"/>
          <ac:spMkLst>
            <pc:docMk/>
            <pc:sldMk cId="34284923" sldId="330"/>
            <ac:spMk id="7" creationId="{5DA49785-01BA-160E-4738-099910622596}"/>
          </ac:spMkLst>
        </pc:spChg>
      </pc:sldChg>
      <pc:sldChg chg="modSp mod">
        <pc:chgData name="Gallagher, Darby (CDC/GHC/DGHP)" userId="a845a694-00ae-430c-a73d-6baae6728f31" providerId="ADAL" clId="{C13616F1-8944-4687-801E-F7FC2EF2FE52}" dt="2025-02-24T17:41:26.898" v="892" actId="1037"/>
        <pc:sldMkLst>
          <pc:docMk/>
          <pc:sldMk cId="2127295986" sldId="341"/>
        </pc:sldMkLst>
        <pc:spChg chg="mod">
          <ac:chgData name="Gallagher, Darby (CDC/GHC/DGHP)" userId="a845a694-00ae-430c-a73d-6baae6728f31" providerId="ADAL" clId="{C13616F1-8944-4687-801E-F7FC2EF2FE52}" dt="2025-02-24T17:41:26.898" v="892" actId="1037"/>
          <ac:spMkLst>
            <pc:docMk/>
            <pc:sldMk cId="2127295986" sldId="341"/>
            <ac:spMk id="2" creationId="{00000000-0000-0000-0000-000000000000}"/>
          </ac:spMkLst>
        </pc:spChg>
      </pc:sldChg>
      <pc:sldChg chg="addSp delSp modSp mod">
        <pc:chgData name="Gallagher, Darby (CDC/GHC/DGHP)" userId="a845a694-00ae-430c-a73d-6baae6728f31" providerId="ADAL" clId="{C13616F1-8944-4687-801E-F7FC2EF2FE52}" dt="2025-03-03T20:00:06.490" v="921" actId="1036"/>
        <pc:sldMkLst>
          <pc:docMk/>
          <pc:sldMk cId="1962986622" sldId="342"/>
        </pc:sldMkLst>
        <pc:spChg chg="mod">
          <ac:chgData name="Gallagher, Darby (CDC/GHC/DGHP)" userId="a845a694-00ae-430c-a73d-6baae6728f31" providerId="ADAL" clId="{C13616F1-8944-4687-801E-F7FC2EF2FE52}" dt="2025-02-24T17:43:36.808" v="908" actId="20577"/>
          <ac:spMkLst>
            <pc:docMk/>
            <pc:sldMk cId="1962986622" sldId="342"/>
            <ac:spMk id="3" creationId="{A7B75504-712A-BF54-75A5-A3142D01E244}"/>
          </ac:spMkLst>
        </pc:spChg>
        <pc:picChg chg="add mod">
          <ac:chgData name="Gallagher, Darby (CDC/GHC/DGHP)" userId="a845a694-00ae-430c-a73d-6baae6728f31" providerId="ADAL" clId="{C13616F1-8944-4687-801E-F7FC2EF2FE52}" dt="2025-03-03T20:00:06.490" v="921" actId="1036"/>
          <ac:picMkLst>
            <pc:docMk/>
            <pc:sldMk cId="1962986622" sldId="342"/>
            <ac:picMk id="5" creationId="{4F2FCD8B-40F8-C1F8-896A-E6A8F752173F}"/>
          </ac:picMkLst>
        </pc:picChg>
        <pc:picChg chg="del">
          <ac:chgData name="Gallagher, Darby (CDC/GHC/DGHP)" userId="a845a694-00ae-430c-a73d-6baae6728f31" providerId="ADAL" clId="{C13616F1-8944-4687-801E-F7FC2EF2FE52}" dt="2025-03-03T19:59:21.446" v="911" actId="478"/>
          <ac:picMkLst>
            <pc:docMk/>
            <pc:sldMk cId="1962986622" sldId="342"/>
            <ac:picMk id="6" creationId="{00000000-0000-0000-0000-000000000000}"/>
          </ac:picMkLst>
        </pc:picChg>
      </pc:sldChg>
      <pc:sldChg chg="modSp mod">
        <pc:chgData name="Gallagher, Darby (CDC/GHC/DGHP)" userId="a845a694-00ae-430c-a73d-6baae6728f31" providerId="ADAL" clId="{C13616F1-8944-4687-801E-F7FC2EF2FE52}" dt="2025-02-21T16:54:29.112" v="264" actId="12788"/>
        <pc:sldMkLst>
          <pc:docMk/>
          <pc:sldMk cId="632914105" sldId="365"/>
        </pc:sldMkLst>
        <pc:spChg chg="mod">
          <ac:chgData name="Gallagher, Darby (CDC/GHC/DGHP)" userId="a845a694-00ae-430c-a73d-6baae6728f31" providerId="ADAL" clId="{C13616F1-8944-4687-801E-F7FC2EF2FE52}" dt="2025-02-21T16:54:04.510" v="261" actId="12788"/>
          <ac:spMkLst>
            <pc:docMk/>
            <pc:sldMk cId="632914105" sldId="365"/>
            <ac:spMk id="3" creationId="{0666468B-A8BE-A12B-C42C-18F3B8BBF1F4}"/>
          </ac:spMkLst>
        </pc:spChg>
        <pc:spChg chg="mod">
          <ac:chgData name="Gallagher, Darby (CDC/GHC/DGHP)" userId="a845a694-00ae-430c-a73d-6baae6728f31" providerId="ADAL" clId="{C13616F1-8944-4687-801E-F7FC2EF2FE52}" dt="2025-02-21T16:54:04.510" v="261" actId="12788"/>
          <ac:spMkLst>
            <pc:docMk/>
            <pc:sldMk cId="632914105" sldId="365"/>
            <ac:spMk id="4" creationId="{12C2CD95-B61D-1334-125E-EF03D2C19578}"/>
          </ac:spMkLst>
        </pc:spChg>
        <pc:graphicFrameChg chg="mod modGraphic">
          <ac:chgData name="Gallagher, Darby (CDC/GHC/DGHP)" userId="a845a694-00ae-430c-a73d-6baae6728f31" providerId="ADAL" clId="{C13616F1-8944-4687-801E-F7FC2EF2FE52}" dt="2025-02-21T16:54:29.112" v="264" actId="12788"/>
          <ac:graphicFrameMkLst>
            <pc:docMk/>
            <pc:sldMk cId="632914105" sldId="365"/>
            <ac:graphicFrameMk id="8" creationId="{E90E332C-BD70-4BB8-B075-187B4B7844B9}"/>
          </ac:graphicFrameMkLst>
        </pc:graphicFrameChg>
        <pc:graphicFrameChg chg="mod modGraphic">
          <ac:chgData name="Gallagher, Darby (CDC/GHC/DGHP)" userId="a845a694-00ae-430c-a73d-6baae6728f31" providerId="ADAL" clId="{C13616F1-8944-4687-801E-F7FC2EF2FE52}" dt="2025-02-21T16:54:29.112" v="264" actId="12788"/>
          <ac:graphicFrameMkLst>
            <pc:docMk/>
            <pc:sldMk cId="632914105" sldId="365"/>
            <ac:graphicFrameMk id="11" creationId="{00000000-0000-0000-0000-000000000000}"/>
          </ac:graphicFrameMkLst>
        </pc:graphicFrameChg>
      </pc:sldChg>
      <pc:sldChg chg="modSp mod">
        <pc:chgData name="Gallagher, Darby (CDC/GHC/DGHP)" userId="a845a694-00ae-430c-a73d-6baae6728f31" providerId="ADAL" clId="{C13616F1-8944-4687-801E-F7FC2EF2FE52}" dt="2025-02-21T15:40:29.654" v="106" actId="20577"/>
        <pc:sldMkLst>
          <pc:docMk/>
          <pc:sldMk cId="678095854" sldId="370"/>
        </pc:sldMkLst>
        <pc:spChg chg="mod">
          <ac:chgData name="Gallagher, Darby (CDC/GHC/DGHP)" userId="a845a694-00ae-430c-a73d-6baae6728f31" providerId="ADAL" clId="{C13616F1-8944-4687-801E-F7FC2EF2FE52}" dt="2025-02-21T15:40:29.654" v="106" actId="20577"/>
          <ac:spMkLst>
            <pc:docMk/>
            <pc:sldMk cId="678095854" sldId="370"/>
            <ac:spMk id="4" creationId="{42F7A5EA-FE86-6D32-6149-4D19EB33C5C8}"/>
          </ac:spMkLst>
        </pc:spChg>
      </pc:sldChg>
      <pc:sldChg chg="modSp mod">
        <pc:chgData name="Gallagher, Darby (CDC/GHC/DGHP)" userId="a845a694-00ae-430c-a73d-6baae6728f31" providerId="ADAL" clId="{C13616F1-8944-4687-801E-F7FC2EF2FE52}" dt="2025-02-24T13:54:43.935" v="608" actId="20577"/>
        <pc:sldMkLst>
          <pc:docMk/>
          <pc:sldMk cId="3229953850" sldId="373"/>
        </pc:sldMkLst>
        <pc:spChg chg="mod">
          <ac:chgData name="Gallagher, Darby (CDC/GHC/DGHP)" userId="a845a694-00ae-430c-a73d-6baae6728f31" providerId="ADAL" clId="{C13616F1-8944-4687-801E-F7FC2EF2FE52}" dt="2025-02-24T13:54:37.391" v="607" actId="1037"/>
          <ac:spMkLst>
            <pc:docMk/>
            <pc:sldMk cId="3229953850" sldId="373"/>
            <ac:spMk id="2" creationId="{0833CF70-5B85-49EC-DA64-03222FE5B2F2}"/>
          </ac:spMkLst>
        </pc:spChg>
        <pc:spChg chg="mod">
          <ac:chgData name="Gallagher, Darby (CDC/GHC/DGHP)" userId="a845a694-00ae-430c-a73d-6baae6728f31" providerId="ADAL" clId="{C13616F1-8944-4687-801E-F7FC2EF2FE52}" dt="2025-02-24T13:54:43.935" v="608" actId="20577"/>
          <ac:spMkLst>
            <pc:docMk/>
            <pc:sldMk cId="3229953850" sldId="373"/>
            <ac:spMk id="11" creationId="{51FE65BE-A86F-2624-17B7-5004EBA78FF2}"/>
          </ac:spMkLst>
        </pc:spChg>
        <pc:picChg chg="mod">
          <ac:chgData name="Gallagher, Darby (CDC/GHC/DGHP)" userId="a845a694-00ae-430c-a73d-6baae6728f31" providerId="ADAL" clId="{C13616F1-8944-4687-801E-F7FC2EF2FE52}" dt="2025-02-24T13:54:16.595" v="579" actId="208"/>
          <ac:picMkLst>
            <pc:docMk/>
            <pc:sldMk cId="3229953850" sldId="373"/>
            <ac:picMk id="3" creationId="{BED33FF9-C0F3-B78B-BA19-6B1E508F3A1D}"/>
          </ac:picMkLst>
        </pc:picChg>
      </pc:sldChg>
      <pc:sldChg chg="modSp mod">
        <pc:chgData name="Gallagher, Darby (CDC/GHC/DGHP)" userId="a845a694-00ae-430c-a73d-6baae6728f31" providerId="ADAL" clId="{C13616F1-8944-4687-801E-F7FC2EF2FE52}" dt="2025-02-21T16:59:58.367" v="266" actId="12788"/>
        <pc:sldMkLst>
          <pc:docMk/>
          <pc:sldMk cId="332236146" sldId="378"/>
        </pc:sldMkLst>
        <pc:graphicFrameChg chg="mod">
          <ac:chgData name="Gallagher, Darby (CDC/GHC/DGHP)" userId="a845a694-00ae-430c-a73d-6baae6728f31" providerId="ADAL" clId="{C13616F1-8944-4687-801E-F7FC2EF2FE52}" dt="2025-02-21T16:59:58.367" v="266" actId="12788"/>
          <ac:graphicFrameMkLst>
            <pc:docMk/>
            <pc:sldMk cId="332236146" sldId="378"/>
            <ac:graphicFrameMk id="8" creationId="{EC9F66D1-BE34-49AC-A098-5AF3A5489728}"/>
          </ac:graphicFrameMkLst>
        </pc:graphicFrameChg>
        <pc:graphicFrameChg chg="mod">
          <ac:chgData name="Gallagher, Darby (CDC/GHC/DGHP)" userId="a845a694-00ae-430c-a73d-6baae6728f31" providerId="ADAL" clId="{C13616F1-8944-4687-801E-F7FC2EF2FE52}" dt="2025-02-21T16:59:58.367" v="266" actId="12788"/>
          <ac:graphicFrameMkLst>
            <pc:docMk/>
            <pc:sldMk cId="332236146" sldId="378"/>
            <ac:graphicFrameMk id="10" creationId="{00000000-0000-0000-0000-000000000000}"/>
          </ac:graphicFrameMkLst>
        </pc:graphicFrameChg>
      </pc:sldChg>
      <pc:sldChg chg="modSp mod">
        <pc:chgData name="Gallagher, Darby (CDC/GHC/DGHP)" userId="a845a694-00ae-430c-a73d-6baae6728f31" providerId="ADAL" clId="{C13616F1-8944-4687-801E-F7FC2EF2FE52}" dt="2025-02-24T17:40:31.547" v="867" actId="1037"/>
        <pc:sldMkLst>
          <pc:docMk/>
          <pc:sldMk cId="3134325930" sldId="382"/>
        </pc:sldMkLst>
        <pc:graphicFrameChg chg="mod modGraphic">
          <ac:chgData name="Gallagher, Darby (CDC/GHC/DGHP)" userId="a845a694-00ae-430c-a73d-6baae6728f31" providerId="ADAL" clId="{C13616F1-8944-4687-801E-F7FC2EF2FE52}" dt="2025-02-24T16:00:00.109" v="751" actId="1038"/>
          <ac:graphicFrameMkLst>
            <pc:docMk/>
            <pc:sldMk cId="3134325930" sldId="382"/>
            <ac:graphicFrameMk id="5" creationId="{7217D0B9-E1C0-4052-8342-01ACDD260B72}"/>
          </ac:graphicFrameMkLst>
        </pc:graphicFrameChg>
        <pc:picChg chg="mod">
          <ac:chgData name="Gallagher, Darby (CDC/GHC/DGHP)" userId="a845a694-00ae-430c-a73d-6baae6728f31" providerId="ADAL" clId="{C13616F1-8944-4687-801E-F7FC2EF2FE52}" dt="2025-02-24T17:40:31.547" v="867" actId="1037"/>
          <ac:picMkLst>
            <pc:docMk/>
            <pc:sldMk cId="3134325930" sldId="382"/>
            <ac:picMk id="8" creationId="{25FA2E9A-EFAF-1A17-E2AA-531A2B8D782D}"/>
          </ac:picMkLst>
        </pc:picChg>
        <pc:picChg chg="mod">
          <ac:chgData name="Gallagher, Darby (CDC/GHC/DGHP)" userId="a845a694-00ae-430c-a73d-6baae6728f31" providerId="ADAL" clId="{C13616F1-8944-4687-801E-F7FC2EF2FE52}" dt="2025-02-24T16:00:27.371" v="826" actId="1037"/>
          <ac:picMkLst>
            <pc:docMk/>
            <pc:sldMk cId="3134325930" sldId="382"/>
            <ac:picMk id="9" creationId="{2B8E4EEE-9EE5-A244-7BB3-3A2B7DE7D956}"/>
          </ac:picMkLst>
        </pc:picChg>
        <pc:picChg chg="mod">
          <ac:chgData name="Gallagher, Darby (CDC/GHC/DGHP)" userId="a845a694-00ae-430c-a73d-6baae6728f31" providerId="ADAL" clId="{C13616F1-8944-4687-801E-F7FC2EF2FE52}" dt="2025-02-24T16:00:16.512" v="784" actId="1037"/>
          <ac:picMkLst>
            <pc:docMk/>
            <pc:sldMk cId="3134325930" sldId="382"/>
            <ac:picMk id="10" creationId="{C9C79EFD-3BBE-2C1E-CB4B-089538D31AEC}"/>
          </ac:picMkLst>
        </pc:picChg>
        <pc:picChg chg="mod">
          <ac:chgData name="Gallagher, Darby (CDC/GHC/DGHP)" userId="a845a694-00ae-430c-a73d-6baae6728f31" providerId="ADAL" clId="{C13616F1-8944-4687-801E-F7FC2EF2FE52}" dt="2025-02-24T17:40:15.265" v="864" actId="1037"/>
          <ac:picMkLst>
            <pc:docMk/>
            <pc:sldMk cId="3134325930" sldId="382"/>
            <ac:picMk id="11" creationId="{2745EEAF-3CAF-7094-4BC2-374AB807AA9C}"/>
          </ac:picMkLst>
        </pc:picChg>
      </pc:sldChg>
      <pc:sldChg chg="modSp mod">
        <pc:chgData name="Gallagher, Darby (CDC/GHC/DGHP)" userId="a845a694-00ae-430c-a73d-6baae6728f31" providerId="ADAL" clId="{C13616F1-8944-4687-801E-F7FC2EF2FE52}" dt="2025-02-21T17:08:59.139" v="354" actId="1035"/>
        <pc:sldMkLst>
          <pc:docMk/>
          <pc:sldMk cId="2811686892" sldId="384"/>
        </pc:sldMkLst>
        <pc:spChg chg="mod">
          <ac:chgData name="Gallagher, Darby (CDC/GHC/DGHP)" userId="a845a694-00ae-430c-a73d-6baae6728f31" providerId="ADAL" clId="{C13616F1-8944-4687-801E-F7FC2EF2FE52}" dt="2025-02-21T17:08:59.139" v="354" actId="1035"/>
          <ac:spMkLst>
            <pc:docMk/>
            <pc:sldMk cId="2811686892" sldId="384"/>
            <ac:spMk id="2" creationId="{4B19D6BA-993C-BED6-54E2-FFEB437F5A9A}"/>
          </ac:spMkLst>
        </pc:spChg>
        <pc:spChg chg="mod">
          <ac:chgData name="Gallagher, Darby (CDC/GHC/DGHP)" userId="a845a694-00ae-430c-a73d-6baae6728f31" providerId="ADAL" clId="{C13616F1-8944-4687-801E-F7FC2EF2FE52}" dt="2025-02-21T17:08:23.283" v="344" actId="20577"/>
          <ac:spMkLst>
            <pc:docMk/>
            <pc:sldMk cId="2811686892" sldId="384"/>
            <ac:spMk id="8" creationId="{CEE39D7C-96D9-C579-A415-30DF142A8BB8}"/>
          </ac:spMkLst>
        </pc:spChg>
        <pc:graphicFrameChg chg="mod modGraphic">
          <ac:chgData name="Gallagher, Darby (CDC/GHC/DGHP)" userId="a845a694-00ae-430c-a73d-6baae6728f31" providerId="ADAL" clId="{C13616F1-8944-4687-801E-F7FC2EF2FE52}" dt="2025-02-21T17:08:43.761" v="350" actId="1036"/>
          <ac:graphicFrameMkLst>
            <pc:docMk/>
            <pc:sldMk cId="2811686892" sldId="384"/>
            <ac:graphicFrameMk id="5" creationId="{2F164478-E85C-4A09-043F-C825D3E27DAD}"/>
          </ac:graphicFrameMkLst>
        </pc:graphicFrameChg>
      </pc:sldChg>
      <pc:sldChg chg="modSp mod">
        <pc:chgData name="Gallagher, Darby (CDC/GHC/DGHP)" userId="a845a694-00ae-430c-a73d-6baae6728f31" providerId="ADAL" clId="{C13616F1-8944-4687-801E-F7FC2EF2FE52}" dt="2025-02-21T17:10:07.361" v="381" actId="20577"/>
        <pc:sldMkLst>
          <pc:docMk/>
          <pc:sldMk cId="2176097944" sldId="386"/>
        </pc:sldMkLst>
        <pc:spChg chg="mod">
          <ac:chgData name="Gallagher, Darby (CDC/GHC/DGHP)" userId="a845a694-00ae-430c-a73d-6baae6728f31" providerId="ADAL" clId="{C13616F1-8944-4687-801E-F7FC2EF2FE52}" dt="2025-02-21T17:10:03.324" v="379" actId="1036"/>
          <ac:spMkLst>
            <pc:docMk/>
            <pc:sldMk cId="2176097944" sldId="386"/>
            <ac:spMk id="6" creationId="{7290226F-9C0A-6AD2-6923-9557C9B0C29D}"/>
          </ac:spMkLst>
        </pc:spChg>
        <pc:spChg chg="mod">
          <ac:chgData name="Gallagher, Darby (CDC/GHC/DGHP)" userId="a845a694-00ae-430c-a73d-6baae6728f31" providerId="ADAL" clId="{C13616F1-8944-4687-801E-F7FC2EF2FE52}" dt="2025-02-21T17:10:07.361" v="381" actId="20577"/>
          <ac:spMkLst>
            <pc:docMk/>
            <pc:sldMk cId="2176097944" sldId="386"/>
            <ac:spMk id="10" creationId="{6BF8ACB6-1961-89B2-DDF5-679287CE15FC}"/>
          </ac:spMkLst>
        </pc:spChg>
        <pc:spChg chg="mod">
          <ac:chgData name="Gallagher, Darby (CDC/GHC/DGHP)" userId="a845a694-00ae-430c-a73d-6baae6728f31" providerId="ADAL" clId="{C13616F1-8944-4687-801E-F7FC2EF2FE52}" dt="2025-02-21T17:09:32.042" v="363" actId="1076"/>
          <ac:spMkLst>
            <pc:docMk/>
            <pc:sldMk cId="2176097944" sldId="386"/>
            <ac:spMk id="31" creationId="{79AE9C73-9E9F-9AEF-49A4-B2F3452C35E7}"/>
          </ac:spMkLst>
        </pc:spChg>
        <pc:graphicFrameChg chg="modGraphic">
          <ac:chgData name="Gallagher, Darby (CDC/GHC/DGHP)" userId="a845a694-00ae-430c-a73d-6baae6728f31" providerId="ADAL" clId="{C13616F1-8944-4687-801E-F7FC2EF2FE52}" dt="2025-02-21T17:09:18.113" v="359" actId="20577"/>
          <ac:graphicFrameMkLst>
            <pc:docMk/>
            <pc:sldMk cId="2176097944" sldId="386"/>
            <ac:graphicFrameMk id="2" creationId="{B38B0222-B1A4-45AD-CDF4-88FB4B20A45D}"/>
          </ac:graphicFrameMkLst>
        </pc:graphicFrameChg>
        <pc:picChg chg="mod">
          <ac:chgData name="Gallagher, Darby (CDC/GHC/DGHP)" userId="a845a694-00ae-430c-a73d-6baae6728f31" providerId="ADAL" clId="{C13616F1-8944-4687-801E-F7FC2EF2FE52}" dt="2025-02-21T17:09:43.554" v="369" actId="166"/>
          <ac:picMkLst>
            <pc:docMk/>
            <pc:sldMk cId="2176097944" sldId="386"/>
            <ac:picMk id="1026" creationId="{0786B48C-FBF2-56D9-9A4F-679453F65087}"/>
          </ac:picMkLst>
        </pc:picChg>
        <pc:cxnChg chg="mod">
          <ac:chgData name="Gallagher, Darby (CDC/GHC/DGHP)" userId="a845a694-00ae-430c-a73d-6baae6728f31" providerId="ADAL" clId="{C13616F1-8944-4687-801E-F7FC2EF2FE52}" dt="2025-02-21T17:10:01.273" v="378" actId="1036"/>
          <ac:cxnSpMkLst>
            <pc:docMk/>
            <pc:sldMk cId="2176097944" sldId="386"/>
            <ac:cxnSpMk id="4" creationId="{9539D65C-3597-FE86-78B8-77AE0259D9E8}"/>
          </ac:cxnSpMkLst>
        </pc:cxnChg>
      </pc:sldChg>
      <pc:sldChg chg="modSp mod">
        <pc:chgData name="Gallagher, Darby (CDC/GHC/DGHP)" userId="a845a694-00ae-430c-a73d-6baae6728f31" providerId="ADAL" clId="{C13616F1-8944-4687-801E-F7FC2EF2FE52}" dt="2025-02-21T17:00:47.858" v="273" actId="1038"/>
        <pc:sldMkLst>
          <pc:docMk/>
          <pc:sldMk cId="2272031237" sldId="395"/>
        </pc:sldMkLst>
        <pc:spChg chg="mod">
          <ac:chgData name="Gallagher, Darby (CDC/GHC/DGHP)" userId="a845a694-00ae-430c-a73d-6baae6728f31" providerId="ADAL" clId="{C13616F1-8944-4687-801E-F7FC2EF2FE52}" dt="2025-02-21T17:00:47.858" v="273" actId="1038"/>
          <ac:spMkLst>
            <pc:docMk/>
            <pc:sldMk cId="2272031237" sldId="395"/>
            <ac:spMk id="8" creationId="{9647E730-56EC-A33B-3701-038F78205AB2}"/>
          </ac:spMkLst>
        </pc:spChg>
      </pc:sldChg>
      <pc:sldChg chg="modSp mod">
        <pc:chgData name="Gallagher, Darby (CDC/GHC/DGHP)" userId="a845a694-00ae-430c-a73d-6baae6728f31" providerId="ADAL" clId="{C13616F1-8944-4687-801E-F7FC2EF2FE52}" dt="2025-02-21T17:08:16.923" v="340" actId="20577"/>
        <pc:sldMkLst>
          <pc:docMk/>
          <pc:sldMk cId="629913311" sldId="401"/>
        </pc:sldMkLst>
        <pc:spChg chg="mod">
          <ac:chgData name="Gallagher, Darby (CDC/GHC/DGHP)" userId="a845a694-00ae-430c-a73d-6baae6728f31" providerId="ADAL" clId="{C13616F1-8944-4687-801E-F7FC2EF2FE52}" dt="2025-02-21T17:08:16.923" v="340" actId="20577"/>
          <ac:spMkLst>
            <pc:docMk/>
            <pc:sldMk cId="629913311" sldId="401"/>
            <ac:spMk id="2" creationId="{57878E62-3151-BF57-AE67-A68C70F0D0A6}"/>
          </ac:spMkLst>
        </pc:spChg>
        <pc:spChg chg="mod">
          <ac:chgData name="Gallagher, Darby (CDC/GHC/DGHP)" userId="a845a694-00ae-430c-a73d-6baae6728f31" providerId="ADAL" clId="{C13616F1-8944-4687-801E-F7FC2EF2FE52}" dt="2025-02-21T17:07:55.833" v="336" actId="1036"/>
          <ac:spMkLst>
            <pc:docMk/>
            <pc:sldMk cId="629913311" sldId="401"/>
            <ac:spMk id="18" creationId="{C64337EF-B695-692F-9EB4-B6F4A54F277C}"/>
          </ac:spMkLst>
        </pc:spChg>
        <pc:graphicFrameChg chg="mod">
          <ac:chgData name="Gallagher, Darby (CDC/GHC/DGHP)" userId="a845a694-00ae-430c-a73d-6baae6728f31" providerId="ADAL" clId="{C13616F1-8944-4687-801E-F7FC2EF2FE52}" dt="2025-02-21T17:07:27.283" v="326" actId="1035"/>
          <ac:graphicFrameMkLst>
            <pc:docMk/>
            <pc:sldMk cId="629913311" sldId="401"/>
            <ac:graphicFrameMk id="26" creationId="{D66B6B5D-650D-55C3-274C-85669FDF03F8}"/>
          </ac:graphicFrameMkLst>
        </pc:graphicFrameChg>
      </pc:sldChg>
      <pc:sldChg chg="modSp">
        <pc:chgData name="Gallagher, Darby (CDC/GHC/DGHP)" userId="a845a694-00ae-430c-a73d-6baae6728f31" providerId="ADAL" clId="{C13616F1-8944-4687-801E-F7FC2EF2FE52}" dt="2025-02-21T17:10:36.920" v="382" actId="20577"/>
        <pc:sldMkLst>
          <pc:docMk/>
          <pc:sldMk cId="71497956" sldId="411"/>
        </pc:sldMkLst>
        <pc:spChg chg="mod">
          <ac:chgData name="Gallagher, Darby (CDC/GHC/DGHP)" userId="a845a694-00ae-430c-a73d-6baae6728f31" providerId="ADAL" clId="{C13616F1-8944-4687-801E-F7FC2EF2FE52}" dt="2025-02-21T17:10:36.920" v="382" actId="20577"/>
          <ac:spMkLst>
            <pc:docMk/>
            <pc:sldMk cId="71497956" sldId="411"/>
            <ac:spMk id="3" creationId="{BA562115-B9B3-BB75-ECD8-3D4F5DA3B028}"/>
          </ac:spMkLst>
        </pc:spChg>
      </pc:sldChg>
      <pc:sldChg chg="modSp">
        <pc:chgData name="Gallagher, Darby (CDC/GHC/DGHP)" userId="a845a694-00ae-430c-a73d-6baae6728f31" providerId="ADAL" clId="{C13616F1-8944-4687-801E-F7FC2EF2FE52}" dt="2025-02-21T17:10:52.403" v="383" actId="208"/>
        <pc:sldMkLst>
          <pc:docMk/>
          <pc:sldMk cId="819601718" sldId="413"/>
        </pc:sldMkLst>
        <pc:picChg chg="mod">
          <ac:chgData name="Gallagher, Darby (CDC/GHC/DGHP)" userId="a845a694-00ae-430c-a73d-6baae6728f31" providerId="ADAL" clId="{C13616F1-8944-4687-801E-F7FC2EF2FE52}" dt="2025-02-21T17:10:52.403" v="383" actId="208"/>
          <ac:picMkLst>
            <pc:docMk/>
            <pc:sldMk cId="819601718" sldId="413"/>
            <ac:picMk id="2052" creationId="{C6429A23-8218-A18A-AF50-266A2901E9CB}"/>
          </ac:picMkLst>
        </pc:picChg>
      </pc:sldChg>
      <pc:sldChg chg="modSp mod">
        <pc:chgData name="Gallagher, Darby (CDC/GHC/DGHP)" userId="a845a694-00ae-430c-a73d-6baae6728f31" providerId="ADAL" clId="{C13616F1-8944-4687-801E-F7FC2EF2FE52}" dt="2025-02-21T17:12:11.468" v="387" actId="20577"/>
        <pc:sldMkLst>
          <pc:docMk/>
          <pc:sldMk cId="3513074470" sldId="414"/>
        </pc:sldMkLst>
        <pc:spChg chg="mod">
          <ac:chgData name="Gallagher, Darby (CDC/GHC/DGHP)" userId="a845a694-00ae-430c-a73d-6baae6728f31" providerId="ADAL" clId="{C13616F1-8944-4687-801E-F7FC2EF2FE52}" dt="2025-02-21T17:12:11.468" v="387" actId="20577"/>
          <ac:spMkLst>
            <pc:docMk/>
            <pc:sldMk cId="3513074470" sldId="414"/>
            <ac:spMk id="2" creationId="{6EF344F0-C555-058E-4D4B-1517C4ECCCAE}"/>
          </ac:spMkLst>
        </pc:spChg>
        <pc:spChg chg="mod">
          <ac:chgData name="Gallagher, Darby (CDC/GHC/DGHP)" userId="a845a694-00ae-430c-a73d-6baae6728f31" providerId="ADAL" clId="{C13616F1-8944-4687-801E-F7FC2EF2FE52}" dt="2025-02-21T17:11:42.091" v="386" actId="1035"/>
          <ac:spMkLst>
            <pc:docMk/>
            <pc:sldMk cId="3513074470" sldId="414"/>
            <ac:spMk id="5" creationId="{B8082CC4-29D5-7CA9-B10E-CD4DFA1FFF25}"/>
          </ac:spMkLst>
        </pc:spChg>
      </pc:sldChg>
      <pc:sldChg chg="modSp mod">
        <pc:chgData name="Gallagher, Darby (CDC/GHC/DGHP)" userId="a845a694-00ae-430c-a73d-6baae6728f31" providerId="ADAL" clId="{C13616F1-8944-4687-801E-F7FC2EF2FE52}" dt="2025-02-24T17:40:48.566" v="868" actId="20577"/>
        <pc:sldMkLst>
          <pc:docMk/>
          <pc:sldMk cId="3019517059" sldId="417"/>
        </pc:sldMkLst>
        <pc:spChg chg="mod">
          <ac:chgData name="Gallagher, Darby (CDC/GHC/DGHP)" userId="a845a694-00ae-430c-a73d-6baae6728f31" providerId="ADAL" clId="{C13616F1-8944-4687-801E-F7FC2EF2FE52}" dt="2025-02-24T17:40:48.566" v="868" actId="20577"/>
          <ac:spMkLst>
            <pc:docMk/>
            <pc:sldMk cId="3019517059" sldId="417"/>
            <ac:spMk id="3" creationId="{5F3FEC8E-1689-5F3D-98C0-952FFEE7D8B1}"/>
          </ac:spMkLst>
        </pc:spChg>
      </pc:sldChg>
      <pc:sldChg chg="modSp mod">
        <pc:chgData name="Gallagher, Darby (CDC/GHC/DGHP)" userId="a845a694-00ae-430c-a73d-6baae6728f31" providerId="ADAL" clId="{C13616F1-8944-4687-801E-F7FC2EF2FE52}" dt="2025-02-24T17:40:55.169" v="869" actId="20577"/>
        <pc:sldMkLst>
          <pc:docMk/>
          <pc:sldMk cId="89712932" sldId="418"/>
        </pc:sldMkLst>
        <pc:spChg chg="mod">
          <ac:chgData name="Gallagher, Darby (CDC/GHC/DGHP)" userId="a845a694-00ae-430c-a73d-6baae6728f31" providerId="ADAL" clId="{C13616F1-8944-4687-801E-F7FC2EF2FE52}" dt="2025-02-24T17:40:55.169" v="869" actId="20577"/>
          <ac:spMkLst>
            <pc:docMk/>
            <pc:sldMk cId="89712932" sldId="418"/>
            <ac:spMk id="2" creationId="{57878E62-3151-BF57-AE67-A68C70F0D0A6}"/>
          </ac:spMkLst>
        </pc:spChg>
      </pc:sldChg>
      <pc:sldChg chg="modSp mod">
        <pc:chgData name="Gallagher, Darby (CDC/GHC/DGHP)" userId="a845a694-00ae-430c-a73d-6baae6728f31" providerId="ADAL" clId="{C13616F1-8944-4687-801E-F7FC2EF2FE52}" dt="2025-02-21T15:14:47.872" v="79" actId="1036"/>
        <pc:sldMkLst>
          <pc:docMk/>
          <pc:sldMk cId="1919178478" sldId="420"/>
        </pc:sldMkLst>
        <pc:spChg chg="mod">
          <ac:chgData name="Gallagher, Darby (CDC/GHC/DGHP)" userId="a845a694-00ae-430c-a73d-6baae6728f31" providerId="ADAL" clId="{C13616F1-8944-4687-801E-F7FC2EF2FE52}" dt="2025-02-21T15:13:30.513" v="32" actId="1036"/>
          <ac:spMkLst>
            <pc:docMk/>
            <pc:sldMk cId="1919178478" sldId="420"/>
            <ac:spMk id="2" creationId="{435BB727-06FC-2BF4-4995-18B22F676220}"/>
          </ac:spMkLst>
        </pc:spChg>
        <pc:spChg chg="mod">
          <ac:chgData name="Gallagher, Darby (CDC/GHC/DGHP)" userId="a845a694-00ae-430c-a73d-6baae6728f31" providerId="ADAL" clId="{C13616F1-8944-4687-801E-F7FC2EF2FE52}" dt="2025-02-21T15:14:47.872" v="79" actId="1036"/>
          <ac:spMkLst>
            <pc:docMk/>
            <pc:sldMk cId="1919178478" sldId="420"/>
            <ac:spMk id="3" creationId="{63953CAD-9440-3B85-155F-47B2453B8DDB}"/>
          </ac:spMkLst>
        </pc:spChg>
        <pc:spChg chg="mod">
          <ac:chgData name="Gallagher, Darby (CDC/GHC/DGHP)" userId="a845a694-00ae-430c-a73d-6baae6728f31" providerId="ADAL" clId="{C13616F1-8944-4687-801E-F7FC2EF2FE52}" dt="2025-02-21T15:14:47.872" v="79" actId="1036"/>
          <ac:spMkLst>
            <pc:docMk/>
            <pc:sldMk cId="1919178478" sldId="420"/>
            <ac:spMk id="10" creationId="{F85F4142-3CC0-F63E-BED1-35343EA06274}"/>
          </ac:spMkLst>
        </pc:spChg>
        <pc:picChg chg="mod modCrop">
          <ac:chgData name="Gallagher, Darby (CDC/GHC/DGHP)" userId="a845a694-00ae-430c-a73d-6baae6728f31" providerId="ADAL" clId="{C13616F1-8944-4687-801E-F7FC2EF2FE52}" dt="2025-02-21T15:14:16.055" v="63" actId="1036"/>
          <ac:picMkLst>
            <pc:docMk/>
            <pc:sldMk cId="1919178478" sldId="420"/>
            <ac:picMk id="7" creationId="{58E08735-481F-A3CB-B3A3-A49AE3261E91}"/>
          </ac:picMkLst>
        </pc:picChg>
        <pc:picChg chg="mod">
          <ac:chgData name="Gallagher, Darby (CDC/GHC/DGHP)" userId="a845a694-00ae-430c-a73d-6baae6728f31" providerId="ADAL" clId="{C13616F1-8944-4687-801E-F7FC2EF2FE52}" dt="2025-02-21T15:14:47.872" v="79" actId="1036"/>
          <ac:picMkLst>
            <pc:docMk/>
            <pc:sldMk cId="1919178478" sldId="420"/>
            <ac:picMk id="8" creationId="{7E09C6BA-7F38-45ED-17C8-E270E484A6CC}"/>
          </ac:picMkLst>
        </pc:picChg>
      </pc:sldChg>
      <pc:sldChg chg="modSp mod">
        <pc:chgData name="Gallagher, Darby (CDC/GHC/DGHP)" userId="a845a694-00ae-430c-a73d-6baae6728f31" providerId="ADAL" clId="{C13616F1-8944-4687-801E-F7FC2EF2FE52}" dt="2025-02-21T15:39:47.762" v="105" actId="20577"/>
        <pc:sldMkLst>
          <pc:docMk/>
          <pc:sldMk cId="1248568797" sldId="423"/>
        </pc:sldMkLst>
        <pc:spChg chg="mod">
          <ac:chgData name="Gallagher, Darby (CDC/GHC/DGHP)" userId="a845a694-00ae-430c-a73d-6baae6728f31" providerId="ADAL" clId="{C13616F1-8944-4687-801E-F7FC2EF2FE52}" dt="2025-02-21T15:39:47.762" v="105" actId="20577"/>
          <ac:spMkLst>
            <pc:docMk/>
            <pc:sldMk cId="1248568797" sldId="423"/>
            <ac:spMk id="6" creationId="{74390B3D-B8F7-61B8-A480-3AB3CF888523}"/>
          </ac:spMkLst>
        </pc:spChg>
      </pc:sldChg>
      <pc:sldChg chg="addSp delSp modSp mod modClrScheme chgLayout">
        <pc:chgData name="Gallagher, Darby (CDC/GHC/DGHP)" userId="a845a694-00ae-430c-a73d-6baae6728f31" providerId="ADAL" clId="{C13616F1-8944-4687-801E-F7FC2EF2FE52}" dt="2025-02-21T15:46:38.418" v="206" actId="478"/>
        <pc:sldMkLst>
          <pc:docMk/>
          <pc:sldMk cId="895457882" sldId="427"/>
        </pc:sldMkLst>
        <pc:spChg chg="del mod ord">
          <ac:chgData name="Gallagher, Darby (CDC/GHC/DGHP)" userId="a845a694-00ae-430c-a73d-6baae6728f31" providerId="ADAL" clId="{C13616F1-8944-4687-801E-F7FC2EF2FE52}" dt="2025-02-21T15:46:37.217" v="205" actId="478"/>
          <ac:spMkLst>
            <pc:docMk/>
            <pc:sldMk cId="895457882" sldId="427"/>
            <ac:spMk id="2" creationId="{035307BD-F97F-7566-A25E-6A87DA87FACB}"/>
          </ac:spMkLst>
        </pc:spChg>
        <pc:spChg chg="add mod">
          <ac:chgData name="Gallagher, Darby (CDC/GHC/DGHP)" userId="a845a694-00ae-430c-a73d-6baae6728f31" providerId="ADAL" clId="{C13616F1-8944-4687-801E-F7FC2EF2FE52}" dt="2025-02-21T15:46:34.827" v="204"/>
          <ac:spMkLst>
            <pc:docMk/>
            <pc:sldMk cId="895457882" sldId="427"/>
            <ac:spMk id="3" creationId="{B2753CE6-AA04-2D67-E033-DABBF258B99F}"/>
          </ac:spMkLst>
        </pc:spChg>
        <pc:spChg chg="add del mod">
          <ac:chgData name="Gallagher, Darby (CDC/GHC/DGHP)" userId="a845a694-00ae-430c-a73d-6baae6728f31" providerId="ADAL" clId="{C13616F1-8944-4687-801E-F7FC2EF2FE52}" dt="2025-02-21T15:46:38.418" v="206" actId="478"/>
          <ac:spMkLst>
            <pc:docMk/>
            <pc:sldMk cId="895457882" sldId="427"/>
            <ac:spMk id="5" creationId="{0892A4C2-5C4D-D492-F9A7-080363385166}"/>
          </ac:spMkLst>
        </pc:spChg>
        <pc:spChg chg="mod ord">
          <ac:chgData name="Gallagher, Darby (CDC/GHC/DGHP)" userId="a845a694-00ae-430c-a73d-6baae6728f31" providerId="ADAL" clId="{C13616F1-8944-4687-801E-F7FC2EF2FE52}" dt="2025-02-21T15:46:27.741" v="201" actId="700"/>
          <ac:spMkLst>
            <pc:docMk/>
            <pc:sldMk cId="895457882" sldId="427"/>
            <ac:spMk id="19" creationId="{73E82903-A116-EAFB-1CD7-718EEF52787F}"/>
          </ac:spMkLst>
        </pc:spChg>
        <pc:spChg chg="mod ord">
          <ac:chgData name="Gallagher, Darby (CDC/GHC/DGHP)" userId="a845a694-00ae-430c-a73d-6baae6728f31" providerId="ADAL" clId="{C13616F1-8944-4687-801E-F7FC2EF2FE52}" dt="2025-02-21T15:46:27.741" v="201" actId="700"/>
          <ac:spMkLst>
            <pc:docMk/>
            <pc:sldMk cId="895457882" sldId="427"/>
            <ac:spMk id="20" creationId="{3B89DB5F-5721-5E2B-B5E8-342B66DF85B7}"/>
          </ac:spMkLst>
        </pc:spChg>
        <pc:spChg chg="mod ord">
          <ac:chgData name="Gallagher, Darby (CDC/GHC/DGHP)" userId="a845a694-00ae-430c-a73d-6baae6728f31" providerId="ADAL" clId="{C13616F1-8944-4687-801E-F7FC2EF2FE52}" dt="2025-02-21T15:46:27.741" v="201" actId="700"/>
          <ac:spMkLst>
            <pc:docMk/>
            <pc:sldMk cId="895457882" sldId="427"/>
            <ac:spMk id="21" creationId="{F1631115-37CB-99B2-FD8E-A2A67E417D5A}"/>
          </ac:spMkLst>
        </pc:spChg>
        <pc:spChg chg="mod ord">
          <ac:chgData name="Gallagher, Darby (CDC/GHC/DGHP)" userId="a845a694-00ae-430c-a73d-6baae6728f31" providerId="ADAL" clId="{C13616F1-8944-4687-801E-F7FC2EF2FE52}" dt="2025-02-21T15:46:27.741" v="201" actId="700"/>
          <ac:spMkLst>
            <pc:docMk/>
            <pc:sldMk cId="895457882" sldId="427"/>
            <ac:spMk id="22" creationId="{B4191946-9DE7-FF4E-33D1-436AF2BB246D}"/>
          </ac:spMkLst>
        </pc:spChg>
      </pc:sldChg>
      <pc:sldChg chg="modSp mod">
        <pc:chgData name="Gallagher, Darby (CDC/GHC/DGHP)" userId="a845a694-00ae-430c-a73d-6baae6728f31" providerId="ADAL" clId="{C13616F1-8944-4687-801E-F7FC2EF2FE52}" dt="2025-02-21T17:12:46.689" v="396" actId="790"/>
        <pc:sldMkLst>
          <pc:docMk/>
          <pc:sldMk cId="1568522629" sldId="434"/>
        </pc:sldMkLst>
        <pc:spChg chg="mod">
          <ac:chgData name="Gallagher, Darby (CDC/GHC/DGHP)" userId="a845a694-00ae-430c-a73d-6baae6728f31" providerId="ADAL" clId="{C13616F1-8944-4687-801E-F7FC2EF2FE52}" dt="2025-02-21T17:12:46.689" v="396" actId="790"/>
          <ac:spMkLst>
            <pc:docMk/>
            <pc:sldMk cId="1568522629" sldId="434"/>
            <ac:spMk id="2" creationId="{0AD352FB-B64B-D620-DA2B-6F70FF4ED886}"/>
          </ac:spMkLst>
        </pc:spChg>
      </pc:sldChg>
      <pc:sldChg chg="modSp mod">
        <pc:chgData name="Gallagher, Darby (CDC/GHC/DGHP)" userId="a845a694-00ae-430c-a73d-6baae6728f31" providerId="ADAL" clId="{C13616F1-8944-4687-801E-F7FC2EF2FE52}" dt="2025-02-24T13:58:34.573" v="612" actId="1076"/>
        <pc:sldMkLst>
          <pc:docMk/>
          <pc:sldMk cId="1876720899" sldId="436"/>
        </pc:sldMkLst>
        <pc:graphicFrameChg chg="mod modGraphic">
          <ac:chgData name="Gallagher, Darby (CDC/GHC/DGHP)" userId="a845a694-00ae-430c-a73d-6baae6728f31" providerId="ADAL" clId="{C13616F1-8944-4687-801E-F7FC2EF2FE52}" dt="2025-02-24T13:58:34.573" v="612" actId="1076"/>
          <ac:graphicFrameMkLst>
            <pc:docMk/>
            <pc:sldMk cId="1876720899" sldId="436"/>
            <ac:graphicFrameMk id="16" creationId="{60EF185C-BA97-49C2-AA57-60F1B60BC414}"/>
          </ac:graphicFrameMkLst>
        </pc:graphicFrameChg>
      </pc:sldChg>
      <pc:sldChg chg="modSp mod">
        <pc:chgData name="Gallagher, Darby (CDC/GHC/DGHP)" userId="a845a694-00ae-430c-a73d-6baae6728f31" providerId="ADAL" clId="{C13616F1-8944-4687-801E-F7FC2EF2FE52}" dt="2025-02-24T17:42:52.602" v="902" actId="14100"/>
        <pc:sldMkLst>
          <pc:docMk/>
          <pc:sldMk cId="2202651501" sldId="437"/>
        </pc:sldMkLst>
        <pc:spChg chg="mod">
          <ac:chgData name="Gallagher, Darby (CDC/GHC/DGHP)" userId="a845a694-00ae-430c-a73d-6baae6728f31" providerId="ADAL" clId="{C13616F1-8944-4687-801E-F7FC2EF2FE52}" dt="2025-02-24T17:42:52.602" v="902" actId="14100"/>
          <ac:spMkLst>
            <pc:docMk/>
            <pc:sldMk cId="2202651501" sldId="437"/>
            <ac:spMk id="3" creationId="{721D763C-F922-0352-15FF-7731F3B6B19D}"/>
          </ac:spMkLst>
        </pc:spChg>
      </pc:sldChg>
      <pc:sldChg chg="modSp mod">
        <pc:chgData name="Gallagher, Darby (CDC/GHC/DGHP)" userId="a845a694-00ae-430c-a73d-6baae6728f31" providerId="ADAL" clId="{C13616F1-8944-4687-801E-F7FC2EF2FE52}" dt="2025-02-21T17:05:48.818" v="311" actId="14100"/>
        <pc:sldMkLst>
          <pc:docMk/>
          <pc:sldMk cId="3804442354" sldId="440"/>
        </pc:sldMkLst>
        <pc:graphicFrameChg chg="mod modGraphic">
          <ac:chgData name="Gallagher, Darby (CDC/GHC/DGHP)" userId="a845a694-00ae-430c-a73d-6baae6728f31" providerId="ADAL" clId="{C13616F1-8944-4687-801E-F7FC2EF2FE52}" dt="2025-02-21T17:05:48.818" v="311" actId="14100"/>
          <ac:graphicFrameMkLst>
            <pc:docMk/>
            <pc:sldMk cId="3804442354" sldId="440"/>
            <ac:graphicFrameMk id="5" creationId="{59209039-330D-449E-83B8-C151555405AB}"/>
          </ac:graphicFrameMkLst>
        </pc:graphicFrameChg>
      </pc:sldChg>
      <pc:sldChg chg="modSp mod">
        <pc:chgData name="Gallagher, Darby (CDC/GHC/DGHP)" userId="a845a694-00ae-430c-a73d-6baae6728f31" providerId="ADAL" clId="{C13616F1-8944-4687-801E-F7FC2EF2FE52}" dt="2025-02-21T17:06:20.032" v="315" actId="1036"/>
        <pc:sldMkLst>
          <pc:docMk/>
          <pc:sldMk cId="378480194" sldId="441"/>
        </pc:sldMkLst>
        <pc:spChg chg="mod">
          <ac:chgData name="Gallagher, Darby (CDC/GHC/DGHP)" userId="a845a694-00ae-430c-a73d-6baae6728f31" providerId="ADAL" clId="{C13616F1-8944-4687-801E-F7FC2EF2FE52}" dt="2025-02-21T17:06:20.032" v="315" actId="1036"/>
          <ac:spMkLst>
            <pc:docMk/>
            <pc:sldMk cId="378480194" sldId="441"/>
            <ac:spMk id="4" creationId="{8011BAA6-9FD6-66B5-C8E1-137A79FF5FDD}"/>
          </ac:spMkLst>
        </pc:spChg>
      </pc:sldChg>
      <pc:sldChg chg="modSp mod">
        <pc:chgData name="Gallagher, Darby (CDC/GHC/DGHP)" userId="a845a694-00ae-430c-a73d-6baae6728f31" providerId="ADAL" clId="{C13616F1-8944-4687-801E-F7FC2EF2FE52}" dt="2025-02-24T15:51:11.164" v="635" actId="1037"/>
        <pc:sldMkLst>
          <pc:docMk/>
          <pc:sldMk cId="99956601" sldId="444"/>
        </pc:sldMkLst>
        <pc:spChg chg="mod">
          <ac:chgData name="Gallagher, Darby (CDC/GHC/DGHP)" userId="a845a694-00ae-430c-a73d-6baae6728f31" providerId="ADAL" clId="{C13616F1-8944-4687-801E-F7FC2EF2FE52}" dt="2025-02-24T13:43:50.319" v="576" actId="1035"/>
          <ac:spMkLst>
            <pc:docMk/>
            <pc:sldMk cId="99956601" sldId="444"/>
            <ac:spMk id="2" creationId="{AD286CF5-1D45-55FE-6B99-7900BAED41BE}"/>
          </ac:spMkLst>
        </pc:spChg>
        <pc:spChg chg="mod">
          <ac:chgData name="Gallagher, Darby (CDC/GHC/DGHP)" userId="a845a694-00ae-430c-a73d-6baae6728f31" providerId="ADAL" clId="{C13616F1-8944-4687-801E-F7FC2EF2FE52}" dt="2025-02-24T15:51:11.164" v="635" actId="1037"/>
          <ac:spMkLst>
            <pc:docMk/>
            <pc:sldMk cId="99956601" sldId="444"/>
            <ac:spMk id="8" creationId="{549A1005-5958-4D82-6DEA-1950197FC9C4}"/>
          </ac:spMkLst>
        </pc:spChg>
        <pc:spChg chg="mod">
          <ac:chgData name="Gallagher, Darby (CDC/GHC/DGHP)" userId="a845a694-00ae-430c-a73d-6baae6728f31" providerId="ADAL" clId="{C13616F1-8944-4687-801E-F7FC2EF2FE52}" dt="2025-02-24T15:51:11.164" v="635" actId="1037"/>
          <ac:spMkLst>
            <pc:docMk/>
            <pc:sldMk cId="99956601" sldId="444"/>
            <ac:spMk id="9" creationId="{96DB78F6-69F3-496E-A45A-315E9BB36653}"/>
          </ac:spMkLst>
        </pc:spChg>
        <pc:spChg chg="mod">
          <ac:chgData name="Gallagher, Darby (CDC/GHC/DGHP)" userId="a845a694-00ae-430c-a73d-6baae6728f31" providerId="ADAL" clId="{C13616F1-8944-4687-801E-F7FC2EF2FE52}" dt="2025-02-24T15:51:11.164" v="635" actId="1037"/>
          <ac:spMkLst>
            <pc:docMk/>
            <pc:sldMk cId="99956601" sldId="444"/>
            <ac:spMk id="11" creationId="{E186A579-3FA7-4787-DAF7-3FB7DB9890DE}"/>
          </ac:spMkLst>
        </pc:spChg>
        <pc:spChg chg="mod">
          <ac:chgData name="Gallagher, Darby (CDC/GHC/DGHP)" userId="a845a694-00ae-430c-a73d-6baae6728f31" providerId="ADAL" clId="{C13616F1-8944-4687-801E-F7FC2EF2FE52}" dt="2025-02-24T15:51:11.164" v="635" actId="1037"/>
          <ac:spMkLst>
            <pc:docMk/>
            <pc:sldMk cId="99956601" sldId="444"/>
            <ac:spMk id="12" creationId="{BCA7B55D-541D-5D84-BB03-7198B7BA6D67}"/>
          </ac:spMkLst>
        </pc:spChg>
        <pc:spChg chg="mod">
          <ac:chgData name="Gallagher, Darby (CDC/GHC/DGHP)" userId="a845a694-00ae-430c-a73d-6baae6728f31" providerId="ADAL" clId="{C13616F1-8944-4687-801E-F7FC2EF2FE52}" dt="2025-02-24T15:51:11.164" v="635" actId="1037"/>
          <ac:spMkLst>
            <pc:docMk/>
            <pc:sldMk cId="99956601" sldId="444"/>
            <ac:spMk id="13" creationId="{C1CDDDE1-2056-B8B4-5D93-29F7548A4EFC}"/>
          </ac:spMkLst>
        </pc:spChg>
        <pc:spChg chg="mod">
          <ac:chgData name="Gallagher, Darby (CDC/GHC/DGHP)" userId="a845a694-00ae-430c-a73d-6baae6728f31" providerId="ADAL" clId="{C13616F1-8944-4687-801E-F7FC2EF2FE52}" dt="2025-02-24T15:51:11.164" v="635" actId="1037"/>
          <ac:spMkLst>
            <pc:docMk/>
            <pc:sldMk cId="99956601" sldId="444"/>
            <ac:spMk id="14" creationId="{FF463954-8C49-22DB-A43B-6B3D55AAD017}"/>
          </ac:spMkLst>
        </pc:spChg>
        <pc:spChg chg="mod">
          <ac:chgData name="Gallagher, Darby (CDC/GHC/DGHP)" userId="a845a694-00ae-430c-a73d-6baae6728f31" providerId="ADAL" clId="{C13616F1-8944-4687-801E-F7FC2EF2FE52}" dt="2025-02-24T15:50:51.913" v="629" actId="1037"/>
          <ac:spMkLst>
            <pc:docMk/>
            <pc:sldMk cId="99956601" sldId="444"/>
            <ac:spMk id="20" creationId="{21572DC9-034A-DB9A-8C99-FB80E8FAFC20}"/>
          </ac:spMkLst>
        </pc:spChg>
        <pc:spChg chg="mod">
          <ac:chgData name="Gallagher, Darby (CDC/GHC/DGHP)" userId="a845a694-00ae-430c-a73d-6baae6728f31" providerId="ADAL" clId="{C13616F1-8944-4687-801E-F7FC2EF2FE52}" dt="2025-02-24T15:51:11.164" v="635" actId="1037"/>
          <ac:spMkLst>
            <pc:docMk/>
            <pc:sldMk cId="99956601" sldId="444"/>
            <ac:spMk id="45" creationId="{5A5F2B34-DF93-E3E5-A69C-8CF8D6C49EF0}"/>
          </ac:spMkLst>
        </pc:spChg>
        <pc:spChg chg="mod">
          <ac:chgData name="Gallagher, Darby (CDC/GHC/DGHP)" userId="a845a694-00ae-430c-a73d-6baae6728f31" providerId="ADAL" clId="{C13616F1-8944-4687-801E-F7FC2EF2FE52}" dt="2025-02-24T15:51:11.164" v="635" actId="1037"/>
          <ac:spMkLst>
            <pc:docMk/>
            <pc:sldMk cId="99956601" sldId="444"/>
            <ac:spMk id="46" creationId="{6D561D2B-4B16-16AA-B328-7D2C2FE02BE3}"/>
          </ac:spMkLst>
        </pc:spChg>
        <pc:spChg chg="mod">
          <ac:chgData name="Gallagher, Darby (CDC/GHC/DGHP)" userId="a845a694-00ae-430c-a73d-6baae6728f31" providerId="ADAL" clId="{C13616F1-8944-4687-801E-F7FC2EF2FE52}" dt="2025-02-24T15:50:51.913" v="629" actId="1037"/>
          <ac:spMkLst>
            <pc:docMk/>
            <pc:sldMk cId="99956601" sldId="444"/>
            <ac:spMk id="47" creationId="{9783A08F-066C-9077-49EF-820C3A61B21A}"/>
          </ac:spMkLst>
        </pc:spChg>
        <pc:spChg chg="mod">
          <ac:chgData name="Gallagher, Darby (CDC/GHC/DGHP)" userId="a845a694-00ae-430c-a73d-6baae6728f31" providerId="ADAL" clId="{C13616F1-8944-4687-801E-F7FC2EF2FE52}" dt="2025-02-24T15:50:51.913" v="629" actId="1037"/>
          <ac:spMkLst>
            <pc:docMk/>
            <pc:sldMk cId="99956601" sldId="444"/>
            <ac:spMk id="48" creationId="{66415E3C-388B-7270-F69A-DCA4B09B321C}"/>
          </ac:spMkLst>
        </pc:spChg>
        <pc:spChg chg="mod">
          <ac:chgData name="Gallagher, Darby (CDC/GHC/DGHP)" userId="a845a694-00ae-430c-a73d-6baae6728f31" providerId="ADAL" clId="{C13616F1-8944-4687-801E-F7FC2EF2FE52}" dt="2025-02-24T15:50:51.913" v="629" actId="1037"/>
          <ac:spMkLst>
            <pc:docMk/>
            <pc:sldMk cId="99956601" sldId="444"/>
            <ac:spMk id="49" creationId="{05EE8844-F647-3CD8-486B-E94AA9910A30}"/>
          </ac:spMkLst>
        </pc:spChg>
        <pc:spChg chg="mod">
          <ac:chgData name="Gallagher, Darby (CDC/GHC/DGHP)" userId="a845a694-00ae-430c-a73d-6baae6728f31" providerId="ADAL" clId="{C13616F1-8944-4687-801E-F7FC2EF2FE52}" dt="2025-02-24T15:50:51.913" v="629" actId="1037"/>
          <ac:spMkLst>
            <pc:docMk/>
            <pc:sldMk cId="99956601" sldId="444"/>
            <ac:spMk id="50" creationId="{BC7DE744-18B9-DFCD-886C-D8AA0725743E}"/>
          </ac:spMkLst>
        </pc:spChg>
        <pc:spChg chg="mod">
          <ac:chgData name="Gallagher, Darby (CDC/GHC/DGHP)" userId="a845a694-00ae-430c-a73d-6baae6728f31" providerId="ADAL" clId="{C13616F1-8944-4687-801E-F7FC2EF2FE52}" dt="2025-02-24T15:50:51.913" v="629" actId="1037"/>
          <ac:spMkLst>
            <pc:docMk/>
            <pc:sldMk cId="99956601" sldId="444"/>
            <ac:spMk id="51" creationId="{F3D918A0-0FA3-DA52-851E-F5FF9A6714FA}"/>
          </ac:spMkLst>
        </pc:spChg>
        <pc:spChg chg="mod">
          <ac:chgData name="Gallagher, Darby (CDC/GHC/DGHP)" userId="a845a694-00ae-430c-a73d-6baae6728f31" providerId="ADAL" clId="{C13616F1-8944-4687-801E-F7FC2EF2FE52}" dt="2025-02-24T15:50:51.913" v="629" actId="1037"/>
          <ac:spMkLst>
            <pc:docMk/>
            <pc:sldMk cId="99956601" sldId="444"/>
            <ac:spMk id="52" creationId="{14ED0B02-70DD-009D-6866-889983366588}"/>
          </ac:spMkLst>
        </pc:spChg>
        <pc:spChg chg="mod">
          <ac:chgData name="Gallagher, Darby (CDC/GHC/DGHP)" userId="a845a694-00ae-430c-a73d-6baae6728f31" providerId="ADAL" clId="{C13616F1-8944-4687-801E-F7FC2EF2FE52}" dt="2025-02-24T15:50:51.913" v="629" actId="1037"/>
          <ac:spMkLst>
            <pc:docMk/>
            <pc:sldMk cId="99956601" sldId="444"/>
            <ac:spMk id="53" creationId="{8636217D-EB2C-A170-FEAD-292013F7303C}"/>
          </ac:spMkLst>
        </pc:spChg>
        <pc:graphicFrameChg chg="mod modGraphic">
          <ac:chgData name="Gallagher, Darby (CDC/GHC/DGHP)" userId="a845a694-00ae-430c-a73d-6baae6728f31" providerId="ADAL" clId="{C13616F1-8944-4687-801E-F7FC2EF2FE52}" dt="2025-02-24T15:50:43.924" v="623" actId="1076"/>
          <ac:graphicFrameMkLst>
            <pc:docMk/>
            <pc:sldMk cId="99956601" sldId="444"/>
            <ac:graphicFrameMk id="6" creationId="{5A38AFD9-C42C-0498-A632-4B9309B670A7}"/>
          </ac:graphicFrameMkLst>
        </pc:graphicFrameChg>
        <pc:graphicFrameChg chg="mod">
          <ac:chgData name="Gallagher, Darby (CDC/GHC/DGHP)" userId="a845a694-00ae-430c-a73d-6baae6728f31" providerId="ADAL" clId="{C13616F1-8944-4687-801E-F7FC2EF2FE52}" dt="2025-02-24T13:43:50.319" v="576" actId="1035"/>
          <ac:graphicFrameMkLst>
            <pc:docMk/>
            <pc:sldMk cId="99956601" sldId="444"/>
            <ac:graphicFrameMk id="23" creationId="{05D05B44-C45F-1027-13E0-DAC58C22C5B5}"/>
          </ac:graphicFrameMkLst>
        </pc:graphicFrameChg>
      </pc:sldChg>
      <pc:sldChg chg="modSp mod">
        <pc:chgData name="Gallagher, Darby (CDC/GHC/DGHP)" userId="a845a694-00ae-430c-a73d-6baae6728f31" providerId="ADAL" clId="{C13616F1-8944-4687-801E-F7FC2EF2FE52}" dt="2025-02-24T15:56:50.140" v="707" actId="1036"/>
        <pc:sldMkLst>
          <pc:docMk/>
          <pc:sldMk cId="2719258434" sldId="447"/>
        </pc:sldMkLst>
        <pc:spChg chg="mod">
          <ac:chgData name="Gallagher, Darby (CDC/GHC/DGHP)" userId="a845a694-00ae-430c-a73d-6baae6728f31" providerId="ADAL" clId="{C13616F1-8944-4687-801E-F7FC2EF2FE52}" dt="2025-02-24T15:55:37.905" v="652" actId="1035"/>
          <ac:spMkLst>
            <pc:docMk/>
            <pc:sldMk cId="2719258434" sldId="447"/>
            <ac:spMk id="2" creationId="{0B67CBB9-9B61-DBEB-FCC3-BE94DCCF75E2}"/>
          </ac:spMkLst>
        </pc:spChg>
        <pc:spChg chg="mod">
          <ac:chgData name="Gallagher, Darby (CDC/GHC/DGHP)" userId="a845a694-00ae-430c-a73d-6baae6728f31" providerId="ADAL" clId="{C13616F1-8944-4687-801E-F7FC2EF2FE52}" dt="2025-02-24T15:56:48.074" v="705" actId="1036"/>
          <ac:spMkLst>
            <pc:docMk/>
            <pc:sldMk cId="2719258434" sldId="447"/>
            <ac:spMk id="12" creationId="{BCA7B55D-541D-5D84-BB03-7198B7BA6D67}"/>
          </ac:spMkLst>
        </pc:spChg>
        <pc:spChg chg="mod">
          <ac:chgData name="Gallagher, Darby (CDC/GHC/DGHP)" userId="a845a694-00ae-430c-a73d-6baae6728f31" providerId="ADAL" clId="{C13616F1-8944-4687-801E-F7FC2EF2FE52}" dt="2025-02-24T15:56:50.140" v="707" actId="1036"/>
          <ac:spMkLst>
            <pc:docMk/>
            <pc:sldMk cId="2719258434" sldId="447"/>
            <ac:spMk id="13" creationId="{C1CDDDE1-2056-B8B4-5D93-29F7548A4EFC}"/>
          </ac:spMkLst>
        </pc:spChg>
        <pc:spChg chg="mod">
          <ac:chgData name="Gallagher, Darby (CDC/GHC/DGHP)" userId="a845a694-00ae-430c-a73d-6baae6728f31" providerId="ADAL" clId="{C13616F1-8944-4687-801E-F7FC2EF2FE52}" dt="2025-02-24T15:55:53.637" v="678" actId="1036"/>
          <ac:spMkLst>
            <pc:docMk/>
            <pc:sldMk cId="2719258434" sldId="447"/>
            <ac:spMk id="45" creationId="{5A5F2B34-DF93-E3E5-A69C-8CF8D6C49EF0}"/>
          </ac:spMkLst>
        </pc:spChg>
        <pc:spChg chg="mod">
          <ac:chgData name="Gallagher, Darby (CDC/GHC/DGHP)" userId="a845a694-00ae-430c-a73d-6baae6728f31" providerId="ADAL" clId="{C13616F1-8944-4687-801E-F7FC2EF2FE52}" dt="2025-02-24T15:55:55.100" v="680" actId="1036"/>
          <ac:spMkLst>
            <pc:docMk/>
            <pc:sldMk cId="2719258434" sldId="447"/>
            <ac:spMk id="48" creationId="{66415E3C-388B-7270-F69A-DCA4B09B321C}"/>
          </ac:spMkLst>
        </pc:spChg>
        <pc:spChg chg="mod">
          <ac:chgData name="Gallagher, Darby (CDC/GHC/DGHP)" userId="a845a694-00ae-430c-a73d-6baae6728f31" providerId="ADAL" clId="{C13616F1-8944-4687-801E-F7FC2EF2FE52}" dt="2025-02-24T15:56:03.602" v="684" actId="1035"/>
          <ac:spMkLst>
            <pc:docMk/>
            <pc:sldMk cId="2719258434" sldId="447"/>
            <ac:spMk id="51" creationId="{F3D918A0-0FA3-DA52-851E-F5FF9A6714FA}"/>
          </ac:spMkLst>
        </pc:spChg>
        <pc:graphicFrameChg chg="mod modGraphic">
          <ac:chgData name="Gallagher, Darby (CDC/GHC/DGHP)" userId="a845a694-00ae-430c-a73d-6baae6728f31" providerId="ADAL" clId="{C13616F1-8944-4687-801E-F7FC2EF2FE52}" dt="2025-02-24T15:56:39.821" v="696" actId="1038"/>
          <ac:graphicFrameMkLst>
            <pc:docMk/>
            <pc:sldMk cId="2719258434" sldId="447"/>
            <ac:graphicFrameMk id="6" creationId="{5A38AFD9-C42C-0498-A632-4B9309B670A7}"/>
          </ac:graphicFrameMkLst>
        </pc:graphicFrameChg>
      </pc:sldChg>
      <pc:sldChg chg="modSp mod">
        <pc:chgData name="Gallagher, Darby (CDC/GHC/DGHP)" userId="a845a694-00ae-430c-a73d-6baae6728f31" providerId="ADAL" clId="{C13616F1-8944-4687-801E-F7FC2EF2FE52}" dt="2025-02-24T15:58:24.280" v="725" actId="1036"/>
        <pc:sldMkLst>
          <pc:docMk/>
          <pc:sldMk cId="2873673218" sldId="448"/>
        </pc:sldMkLst>
        <pc:spChg chg="mod">
          <ac:chgData name="Gallagher, Darby (CDC/GHC/DGHP)" userId="a845a694-00ae-430c-a73d-6baae6728f31" providerId="ADAL" clId="{C13616F1-8944-4687-801E-F7FC2EF2FE52}" dt="2025-02-24T15:58:24.280" v="725" actId="1036"/>
          <ac:spMkLst>
            <pc:docMk/>
            <pc:sldMk cId="2873673218" sldId="448"/>
            <ac:spMk id="5" creationId="{5A94D128-614F-2971-9E72-E653E5BB8264}"/>
          </ac:spMkLst>
        </pc:spChg>
      </pc:sldChg>
      <pc:sldChg chg="modSp mod">
        <pc:chgData name="Gallagher, Darby (CDC/GHC/DGHP)" userId="a845a694-00ae-430c-a73d-6baae6728f31" providerId="ADAL" clId="{C13616F1-8944-4687-801E-F7FC2EF2FE52}" dt="2025-02-21T17:02:55.476" v="304" actId="1036"/>
        <pc:sldMkLst>
          <pc:docMk/>
          <pc:sldMk cId="427660900" sldId="450"/>
        </pc:sldMkLst>
        <pc:graphicFrameChg chg="mod modGraphic">
          <ac:chgData name="Gallagher, Darby (CDC/GHC/DGHP)" userId="a845a694-00ae-430c-a73d-6baae6728f31" providerId="ADAL" clId="{C13616F1-8944-4687-801E-F7FC2EF2FE52}" dt="2025-02-21T17:02:55.476" v="304" actId="1036"/>
          <ac:graphicFrameMkLst>
            <pc:docMk/>
            <pc:sldMk cId="427660900" sldId="450"/>
            <ac:graphicFrameMk id="13" creationId="{68EF039B-9C1D-9301-719E-B0DAA5094595}"/>
          </ac:graphicFrameMkLst>
        </pc:graphicFrameChg>
      </pc:sldChg>
      <pc:sldChg chg="modSp mod modClrScheme chgLayout">
        <pc:chgData name="Gallagher, Darby (CDC/GHC/DGHP)" userId="a845a694-00ae-430c-a73d-6baae6728f31" providerId="ADAL" clId="{C13616F1-8944-4687-801E-F7FC2EF2FE52}" dt="2025-02-24T16:21:01.793" v="845" actId="1076"/>
        <pc:sldMkLst>
          <pc:docMk/>
          <pc:sldMk cId="1196189877" sldId="457"/>
        </pc:sldMkLst>
        <pc:spChg chg="mod ord">
          <ac:chgData name="Gallagher, Darby (CDC/GHC/DGHP)" userId="a845a694-00ae-430c-a73d-6baae6728f31" providerId="ADAL" clId="{C13616F1-8944-4687-801E-F7FC2EF2FE52}" dt="2025-02-21T15:23:03.338" v="84" actId="700"/>
          <ac:spMkLst>
            <pc:docMk/>
            <pc:sldMk cId="1196189877" sldId="457"/>
            <ac:spMk id="6" creationId="{48B21F84-D622-0DF6-9E2B-4F3CA2DC92B5}"/>
          </ac:spMkLst>
        </pc:spChg>
        <pc:spChg chg="mod ord">
          <ac:chgData name="Gallagher, Darby (CDC/GHC/DGHP)" userId="a845a694-00ae-430c-a73d-6baae6728f31" providerId="ADAL" clId="{C13616F1-8944-4687-801E-F7FC2EF2FE52}" dt="2025-02-21T15:23:03.338" v="84" actId="700"/>
          <ac:spMkLst>
            <pc:docMk/>
            <pc:sldMk cId="1196189877" sldId="457"/>
            <ac:spMk id="7" creationId="{91B6C36A-15A2-CF2D-4BD8-44D58C1B9443}"/>
          </ac:spMkLst>
        </pc:spChg>
        <pc:spChg chg="mod ord">
          <ac:chgData name="Gallagher, Darby (CDC/GHC/DGHP)" userId="a845a694-00ae-430c-a73d-6baae6728f31" providerId="ADAL" clId="{C13616F1-8944-4687-801E-F7FC2EF2FE52}" dt="2025-02-24T16:21:01.793" v="845" actId="1076"/>
          <ac:spMkLst>
            <pc:docMk/>
            <pc:sldMk cId="1196189877" sldId="457"/>
            <ac:spMk id="11" creationId="{AD78E31C-86C0-F241-2E91-76298F5C7E9A}"/>
          </ac:spMkLst>
        </pc:spChg>
      </pc:sldChg>
      <pc:sldChg chg="modSp mod">
        <pc:chgData name="Gallagher, Darby (CDC/GHC/DGHP)" userId="a845a694-00ae-430c-a73d-6baae6728f31" providerId="ADAL" clId="{C13616F1-8944-4687-801E-F7FC2EF2FE52}" dt="2025-02-21T15:42:08.463" v="111" actId="1035"/>
        <pc:sldMkLst>
          <pc:docMk/>
          <pc:sldMk cId="2724286235" sldId="458"/>
        </pc:sldMkLst>
        <pc:spChg chg="mod">
          <ac:chgData name="Gallagher, Darby (CDC/GHC/DGHP)" userId="a845a694-00ae-430c-a73d-6baae6728f31" providerId="ADAL" clId="{C13616F1-8944-4687-801E-F7FC2EF2FE52}" dt="2025-02-21T15:42:08.463" v="111" actId="1035"/>
          <ac:spMkLst>
            <pc:docMk/>
            <pc:sldMk cId="2724286235" sldId="458"/>
            <ac:spMk id="7" creationId="{6E28A249-E775-225F-235D-DD94A1973439}"/>
          </ac:spMkLst>
        </pc:spChg>
        <pc:spChg chg="mod">
          <ac:chgData name="Gallagher, Darby (CDC/GHC/DGHP)" userId="a845a694-00ae-430c-a73d-6baae6728f31" providerId="ADAL" clId="{C13616F1-8944-4687-801E-F7FC2EF2FE52}" dt="2025-02-21T15:41:56.197" v="109" actId="1036"/>
          <ac:spMkLst>
            <pc:docMk/>
            <pc:sldMk cId="2724286235" sldId="458"/>
            <ac:spMk id="9" creationId="{8B47FA07-7DCE-EE3A-23F4-473021660B69}"/>
          </ac:spMkLst>
        </pc:spChg>
      </pc:sldChg>
      <pc:sldChg chg="modSp mod">
        <pc:chgData name="Gallagher, Darby (CDC/GHC/DGHP)" userId="a845a694-00ae-430c-a73d-6baae6728f31" providerId="ADAL" clId="{C13616F1-8944-4687-801E-F7FC2EF2FE52}" dt="2025-02-21T17:06:23.385" v="319" actId="1036"/>
        <pc:sldMkLst>
          <pc:docMk/>
          <pc:sldMk cId="3397837874" sldId="459"/>
        </pc:sldMkLst>
        <pc:spChg chg="mod">
          <ac:chgData name="Gallagher, Darby (CDC/GHC/DGHP)" userId="a845a694-00ae-430c-a73d-6baae6728f31" providerId="ADAL" clId="{C13616F1-8944-4687-801E-F7FC2EF2FE52}" dt="2025-02-21T17:06:23.385" v="319" actId="1036"/>
          <ac:spMkLst>
            <pc:docMk/>
            <pc:sldMk cId="3397837874" sldId="459"/>
            <ac:spMk id="4" creationId="{8011BAA6-9FD6-66B5-C8E1-137A79FF5FDD}"/>
          </ac:spMkLst>
        </pc:spChg>
      </pc:sldChg>
      <pc:sldMasterChg chg="modSldLayout">
        <pc:chgData name="Gallagher, Darby (CDC/GHC/DGHP)" userId="a845a694-00ae-430c-a73d-6baae6728f31" providerId="ADAL" clId="{C13616F1-8944-4687-801E-F7FC2EF2FE52}" dt="2025-02-21T15:12:16.712" v="25" actId="1035"/>
        <pc:sldMasterMkLst>
          <pc:docMk/>
          <pc:sldMasterMk cId="1523426416" sldId="2147483830"/>
        </pc:sldMasterMkLst>
        <pc:sldLayoutChg chg="modSp mod">
          <pc:chgData name="Gallagher, Darby (CDC/GHC/DGHP)" userId="a845a694-00ae-430c-a73d-6baae6728f31" providerId="ADAL" clId="{C13616F1-8944-4687-801E-F7FC2EF2FE52}" dt="2025-02-21T15:05:39.983" v="13" actId="1035"/>
          <pc:sldLayoutMkLst>
            <pc:docMk/>
            <pc:sldMasterMk cId="1523426416" sldId="2147483830"/>
            <pc:sldLayoutMk cId="1152203970" sldId="2147483833"/>
          </pc:sldLayoutMkLst>
          <pc:spChg chg="mod">
            <ac:chgData name="Gallagher, Darby (CDC/GHC/DGHP)" userId="a845a694-00ae-430c-a73d-6baae6728f31" providerId="ADAL" clId="{C13616F1-8944-4687-801E-F7FC2EF2FE52}" dt="2025-02-21T15:05:39.983" v="13" actId="1035"/>
            <ac:spMkLst>
              <pc:docMk/>
              <pc:sldMasterMk cId="1523426416" sldId="2147483830"/>
              <pc:sldLayoutMk cId="1152203970" sldId="2147483833"/>
              <ac:spMk id="16" creationId="{C8E0E470-0C04-CD4C-666A-67502DF04E7C}"/>
            </ac:spMkLst>
          </pc:spChg>
        </pc:sldLayoutChg>
        <pc:sldLayoutChg chg="modSp mod">
          <pc:chgData name="Gallagher, Darby (CDC/GHC/DGHP)" userId="a845a694-00ae-430c-a73d-6baae6728f31" providerId="ADAL" clId="{C13616F1-8944-4687-801E-F7FC2EF2FE52}" dt="2025-02-21T15:12:16.712" v="25" actId="1035"/>
          <pc:sldLayoutMkLst>
            <pc:docMk/>
            <pc:sldMasterMk cId="1523426416" sldId="2147483830"/>
            <pc:sldLayoutMk cId="2735878471" sldId="2147483839"/>
          </pc:sldLayoutMkLst>
          <pc:spChg chg="mod">
            <ac:chgData name="Gallagher, Darby (CDC/GHC/DGHP)" userId="a845a694-00ae-430c-a73d-6baae6728f31" providerId="ADAL" clId="{C13616F1-8944-4687-801E-F7FC2EF2FE52}" dt="2025-02-21T15:12:16.712" v="25" actId="1035"/>
            <ac:spMkLst>
              <pc:docMk/>
              <pc:sldMasterMk cId="1523426416" sldId="2147483830"/>
              <pc:sldLayoutMk cId="2735878471" sldId="2147483839"/>
              <ac:spMk id="4" creationId="{738A0263-8F01-A34A-CA1A-199C37225B7F}"/>
            </ac:spMkLst>
          </pc:spChg>
        </pc:sldLayoutChg>
        <pc:sldLayoutChg chg="modSp mod">
          <pc:chgData name="Gallagher, Darby (CDC/GHC/DGHP)" userId="a845a694-00ae-430c-a73d-6baae6728f31" providerId="ADAL" clId="{C13616F1-8944-4687-801E-F7FC2EF2FE52}" dt="2025-02-21T15:12:02.288" v="23" actId="1038"/>
          <pc:sldLayoutMkLst>
            <pc:docMk/>
            <pc:sldMasterMk cId="1523426416" sldId="2147483830"/>
            <pc:sldLayoutMk cId="2562819757" sldId="2147483840"/>
          </pc:sldLayoutMkLst>
          <pc:spChg chg="mod">
            <ac:chgData name="Gallagher, Darby (CDC/GHC/DGHP)" userId="a845a694-00ae-430c-a73d-6baae6728f31" providerId="ADAL" clId="{C13616F1-8944-4687-801E-F7FC2EF2FE52}" dt="2025-02-21T15:12:02.288" v="23" actId="1038"/>
            <ac:spMkLst>
              <pc:docMk/>
              <pc:sldMasterMk cId="1523426416" sldId="2147483830"/>
              <pc:sldLayoutMk cId="2562819757" sldId="2147483840"/>
              <ac:spMk id="2" creationId="{C217191D-AC48-87D0-3F3C-093BBAE15283}"/>
            </ac:spMkLst>
          </pc:spChg>
        </pc:sldLayoutChg>
        <pc:sldLayoutChg chg="modSp mod">
          <pc:chgData name="Gallagher, Darby (CDC/GHC/DGHP)" userId="a845a694-00ae-430c-a73d-6baae6728f31" providerId="ADAL" clId="{C13616F1-8944-4687-801E-F7FC2EF2FE52}" dt="2025-02-21T15:11:32.122" v="18" actId="1035"/>
          <pc:sldLayoutMkLst>
            <pc:docMk/>
            <pc:sldMasterMk cId="1523426416" sldId="2147483830"/>
            <pc:sldLayoutMk cId="4280375954" sldId="2147483843"/>
          </pc:sldLayoutMkLst>
          <pc:spChg chg="mod">
            <ac:chgData name="Gallagher, Darby (CDC/GHC/DGHP)" userId="a845a694-00ae-430c-a73d-6baae6728f31" providerId="ADAL" clId="{C13616F1-8944-4687-801E-F7FC2EF2FE52}" dt="2025-02-21T15:11:32.122" v="18" actId="1035"/>
            <ac:spMkLst>
              <pc:docMk/>
              <pc:sldMasterMk cId="1523426416" sldId="2147483830"/>
              <pc:sldLayoutMk cId="4280375954" sldId="2147483843"/>
              <ac:spMk id="27" creationId="{C4E0B380-D1A2-CAC7-1336-0F66821A755B}"/>
            </ac:spMkLst>
          </pc:spChg>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Analizar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Actuar</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Analizar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Actuar</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Detectar, Diagnosticar</a:t>
          </a: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Recolectar</a:t>
          </a: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Analizar</a:t>
          </a: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Interpretar</a:t>
          </a: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Actuar</a:t>
          </a: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Detectar, Diagnosticar</a:t>
          </a: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Recolectar</a:t>
          </a: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Analizar</a:t>
          </a: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Interpretar</a:t>
          </a: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Actuar</a:t>
          </a:r>
        </a:p>
      </dsp:txBody>
      <dsp:txXfrm>
        <a:off x="54658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33D849EF-FCA9-404F-9469-680990089EB8}" type="datetimeFigureOut">
              <a:rPr lang="en-US" smtClean="0"/>
              <a:pPr/>
              <a:t>4/1/2025</a:t>
            </a:fld>
            <a:endParaRPr lang="en-US"/>
          </a:p>
        </p:txBody>
      </p:sp>
      <p:sp>
        <p:nvSpPr>
          <p:cNvPr id="4" name="Footer Placeholder 3"/>
          <p:cNvSpPr>
            <a:spLocks noGrp="1"/>
          </p:cNvSpPr>
          <p:nvPr>
            <p:ph type="ftr" sz="quarter" idx="2"/>
          </p:nvPr>
        </p:nvSpPr>
        <p:spPr>
          <a:xfrm>
            <a:off x="-1" y="8829967"/>
            <a:ext cx="3970938" cy="464820"/>
          </a:xfrm>
          <a:prstGeom prst="rect">
            <a:avLst/>
          </a:prstGeom>
        </p:spPr>
        <p:txBody>
          <a:bodyPr vert="horz" lIns="93177" tIns="46589" rIns="93177" bIns="46589" rtlCol="0" anchor="b"/>
          <a:lstStyle>
            <a:lvl1pPr algn="l">
              <a:defRPr sz="1200"/>
            </a:lvl1pPr>
          </a:lstStyle>
          <a:p>
            <a:r>
              <a:rPr lang="en-US"/>
              <a:t>FETPF2.0_f.02_Collect_PPT_2020-02.pptx</a:t>
            </a:r>
          </a:p>
        </p:txBody>
      </p:sp>
      <p:sp>
        <p:nvSpPr>
          <p:cNvPr id="5" name="Slide Number Placeholder 4"/>
          <p:cNvSpPr>
            <a:spLocks noGrp="1"/>
          </p:cNvSpPr>
          <p:nvPr>
            <p:ph type="sldNum" sz="quarter" idx="3"/>
          </p:nvPr>
        </p:nvSpPr>
        <p:spPr>
          <a:xfrm>
            <a:off x="5738141" y="8829967"/>
            <a:ext cx="1270636" cy="464820"/>
          </a:xfrm>
          <a:prstGeom prst="rect">
            <a:avLst/>
          </a:prstGeom>
        </p:spPr>
        <p:txBody>
          <a:bodyPr vert="horz" lIns="93177" tIns="46589" rIns="93177" bIns="46589" rtlCol="0" anchor="b"/>
          <a:lstStyle>
            <a:lvl1pPr algn="r">
              <a:defRPr sz="1200"/>
            </a:lvl1pPr>
          </a:lstStyle>
          <a:p>
            <a:fld id="{6FF527BD-D5FC-E442-8C9A-BA2CD7597EEF}" type="slidenum">
              <a:rPr lang="en-US" smtClean="0"/>
              <a:pPr/>
              <a:t>‹#›</a:t>
            </a:fld>
            <a:endParaRPr lang="en-US"/>
          </a:p>
        </p:txBody>
      </p:sp>
    </p:spTree>
    <p:extLst>
      <p:ext uri="{BB962C8B-B14F-4D97-AF65-F5344CB8AC3E}">
        <p14:creationId xmlns:p14="http://schemas.microsoft.com/office/powerpoint/2010/main" val="4628561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4CC05E50-762A-4E84-B6FD-0D35300143AA}" type="datetimeFigureOut">
              <a:rPr lang="en-US" smtClean="0"/>
              <a:t>4/1/2025</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Haga clic para editar los estilos de texto maestro</a:t>
            </a:r>
          </a:p>
          <a:p>
            <a:pPr lvl="1"/>
            <a:r>
              <a:rPr lang="en-US"/>
              <a:t>Segundo nivel</a:t>
            </a:r>
          </a:p>
          <a:p>
            <a:pPr lvl="2"/>
            <a:r>
              <a:rPr lang="en-US"/>
              <a:t>Tercer nivel</a:t>
            </a:r>
          </a:p>
          <a:p>
            <a:pPr lvl="3"/>
            <a:r>
              <a:rPr lang="en-US"/>
              <a:t>Cuarto nivel</a:t>
            </a:r>
          </a:p>
          <a:p>
            <a:pPr lvl="4"/>
            <a:r>
              <a:rPr lang="en-US"/>
              <a:t>Quinto nivel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EB32458-B0FD-4E0D-A69A-149897CA0BBB}" type="slidenum">
              <a:rPr lang="en-US" smtClean="0"/>
              <a:t>‹#›</a:t>
            </a:fld>
            <a:endParaRPr lang="en-US"/>
          </a:p>
        </p:txBody>
      </p:sp>
    </p:spTree>
    <p:extLst>
      <p:ext uri="{BB962C8B-B14F-4D97-AF65-F5344CB8AC3E}">
        <p14:creationId xmlns:p14="http://schemas.microsoft.com/office/powerpoint/2010/main" val="3570625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www.cdc.gov/habs/about-ohhabs.html"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sz="1200" b="1" noProof="0" dirty="0">
                <a:latin typeface="Arial" panose="020B0604020202020204" pitchFamily="34" charset="0"/>
                <a:cs typeface="Arial" panose="020B0604020202020204" pitchFamily="34" charset="0"/>
              </a:rPr>
              <a:t>Notas para el instructor: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GT" sz="1200" b="1" noProof="0" dirty="0">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200" i="1" dirty="0">
                <a:effectLst/>
                <a:latin typeface="Arial" panose="020B0604020202020204" pitchFamily="34" charset="0"/>
                <a:ea typeface="Times New Roman" panose="02020603050405020304" pitchFamily="18" charset="0"/>
                <a:cs typeface="Arial" panose="020B0604020202020204" pitchFamily="34" charset="0"/>
              </a:rPr>
              <a:t>Siéntase en la libertad de modificar esta presentación  según sea necesario para adaptarla a su contexto local. Si se hicieron modificaciones, por favor indicarlo usando este enunciado: </a:t>
            </a:r>
            <a:r>
              <a:rPr lang="es-ES" sz="1200" b="1" i="1" dirty="0">
                <a:effectLst/>
                <a:latin typeface="Arial" panose="020B0604020202020204" pitchFamily="34" charset="0"/>
                <a:ea typeface="Times New Roman" panose="02020603050405020304" pitchFamily="18" charset="0"/>
                <a:cs typeface="Arial" panose="020B0604020202020204" pitchFamily="34" charset="0"/>
              </a:rPr>
              <a:t>"Esta presentación ha sido modificada en parte de la versión original de los CDC"</a:t>
            </a:r>
            <a:r>
              <a:rPr lang="es-ES" sz="1200" i="1" dirty="0">
                <a:effectLst/>
                <a:latin typeface="Arial" panose="020B0604020202020204" pitchFamily="34" charset="0"/>
                <a:ea typeface="Times New Roman" panose="02020603050405020304" pitchFamily="18" charset="0"/>
                <a:cs typeface="Arial" panose="020B0604020202020204" pitchFamily="34" charset="0"/>
              </a:rPr>
              <a:t> en esta diapositiva.</a:t>
            </a:r>
            <a:endParaRPr lang="es-ES" sz="1200" i="1"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GT" sz="1200" noProof="0" dirty="0">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GT" sz="1200" b="1" u="sng" noProof="0" dirty="0">
                <a:latin typeface="Arial" panose="020B0604020202020204" pitchFamily="34" charset="0"/>
                <a:ea typeface="Times New Roman" panose="02020603050405020304" pitchFamily="18" charset="0"/>
                <a:cs typeface="Arial" panose="020B0604020202020204" pitchFamily="34" charset="0"/>
              </a:rPr>
              <a:t>Diga: </a:t>
            </a:r>
            <a:r>
              <a:rPr lang="es-GT" sz="1200" noProof="0" dirty="0">
                <a:latin typeface="Arial" panose="020B0604020202020204" pitchFamily="34" charset="0"/>
                <a:ea typeface="Times New Roman" panose="02020603050405020304" pitchFamily="18" charset="0"/>
                <a:cs typeface="Arial" panose="020B0604020202020204" pitchFamily="34" charset="0"/>
              </a:rPr>
              <a:t>Esta sesión se centra en la notificación de enfermedades y la recopilación de datos de vigilancia. </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64EA7F3-87C3-4B9C-A326-5DF204C82D74}" type="slidenum">
              <a:rPr lang="en-US" smtClean="0"/>
              <a:t>1</a:t>
            </a:fld>
            <a:endParaRPr lang="en-US"/>
          </a:p>
        </p:txBody>
      </p:sp>
    </p:spTree>
    <p:extLst>
      <p:ext uri="{BB962C8B-B14F-4D97-AF65-F5344CB8AC3E}">
        <p14:creationId xmlns:p14="http://schemas.microsoft.com/office/powerpoint/2010/main" val="11946153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a:t>
            </a:r>
            <a:r>
              <a:rPr lang="es-ES" sz="1200" b="1" i="1" u="sng" noProof="0" dirty="0">
                <a:latin typeface="Arial" panose="020B0604020202020204" pitchFamily="34" charset="0"/>
                <a:cs typeface="Arial" panose="020B0604020202020204" pitchFamily="34" charset="0"/>
              </a:rPr>
              <a: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RSI incluye un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instrumento de decisión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determinar si un evento detectado por un sistema nacional de vigilancia debe notificarse a la OMS.  Todos los eventos de posible preocupación para la salud pública internacional, por ejemplo la enfermedad por el virus de Zika, deben evaluarse utilizando el instrumento de decisión del RSI.</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Pregunte</a:t>
            </a:r>
            <a:r>
              <a:rPr lang="es-ES" sz="1200" b="1" i="1" u="sng" noProof="0" dirty="0">
                <a:latin typeface="Arial" panose="020B0604020202020204" pitchFamily="34" charset="0"/>
                <a:cs typeface="Arial" panose="020B0604020202020204" pitchFamily="34" charset="0"/>
              </a:rPr>
              <a:t>: </a:t>
            </a:r>
            <a:r>
              <a:rPr lang="es-ES" sz="1200" noProof="0" dirty="0">
                <a:latin typeface="Arial" panose="020B0604020202020204" pitchFamily="34" charset="0"/>
                <a:ea typeface="Times New Roman"/>
                <a:cs typeface="Arial" panose="020B0604020202020204" pitchFamily="34" charset="0"/>
                <a:sym typeface="Times New Roman"/>
              </a:rPr>
              <a:t>¿Alguna vez ha tenido que reportar de un evento inusual o de un conglomerado de casos de causas desconocidas? </a:t>
            </a:r>
          </a:p>
          <a:p>
            <a:pPr marL="285750" marR="0" indent="-285750">
              <a:lnSpc>
                <a:spcPct val="115000"/>
              </a:lnSpc>
              <a:spcBef>
                <a:spcPts val="0"/>
              </a:spcBef>
              <a:spcAft>
                <a:spcPts val="1200"/>
              </a:spcAft>
              <a:buFont typeface="Arial" panose="020B0604020202020204" pitchFamily="34" charset="0"/>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v"/>
              <a:tabLst/>
              <a:defRPr/>
            </a:pPr>
            <a:r>
              <a:rPr lang="es-ES" sz="1200" b="1" i="1" noProof="0" dirty="0">
                <a:latin typeface="Arial" panose="020B0604020202020204" pitchFamily="34" charset="0"/>
                <a:ea typeface="Times New Roman"/>
                <a:cs typeface="Arial" panose="020B0604020202020204" pitchFamily="34" charset="0"/>
                <a:sym typeface="Times New Roman"/>
              </a:rPr>
              <a:t>Utilice preguntas de abiertas para saber más sobre lo que se ha reportado.</a:t>
            </a:r>
            <a:endParaRPr lang="es-ES" sz="1200" b="1" noProof="0" dirty="0">
              <a:latin typeface="Arial" panose="020B0604020202020204" pitchFamily="34" charset="0"/>
              <a:ea typeface="Times New Roman"/>
              <a:cs typeface="Arial" panose="020B0604020202020204" pitchFamily="34" charset="0"/>
              <a:sym typeface="Times New Roman"/>
            </a:endParaRPr>
          </a:p>
          <a:p>
            <a:pPr marL="0" marR="0" indent="0">
              <a:lnSpc>
                <a:spcPct val="115000"/>
              </a:lnSpc>
              <a:spcBef>
                <a:spcPts val="0"/>
              </a:spcBef>
              <a:spcAft>
                <a:spcPts val="1200"/>
              </a:spcAft>
              <a:buFont typeface="Arial" panose="020B0604020202020204" pitchFamily="34" charset="0"/>
              <a:buNone/>
            </a:pPr>
            <a:endParaRPr lang="en-US" sz="1200" dirty="0">
              <a:latin typeface="Arial (Body)"/>
              <a:ea typeface="Times New Roman"/>
              <a:cs typeface="Arial" panose="020B0604020202020204" pitchFamily="34" charset="0"/>
              <a:sym typeface="Times New Roman"/>
            </a:endParaRPr>
          </a:p>
          <a:p>
            <a:pPr marL="0" marR="0" lvl="0" indent="0" algn="l" defTabSz="914400" rtl="0" eaLnBrk="1" fontAlgn="auto" latinLnBrk="0" hangingPunct="1">
              <a:lnSpc>
                <a:spcPct val="115000"/>
              </a:lnSpc>
              <a:spcBef>
                <a:spcPts val="0"/>
              </a:spcBef>
              <a:spcAft>
                <a:spcPts val="1200"/>
              </a:spcAft>
              <a:buClrTx/>
              <a:buSzTx/>
              <a:buFont typeface="Wingdings" panose="05000000000000000000" pitchFamily="2" charset="2"/>
              <a:buNone/>
              <a:tabLst/>
              <a:defRPr/>
            </a:pPr>
            <a:endParaRPr lang="en-US" sz="1800" dirty="0">
              <a:latin typeface="Arial (Body)"/>
              <a:cs typeface="Arial" panose="020B0604020202020204" pitchFamily="34" charset="0"/>
            </a:endParaRPr>
          </a:p>
          <a:p>
            <a:pPr marL="0" marR="0" indent="0">
              <a:lnSpc>
                <a:spcPct val="115000"/>
              </a:lnSpc>
              <a:spcBef>
                <a:spcPts val="0"/>
              </a:spcBef>
              <a:spcAft>
                <a:spcPts val="1200"/>
              </a:spcAft>
              <a:buFont typeface="Arial" panose="020B0604020202020204" pitchFamily="34" charset="0"/>
              <a:buNone/>
            </a:pPr>
            <a:endParaRPr lang="en-US" sz="1800" dirty="0">
              <a:effectLst/>
              <a:latin typeface="Arial (Body)"/>
              <a:ea typeface="Times New Roman" panose="02020603050405020304" pitchFamily="18" charset="0"/>
              <a:cs typeface="Arial" panose="020B0604020202020204" pitchFamily="34" charset="0"/>
            </a:endParaRPr>
          </a:p>
          <a:p>
            <a:pPr marL="0" marR="0">
              <a:spcBef>
                <a:spcPts val="1200"/>
              </a:spcBef>
              <a:spcAft>
                <a:spcPts val="600"/>
              </a:spcAft>
            </a:pPr>
            <a:endParaRPr lang="en-US" sz="1800" b="1" dirty="0">
              <a:effectLst/>
              <a:latin typeface="Arial Bold" panose="020B0704020202020204" pitchFamily="34" charset="0"/>
            </a:endParaRPr>
          </a:p>
          <a:p>
            <a:pPr marL="0" marR="0">
              <a:lnSpc>
                <a:spcPct val="115000"/>
              </a:lnSpc>
              <a:spcBef>
                <a:spcPts val="0"/>
              </a:spcBef>
              <a:spcAft>
                <a:spcPts val="1200"/>
              </a:spcAft>
            </a:pPr>
            <a:endParaRPr lang="en-US" sz="1800" b="1"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10</a:t>
            </a:fld>
            <a:endParaRPr lang="en-US"/>
          </a:p>
        </p:txBody>
      </p:sp>
    </p:spTree>
    <p:extLst>
      <p:ext uri="{BB962C8B-B14F-4D97-AF65-F5344CB8AC3E}">
        <p14:creationId xmlns:p14="http://schemas.microsoft.com/office/powerpoint/2010/main" val="2905578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GT" sz="1200" b="1" i="0" noProof="0" dirty="0">
                <a:effectLst/>
                <a:latin typeface="Arial" panose="020B0604020202020204" pitchFamily="34" charset="0"/>
                <a:ea typeface="Calibri" panose="020F0502020204030204" pitchFamily="34" charset="0"/>
                <a:cs typeface="Arial" panose="020B0604020202020204" pitchFamily="34" charset="0"/>
              </a:rPr>
              <a:t>Notas para el instructor: </a:t>
            </a:r>
          </a:p>
          <a:p>
            <a:pPr marL="0" marR="0">
              <a:lnSpc>
                <a:spcPct val="115000"/>
              </a:lnSpc>
              <a:spcBef>
                <a:spcPts val="0"/>
              </a:spcBef>
              <a:spcAft>
                <a:spcPts val="1200"/>
              </a:spcAft>
            </a:pPr>
            <a:endParaRPr lang="es-GT" sz="1200" b="1" i="0"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latin typeface="Arial" panose="020B0604020202020204" pitchFamily="34" charset="0"/>
                <a:cs typeface="Arial" panose="020B0604020202020204" pitchFamily="34" charset="0"/>
              </a:rPr>
              <a:t>Diga</a:t>
            </a:r>
            <a:r>
              <a:rPr lang="es-GT" sz="1200" b="1" i="1" u="sng" noProof="0" dirty="0">
                <a:latin typeface="Arial" panose="020B0604020202020204" pitchFamily="34" charset="0"/>
                <a:cs typeface="Arial" panose="020B0604020202020204" pitchFamily="34" charset="0"/>
              </a:rPr>
              <a:t>: </a:t>
            </a:r>
            <a:r>
              <a:rPr lang="es-GT" sz="1200" noProof="0" dirty="0">
                <a:effectLst/>
                <a:latin typeface="Arial" panose="020B0604020202020204" pitchFamily="34" charset="0"/>
                <a:ea typeface="Calibri" panose="020F0502020204030204" pitchFamily="34" charset="0"/>
                <a:cs typeface="Arial" panose="020B0604020202020204" pitchFamily="34" charset="0"/>
              </a:rPr>
              <a:t>En lo que respecta a las directrices para la notificación de enfermedades animales, los Códigos Sanitarios para los Animales Terrestres y Acuáticos contribuyen a aumentar la concienciación sobre la aparición, evolución y distribución de las enfermedades animales, incluidas las zoonosis, en todo el mundo. Los Países Miembros que forman parte de la OMSA están obligados a notificar las enfermedades que cumplan los cuatro criterios de notificación, lo que significa que la enfermedad:</a:t>
            </a:r>
          </a:p>
          <a:p>
            <a:pPr marL="628650" marR="0" lvl="1" indent="-171450">
              <a:lnSpc>
                <a:spcPct val="115000"/>
              </a:lnSpc>
              <a:spcBef>
                <a:spcPts val="0"/>
              </a:spcBef>
              <a:spcAft>
                <a:spcPts val="1200"/>
              </a:spcAft>
              <a:buFont typeface="Courier New" panose="02070309020205020404" pitchFamily="49" charset="0"/>
              <a:buChar char="o"/>
            </a:pPr>
            <a:r>
              <a:rPr lang="es-GT" sz="1200" noProof="0" dirty="0">
                <a:effectLst/>
                <a:latin typeface="Arial" panose="020B0604020202020204" pitchFamily="34" charset="0"/>
                <a:ea typeface="Calibri" panose="020F0502020204030204" pitchFamily="34" charset="0"/>
                <a:cs typeface="Arial" panose="020B0604020202020204" pitchFamily="34" charset="0"/>
              </a:rPr>
              <a:t>Es capaz de propagarse internacionalmente</a:t>
            </a:r>
          </a:p>
          <a:p>
            <a:pPr marL="628650" marR="0" lvl="1" indent="-171450">
              <a:lnSpc>
                <a:spcPct val="115000"/>
              </a:lnSpc>
              <a:spcBef>
                <a:spcPts val="0"/>
              </a:spcBef>
              <a:spcAft>
                <a:spcPts val="1200"/>
              </a:spcAft>
              <a:buFont typeface="Courier New" panose="02070309020205020404" pitchFamily="49" charset="0"/>
              <a:buChar char="o"/>
            </a:pPr>
            <a:r>
              <a:rPr lang="es-GT" sz="1200" noProof="0" dirty="0">
                <a:effectLst/>
                <a:latin typeface="Arial" panose="020B0604020202020204" pitchFamily="34" charset="0"/>
                <a:ea typeface="Calibri" panose="020F0502020204030204" pitchFamily="34" charset="0"/>
                <a:cs typeface="Arial" panose="020B0604020202020204" pitchFamily="34" charset="0"/>
              </a:rPr>
              <a:t>No está presente en todos los países</a:t>
            </a:r>
          </a:p>
          <a:p>
            <a:pPr marL="628650" marR="0" lvl="1" indent="-171450">
              <a:lnSpc>
                <a:spcPct val="115000"/>
              </a:lnSpc>
              <a:spcBef>
                <a:spcPts val="0"/>
              </a:spcBef>
              <a:spcAft>
                <a:spcPts val="1200"/>
              </a:spcAft>
              <a:buFont typeface="Courier New" panose="02070309020205020404" pitchFamily="49" charset="0"/>
              <a:buChar char="o"/>
            </a:pPr>
            <a:r>
              <a:rPr lang="es-GT" sz="1200" noProof="0" dirty="0">
                <a:effectLst/>
                <a:latin typeface="Arial" panose="020B0604020202020204" pitchFamily="34" charset="0"/>
                <a:ea typeface="Calibri" panose="020F0502020204030204" pitchFamily="34" charset="0"/>
                <a:cs typeface="Arial" panose="020B0604020202020204" pitchFamily="34" charset="0"/>
              </a:rPr>
              <a:t>Tiene un medio fiable de detección/diagnóstico y una definición de caso</a:t>
            </a:r>
          </a:p>
          <a:p>
            <a:pPr marL="628650" marR="0" lvl="1" indent="-171450">
              <a:lnSpc>
                <a:spcPct val="115000"/>
              </a:lnSpc>
              <a:spcBef>
                <a:spcPts val="0"/>
              </a:spcBef>
              <a:spcAft>
                <a:spcPts val="1200"/>
              </a:spcAft>
              <a:buFont typeface="Courier New" panose="02070309020205020404" pitchFamily="49" charset="0"/>
              <a:buChar char="o"/>
            </a:pPr>
            <a:r>
              <a:rPr lang="es-GT" sz="1200" noProof="0" dirty="0">
                <a:effectLst/>
                <a:latin typeface="Arial" panose="020B0604020202020204" pitchFamily="34" charset="0"/>
                <a:ea typeface="Calibri" panose="020F0502020204030204" pitchFamily="34" charset="0"/>
                <a:cs typeface="Arial" panose="020B0604020202020204" pitchFamily="34" charset="0"/>
              </a:rPr>
              <a:t>Y es transmisible a los humanos o puede tener un impacto significativo en los animales domésticos o silvestres </a:t>
            </a:r>
          </a:p>
        </p:txBody>
      </p:sp>
      <p:sp>
        <p:nvSpPr>
          <p:cNvPr id="4" name="Slide Number Placeholder 3"/>
          <p:cNvSpPr>
            <a:spLocks noGrp="1"/>
          </p:cNvSpPr>
          <p:nvPr>
            <p:ph type="sldNum" sz="quarter" idx="5"/>
          </p:nvPr>
        </p:nvSpPr>
        <p:spPr/>
        <p:txBody>
          <a:bodyPr/>
          <a:lstStyle/>
          <a:p>
            <a:fld id="{2EB32458-B0FD-4E0D-A69A-149897CA0BBB}" type="slidenum">
              <a:rPr lang="en-US" smtClean="0"/>
              <a:t>11</a:t>
            </a:fld>
            <a:endParaRPr lang="en-US"/>
          </a:p>
        </p:txBody>
      </p:sp>
    </p:spTree>
    <p:extLst>
      <p:ext uri="{BB962C8B-B14F-4D97-AF65-F5344CB8AC3E}">
        <p14:creationId xmlns:p14="http://schemas.microsoft.com/office/powerpoint/2010/main" val="2805491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i="0" noProof="0" dirty="0">
                <a:effectLst/>
                <a:latin typeface="Arial" panose="020B0604020202020204" pitchFamily="34" charset="0"/>
                <a:ea typeface="Calibri" panose="020F0502020204030204" pitchFamily="34" charset="0"/>
                <a:cs typeface="Arial" panose="020B0604020202020204" pitchFamily="34" charset="0"/>
              </a:rPr>
              <a:t>Notas para el instructor: </a:t>
            </a:r>
          </a:p>
          <a:p>
            <a:pPr marL="0" marR="0">
              <a:lnSpc>
                <a:spcPct val="115000"/>
              </a:lnSpc>
              <a:spcBef>
                <a:spcPts val="0"/>
              </a:spcBef>
              <a:spcAft>
                <a:spcPts val="1200"/>
              </a:spcAft>
            </a:pPr>
            <a:endParaRPr lang="es-ES" sz="1200" b="1" i="1" noProof="0" dirty="0">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v"/>
              <a:tabLst/>
              <a:defRPr/>
            </a:pPr>
            <a:r>
              <a:rPr lang="es-ES" sz="1200" b="1" i="1" noProof="0" dirty="0">
                <a:effectLst/>
                <a:latin typeface="Arial" panose="020B0604020202020204" pitchFamily="34" charset="0"/>
                <a:ea typeface="Calibri" panose="020F0502020204030204" pitchFamily="34" charset="0"/>
                <a:cs typeface="Arial" panose="020B0604020202020204" pitchFamily="34" charset="0"/>
              </a:rPr>
              <a:t>Sustituya esta diapositiva por otra que enumere las enfermedades de declaración obligatoria de su país. Las enfermedades y afecciones de declaración obligatoria que figuran en esta diapositiva se ofrecen a modo de ejemplo. Dependiendo de dónde se encuentre, puede optar por consultar la lista de la Vigilancia Integrada de Enfermedades de la Región, o no. </a:t>
            </a:r>
            <a:endParaRPr lang="es-ES" sz="1200" b="1" noProof="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15000"/>
              </a:lnSpc>
              <a:spcBef>
                <a:spcPts val="0"/>
              </a:spcBef>
              <a:spcAft>
                <a:spcPts val="1200"/>
              </a:spcAft>
            </a:pPr>
            <a:endParaRPr lang="es-ES" sz="1200"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a:t>
            </a:r>
            <a:r>
              <a:rPr lang="es-ES" sz="1200" b="1" i="1" u="sng" noProof="0" dirty="0">
                <a:latin typeface="Arial" panose="020B0604020202020204" pitchFamily="34" charset="0"/>
                <a:cs typeface="Arial" panose="020B0604020202020204" pitchFamily="34" charset="0"/>
              </a:rPr>
              <a:t>: </a:t>
            </a:r>
            <a:r>
              <a:rPr lang="es-ES" sz="1200" i="0" noProof="0" dirty="0">
                <a:effectLst/>
                <a:latin typeface="Arial" panose="020B0604020202020204" pitchFamily="34" charset="0"/>
                <a:ea typeface="Calibri" panose="020F0502020204030204" pitchFamily="34" charset="0"/>
                <a:cs typeface="Arial" panose="020B0604020202020204" pitchFamily="34" charset="0"/>
              </a:rPr>
              <a:t>Como recordará de la última lección, la Vigilancia Integrada de Enfermedades o IDS es un programa mundial de la OMS. Las oficinas regionales de la OMS elaboran directrices para sus propias regiones en relación con los sistemas de vigilancia de enfermedades. Cada oficina regional de la OMS apoya un marco para los sistemas de vigilancia de enfermedades y éstos pueden diferir entre regiones.  Por lo tanto, cada país puede adaptar esta lista a su contexto particular.</a:t>
            </a:r>
          </a:p>
          <a:p>
            <a:pPr marL="171450" marR="0" indent="-171450">
              <a:lnSpc>
                <a:spcPct val="115000"/>
              </a:lnSpc>
              <a:spcBef>
                <a:spcPts val="0"/>
              </a:spcBef>
              <a:spcAft>
                <a:spcPts val="1200"/>
              </a:spcAft>
              <a:buFont typeface="Wingdings" panose="05000000000000000000" pitchFamily="2" charset="2"/>
              <a:buChar char="§"/>
            </a:pPr>
            <a:endParaRPr lang="es-ES" sz="1200" i="0"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a:t>
            </a:r>
            <a:r>
              <a:rPr lang="es-ES" sz="1200" b="1" i="1" u="sng" noProof="0" dirty="0">
                <a:latin typeface="Arial" panose="020B0604020202020204" pitchFamily="34" charset="0"/>
                <a:cs typeface="Arial" panose="020B0604020202020204" pitchFamily="34" charset="0"/>
              </a:rPr>
              <a:t>: </a:t>
            </a:r>
            <a:r>
              <a:rPr lang="es-ES" sz="1200" b="0" i="0" noProof="0" dirty="0">
                <a:effectLst/>
                <a:latin typeface="Arial" panose="020B0604020202020204" pitchFamily="34" charset="0"/>
                <a:ea typeface="Calibri" panose="020F0502020204030204" pitchFamily="34" charset="0"/>
                <a:cs typeface="Arial" panose="020B0604020202020204" pitchFamily="34" charset="0"/>
              </a:rPr>
              <a:t>Al menos en algunos países, la lista de enfermedades y afecciones notificables incluye tanto enfermedades infecciosas como afecciones y eventos seleccionados de enfermedades no transmisibles (</a:t>
            </a:r>
            <a:r>
              <a:rPr lang="es-ES" sz="1200" b="0" i="1" noProof="0" dirty="0">
                <a:effectLst/>
                <a:latin typeface="Arial" panose="020B0604020202020204" pitchFamily="34" charset="0"/>
                <a:ea typeface="Calibri" panose="020F0502020204030204" pitchFamily="34" charset="0"/>
                <a:cs typeface="Arial" panose="020B0604020202020204" pitchFamily="34" charset="0"/>
              </a:rPr>
              <a:t>columna derecha</a:t>
            </a:r>
            <a:r>
              <a:rPr lang="es-ES" sz="1200" b="0" i="0" noProof="0" dirty="0">
                <a:effectLst/>
                <a:latin typeface="Arial" panose="020B0604020202020204" pitchFamily="34" charset="0"/>
                <a:ea typeface="Calibri" panose="020F0502020204030204" pitchFamily="34" charset="0"/>
                <a:cs typeface="Arial" panose="020B0604020202020204" pitchFamily="34" charset="0"/>
              </a:rPr>
              <a:t>), como diabetes, hipertensión, lesiones y muertes maternas.</a:t>
            </a:r>
          </a:p>
          <a:p>
            <a:pPr marL="171450" marR="0" indent="-171450">
              <a:lnSpc>
                <a:spcPct val="115000"/>
              </a:lnSpc>
              <a:spcBef>
                <a:spcPts val="0"/>
              </a:spcBef>
              <a:spcAft>
                <a:spcPts val="1200"/>
              </a:spcAft>
              <a:buFont typeface="Arial" panose="020B0604020202020204" pitchFamily="34" charset="0"/>
              <a:buChar char="•"/>
            </a:pPr>
            <a:endParaRPr lang="es-ES" sz="1200" b="0" i="0" noProof="0" dirty="0">
              <a:effectLst/>
              <a:latin typeface="+mn-lt"/>
              <a:ea typeface="Calibri" panose="020F0502020204030204" pitchFamily="34" charset="0"/>
              <a:cs typeface="Arial" panose="020B0604020202020204" pitchFamily="34" charset="0"/>
            </a:endParaRPr>
          </a:p>
          <a:p>
            <a:pPr marL="0" marR="0" indent="0">
              <a:lnSpc>
                <a:spcPct val="115000"/>
              </a:lnSpc>
              <a:spcBef>
                <a:spcPts val="0"/>
              </a:spcBef>
              <a:spcAft>
                <a:spcPts val="1200"/>
              </a:spcAft>
              <a:buFont typeface="Arial" panose="020B0604020202020204" pitchFamily="34" charset="0"/>
              <a:buNone/>
            </a:pPr>
            <a:endParaRPr lang="es-ES" sz="1200" b="0" i="1" noProof="0" dirty="0">
              <a:effectLst/>
              <a:latin typeface="+mn-lt"/>
              <a:ea typeface="Calibri" panose="020F0502020204030204" pitchFamily="34" charset="0"/>
              <a:cs typeface="Arial" panose="020B0604020202020204" pitchFamily="34" charset="0"/>
            </a:endParaRPr>
          </a:p>
          <a:p>
            <a:endParaRPr lang="es-ES" noProof="0" dirty="0"/>
          </a:p>
        </p:txBody>
      </p:sp>
      <p:sp>
        <p:nvSpPr>
          <p:cNvPr id="4" name="Slide Number Placeholder 3"/>
          <p:cNvSpPr>
            <a:spLocks noGrp="1"/>
          </p:cNvSpPr>
          <p:nvPr>
            <p:ph type="sldNum" sz="quarter" idx="10"/>
          </p:nvPr>
        </p:nvSpPr>
        <p:spPr/>
        <p:txBody>
          <a:bodyPr/>
          <a:lstStyle/>
          <a:p>
            <a:fld id="{2EB32458-B0FD-4E0D-A69A-149897CA0BBB}" type="slidenum">
              <a:rPr lang="en-US" smtClean="0"/>
              <a:t>12</a:t>
            </a:fld>
            <a:endParaRPr lang="en-US"/>
          </a:p>
        </p:txBody>
      </p:sp>
    </p:spTree>
    <p:extLst>
      <p:ext uri="{BB962C8B-B14F-4D97-AF65-F5344CB8AC3E}">
        <p14:creationId xmlns:p14="http://schemas.microsoft.com/office/powerpoint/2010/main" val="552178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ES" sz="1200" b="1" i="0" noProof="0" dirty="0">
                <a:effectLst/>
                <a:latin typeface="Arial" panose="020B0604020202020204" pitchFamily="34" charset="0"/>
                <a:ea typeface="Calibri" panose="020F0502020204030204" pitchFamily="34" charset="0"/>
                <a:cs typeface="Arial" panose="020B0604020202020204" pitchFamily="34" charset="0"/>
              </a:rPr>
              <a:t>Notas para el instructor:</a:t>
            </a:r>
            <a:endParaRPr lang="es-ES" sz="1200" b="1" noProof="0" dirty="0">
              <a:effectLst/>
              <a:latin typeface="Arial Bold" panose="020B0704020202020204" pitchFamily="34" charset="0"/>
            </a:endParaRPr>
          </a:p>
          <a:p>
            <a:pPr marL="0" marR="0">
              <a:spcBef>
                <a:spcPts val="1200"/>
              </a:spcBef>
              <a:spcAft>
                <a:spcPts val="600"/>
              </a:spcAft>
            </a:pPr>
            <a:endParaRPr lang="es-ES" sz="1200" b="1" noProof="0" dirty="0">
              <a:effectLst/>
              <a:latin typeface="Arial Bold"/>
              <a:ea typeface="Times New Roman" panose="02020603050405020304" pitchFamily="18" charset="0"/>
              <a:cs typeface="Arial Bold"/>
            </a:endParaRPr>
          </a:p>
          <a:p>
            <a:pPr marL="171450" indent="-171450">
              <a:spcBef>
                <a:spcPts val="1200"/>
              </a:spcBef>
              <a:spcAft>
                <a:spcPts val="600"/>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a:t>
            </a:r>
            <a:r>
              <a:rPr lang="es-ES" sz="1200" b="1" i="1" u="sng" noProof="0" dirty="0">
                <a:latin typeface="Arial" panose="020B0604020202020204" pitchFamily="34" charset="0"/>
                <a:cs typeface="Arial" panose="020B0604020202020204" pitchFamily="34" charset="0"/>
              </a:rPr>
              <a:t>: </a:t>
            </a:r>
            <a:r>
              <a:rPr lang="es-ES" sz="1200" b="0" noProof="0" dirty="0">
                <a:latin typeface="Arial Bold"/>
                <a:ea typeface="Times New Roman" panose="02020603050405020304" pitchFamily="18" charset="0"/>
                <a:cs typeface="Arial Bold"/>
              </a:rPr>
              <a:t>Hay algunos términos en vigilancia y notificación que a menudo se confunden. La </a:t>
            </a:r>
            <a:r>
              <a:rPr lang="es-ES" sz="1200" b="1" noProof="0" dirty="0">
                <a:latin typeface="Arial Bold"/>
                <a:ea typeface="Times New Roman" panose="02020603050405020304" pitchFamily="18" charset="0"/>
                <a:cs typeface="Arial Bold"/>
              </a:rPr>
              <a:t>eliminación </a:t>
            </a:r>
            <a:r>
              <a:rPr lang="es-ES" sz="1200" b="0" noProof="0" dirty="0">
                <a:latin typeface="Arial Bold"/>
                <a:ea typeface="Times New Roman" panose="02020603050405020304" pitchFamily="18" charset="0"/>
                <a:cs typeface="Arial Bold"/>
              </a:rPr>
              <a:t>es la reducción de una enfermedad a cero casos en una zona geográfica determinada. Cuando un país tiene cero casos de una enfermedad durante un periodo de tiempo especificado, el país declarará que la enfermedad ha sido eliminada. </a:t>
            </a:r>
          </a:p>
          <a:p>
            <a:pPr marL="171450" indent="-171450">
              <a:spcBef>
                <a:spcPts val="1200"/>
              </a:spcBef>
              <a:spcAft>
                <a:spcPts val="600"/>
              </a:spcAft>
              <a:buFont typeface="Wingdings" panose="05000000000000000000" pitchFamily="2" charset="2"/>
              <a:buChar char="§"/>
            </a:pPr>
            <a:endParaRPr lang="es-ES" sz="1200" b="0" noProof="0" dirty="0">
              <a:latin typeface="Arial Bold"/>
              <a:ea typeface="Times New Roman" panose="02020603050405020304" pitchFamily="18" charset="0"/>
              <a:cs typeface="Arial Bold"/>
            </a:endParaRPr>
          </a:p>
          <a:p>
            <a:pPr marL="171450" indent="-171450">
              <a:spcBef>
                <a:spcPts val="1200"/>
              </a:spcBef>
              <a:spcAft>
                <a:spcPts val="600"/>
              </a:spcAft>
              <a:buFont typeface="Wingdings" panose="05000000000000000000" pitchFamily="2" charset="2"/>
              <a:buChar char="§"/>
            </a:pPr>
            <a:r>
              <a:rPr lang="es-ES" sz="1200" b="1" u="sng" noProof="0" dirty="0">
                <a:latin typeface="Arial Bold"/>
                <a:ea typeface="Times New Roman" panose="02020603050405020304" pitchFamily="18" charset="0"/>
                <a:cs typeface="Arial Bold"/>
              </a:rPr>
              <a:t>Diga: </a:t>
            </a:r>
            <a:r>
              <a:rPr lang="es-ES" sz="1200" b="0" noProof="0" dirty="0">
                <a:latin typeface="Arial Bold"/>
                <a:ea typeface="Times New Roman" panose="02020603050405020304" pitchFamily="18" charset="0"/>
                <a:cs typeface="Arial Bold"/>
              </a:rPr>
              <a:t>Cuando una enfermedad ha tenido cero casos en todo el mundo, se puede afirmar que ha sido </a:t>
            </a:r>
            <a:r>
              <a:rPr lang="es-ES" sz="1200" b="1" noProof="0" dirty="0">
                <a:latin typeface="Arial Bold"/>
                <a:ea typeface="Times New Roman" panose="02020603050405020304" pitchFamily="18" charset="0"/>
                <a:cs typeface="Arial Bold"/>
              </a:rPr>
              <a:t>erradicada</a:t>
            </a:r>
            <a:r>
              <a:rPr lang="es-ES" sz="1200" b="0" noProof="0" dirty="0">
                <a:latin typeface="Arial Bold"/>
                <a:ea typeface="Times New Roman" panose="02020603050405020304" pitchFamily="18" charset="0"/>
                <a:cs typeface="Arial Bold"/>
              </a:rPr>
              <a:t>. Un ejemplo de enfermedad humana es la viruela.  Un ejemplo animal es la erradicación de la peste bovina, causada por un virus relacionado con el virus del sarampión. </a:t>
            </a:r>
          </a:p>
          <a:p>
            <a:pPr marL="171450" indent="-171450">
              <a:spcBef>
                <a:spcPts val="1200"/>
              </a:spcBef>
              <a:spcAft>
                <a:spcPts val="600"/>
              </a:spcAft>
              <a:buFont typeface="Wingdings" panose="05000000000000000000" pitchFamily="2" charset="2"/>
              <a:buChar char="§"/>
            </a:pPr>
            <a:endParaRPr lang="es-ES" sz="1200" b="0" noProof="0" dirty="0">
              <a:latin typeface="Arial Bold"/>
              <a:ea typeface="Times New Roman" panose="02020603050405020304" pitchFamily="18" charset="0"/>
              <a:cs typeface="Arial Bold"/>
            </a:endParaRPr>
          </a:p>
          <a:p>
            <a:pPr marL="171450" indent="-171450">
              <a:spcBef>
                <a:spcPts val="1200"/>
              </a:spcBef>
              <a:spcAft>
                <a:spcPts val="600"/>
              </a:spcAft>
              <a:buFont typeface="Wingdings" panose="05000000000000000000" pitchFamily="2" charset="2"/>
              <a:buChar char="§"/>
            </a:pPr>
            <a:r>
              <a:rPr lang="es-ES" sz="1200" b="1" u="sng" noProof="0" dirty="0">
                <a:latin typeface="Arial Bold"/>
                <a:ea typeface="Times New Roman" panose="02020603050405020304" pitchFamily="18" charset="0"/>
                <a:cs typeface="Arial Bold"/>
              </a:rPr>
              <a:t>Diga: </a:t>
            </a:r>
            <a:r>
              <a:rPr lang="es-ES" sz="1200" b="0" noProof="0" dirty="0">
                <a:latin typeface="Arial Bold"/>
                <a:ea typeface="Times New Roman" panose="02020603050405020304" pitchFamily="18" charset="0"/>
                <a:cs typeface="Arial Bold"/>
              </a:rPr>
              <a:t>Otro término utilizado con frecuencia es el de </a:t>
            </a:r>
            <a:r>
              <a:rPr lang="es-ES" sz="1200" b="1" noProof="0" dirty="0">
                <a:latin typeface="Arial Bold"/>
                <a:ea typeface="Times New Roman" panose="02020603050405020304" pitchFamily="18" charset="0"/>
                <a:cs typeface="Arial Bold"/>
              </a:rPr>
              <a:t>enfermedad animal transfronteriza</a:t>
            </a:r>
            <a:r>
              <a:rPr lang="es-ES" sz="1200" b="0" noProof="0" dirty="0">
                <a:latin typeface="Arial Bold"/>
                <a:ea typeface="Times New Roman" panose="02020603050405020304" pitchFamily="18" charset="0"/>
                <a:cs typeface="Arial Bold"/>
              </a:rPr>
              <a:t>, que se refiere a enfermedades altamente contagiosas con un mayor potencial de epidemias. Las ETA pueden ser enfermedades infecciosas emergentes, enfermedades transmitidas por los alimentos o zoonosis.</a:t>
            </a:r>
          </a:p>
          <a:p>
            <a:pPr>
              <a:spcBef>
                <a:spcPts val="1200"/>
              </a:spcBef>
              <a:spcAft>
                <a:spcPts val="600"/>
              </a:spcAft>
            </a:pPr>
            <a:endParaRPr lang="es-ES" sz="1200" b="0" noProof="0" dirty="0">
              <a:latin typeface="Arial Bold"/>
              <a:ea typeface="Times New Roman" panose="02020603050405020304" pitchFamily="18" charset="0"/>
              <a:cs typeface="Arial Bold"/>
            </a:endParaRPr>
          </a:p>
          <a:p>
            <a:pPr marL="171450" indent="-171450">
              <a:spcBef>
                <a:spcPts val="1200"/>
              </a:spcBef>
              <a:spcAft>
                <a:spcPts val="600"/>
              </a:spcAft>
              <a:buFont typeface="Wingdings" panose="05000000000000000000" pitchFamily="2" charset="2"/>
              <a:buChar char="§"/>
            </a:pPr>
            <a:r>
              <a:rPr lang="es-ES" sz="1200" b="1" u="sng" noProof="0" dirty="0">
                <a:latin typeface="Arial Bold"/>
                <a:ea typeface="Times New Roman" panose="02020603050405020304" pitchFamily="18" charset="0"/>
                <a:cs typeface="Arial Bold"/>
              </a:rPr>
              <a:t>Diga: </a:t>
            </a:r>
            <a:r>
              <a:rPr lang="es-ES" sz="1200" b="0" noProof="0" dirty="0">
                <a:latin typeface="Arial Bold"/>
                <a:ea typeface="Times New Roman" panose="02020603050405020304" pitchFamily="18" charset="0"/>
                <a:cs typeface="Arial Bold"/>
              </a:rPr>
              <a:t>Repasaremos estos términos durante el siguiente ejercicio.</a:t>
            </a:r>
          </a:p>
          <a:p>
            <a:endParaRPr lang="es-ES" b="0" noProof="0" dirty="0"/>
          </a:p>
        </p:txBody>
      </p:sp>
      <p:sp>
        <p:nvSpPr>
          <p:cNvPr id="4" name="Slide Number Placeholder 3"/>
          <p:cNvSpPr>
            <a:spLocks noGrp="1"/>
          </p:cNvSpPr>
          <p:nvPr>
            <p:ph type="sldNum" sz="quarter" idx="5"/>
          </p:nvPr>
        </p:nvSpPr>
        <p:spPr/>
        <p:txBody>
          <a:bodyPr/>
          <a:lstStyle/>
          <a:p>
            <a:fld id="{2EB32458-B0FD-4E0D-A69A-149897CA0BBB}" type="slidenum">
              <a:rPr lang="en-US" smtClean="0"/>
              <a:t>13</a:t>
            </a:fld>
            <a:endParaRPr lang="en-US"/>
          </a:p>
        </p:txBody>
      </p:sp>
    </p:spTree>
    <p:extLst>
      <p:ext uri="{BB962C8B-B14F-4D97-AF65-F5344CB8AC3E}">
        <p14:creationId xmlns:p14="http://schemas.microsoft.com/office/powerpoint/2010/main" val="6945895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ES" sz="1200" b="1" i="0"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Notas para el instructor:</a:t>
            </a:r>
            <a:endParaRPr lang="es-ES" sz="1200" b="0" i="0" noProof="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171450" marR="0" indent="-171450">
              <a:spcBef>
                <a:spcPts val="0"/>
              </a:spcBef>
              <a:spcAft>
                <a:spcPts val="0"/>
              </a:spcAft>
              <a:buFont typeface="Arial" panose="020B0604020202020204" pitchFamily="34" charset="0"/>
              <a:buChar char="•"/>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El objetivo de esta actividad es </a:t>
            </a:r>
            <a:r>
              <a:rPr lang="es-ES" sz="1200"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comparar las enfermedades de declaración obligatoria en todos los sectores; haga una lista de las enfermedades propensas a epidemias, las enfermedades que se pretende eliminar/erradicar y las enfermedades o eventos de interés internacional.  Utilizando la lista de enfermedades humanas y animales de declaración obligatoria de su país, complete esta plantilla para clasificar los diferentes tipos de enfermedades de declaración obligatoria.  A continuación, mantendremos una discusión grupal.</a:t>
            </a:r>
          </a:p>
          <a:p>
            <a:pPr marL="0" marR="0"/>
            <a:endParaRPr lang="es-ES" sz="1200" noProof="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200" b="1" i="1"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Tiempo total: 35-55 minutos (el tiempo varía en función del número de grupos formados)</a:t>
            </a:r>
            <a:endParaRPr lang="es-ES" sz="1200" b="1" i="1" noProof="0" dirty="0">
              <a:effectLst/>
              <a:latin typeface="Arial" panose="020B0604020202020204" pitchFamily="34" charset="0"/>
              <a:ea typeface="Calibri" panose="020F0502020204030204" pitchFamily="34" charset="0"/>
              <a:cs typeface="Arial" panose="020B0604020202020204" pitchFamily="34" charset="0"/>
            </a:endParaRP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s-ES" sz="1200" b="1" i="1"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Divida a los participantes en 2-4 grupos multisectoriales. Pida a cada grupo que complete la tabla en cartulina o pizarra. </a:t>
            </a:r>
            <a:endParaRPr lang="es-ES" sz="1200" b="1" i="1" noProof="0" dirty="0">
              <a:effectLst/>
              <a:latin typeface="Arial" panose="020B0604020202020204" pitchFamily="34" charset="0"/>
              <a:ea typeface="Calibri" panose="020F0502020204030204" pitchFamily="34" charset="0"/>
              <a:cs typeface="Arial" panose="020B0604020202020204" pitchFamily="34" charset="0"/>
            </a:endParaRPr>
          </a:p>
          <a:p>
            <a:pPr marL="685800" marR="0" lvl="1" indent="-228600" algn="l" defTabSz="914400" rtl="0" eaLnBrk="1" fontAlgn="auto" latinLnBrk="0" hangingPunct="1">
              <a:lnSpc>
                <a:spcPct val="107000"/>
              </a:lnSpc>
              <a:spcBef>
                <a:spcPts val="0"/>
              </a:spcBef>
              <a:spcAft>
                <a:spcPts val="0"/>
              </a:spcAft>
              <a:buClrTx/>
              <a:buSzTx/>
              <a:buFont typeface="+mj-lt"/>
              <a:buAutoNum type="arabicPeriod"/>
              <a:tabLst/>
              <a:defRPr/>
            </a:pPr>
            <a:r>
              <a:rPr lang="es-ES" sz="1200" b="1" i="1"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Conceda a todos los grupos 15 minutos para el ejercicio</a:t>
            </a:r>
          </a:p>
          <a:p>
            <a:pPr marL="685800" marR="0" lvl="1" indent="-228600">
              <a:lnSpc>
                <a:spcPct val="107000"/>
              </a:lnSpc>
              <a:spcBef>
                <a:spcPts val="0"/>
              </a:spcBef>
              <a:spcAft>
                <a:spcPts val="0"/>
              </a:spcAft>
              <a:buFont typeface="+mj-lt"/>
              <a:buAutoNum type="arabicPeriod"/>
            </a:pPr>
            <a:r>
              <a:rPr lang="es-ES" sz="1200" b="1" i="1"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Cada grupo presenta su lista y destaca las similitudes entre las listas (enfermedades zoonóticas)</a:t>
            </a:r>
            <a:endParaRPr lang="es-ES" sz="1200" b="1" i="1" noProof="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15000"/>
              </a:lnSpc>
              <a:spcBef>
                <a:spcPts val="0"/>
              </a:spcBef>
              <a:spcAft>
                <a:spcPts val="0"/>
              </a:spcAft>
            </a:pPr>
            <a:r>
              <a:rPr lang="es-ES" sz="1200" i="1" kern="1200" noProof="0" dirty="0">
                <a:effectLst/>
                <a:latin typeface="Arial" panose="020B0604020202020204" pitchFamily="34" charset="0"/>
                <a:ea typeface="Calibri" panose="020F0502020204030204" pitchFamily="34" charset="0"/>
                <a:cs typeface="Arial" panose="020B0604020202020204" pitchFamily="34" charset="0"/>
              </a:rPr>
              <a:t> </a:t>
            </a:r>
            <a:endParaRPr lang="es-ES" sz="1200" i="1" noProof="0" dirty="0">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200" b="1" i="1"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Vaya a la siguiente diapositiva para obtener más instrucciones sobre este ejercicio. </a:t>
            </a:r>
          </a:p>
          <a:p>
            <a:pPr marL="0" marR="0">
              <a:lnSpc>
                <a:spcPct val="115000"/>
              </a:lnSpc>
              <a:spcBef>
                <a:spcPts val="0"/>
              </a:spcBef>
              <a:spcAft>
                <a:spcPts val="0"/>
              </a:spcAft>
            </a:pPr>
            <a:r>
              <a:rPr lang="es-ES" sz="1200" kern="1200" noProof="0" dirty="0">
                <a:effectLst/>
                <a:latin typeface="Arial" panose="020B0604020202020204" pitchFamily="34" charset="0"/>
                <a:ea typeface="Calibri" panose="020F0502020204030204" pitchFamily="34" charset="0"/>
                <a:cs typeface="Arial" panose="020B0604020202020204" pitchFamily="34" charset="0"/>
              </a:rPr>
              <a:t> </a:t>
            </a:r>
            <a:endParaRPr lang="es-ES"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14</a:t>
            </a:fld>
            <a:endParaRPr lang="en-US"/>
          </a:p>
        </p:txBody>
      </p:sp>
    </p:spTree>
    <p:extLst>
      <p:ext uri="{BB962C8B-B14F-4D97-AF65-F5344CB8AC3E}">
        <p14:creationId xmlns:p14="http://schemas.microsoft.com/office/powerpoint/2010/main" val="3195604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1: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p11:notes"/>
          <p:cNvSpPr txBox="1">
            <a:spLocks noGrp="1"/>
          </p:cNvSpPr>
          <p:nvPr>
            <p:ph type="body" idx="1"/>
          </p:nvPr>
        </p:nvSpPr>
        <p:spPr>
          <a:xfrm>
            <a:off x="701040" y="4415790"/>
            <a:ext cx="5608320" cy="4183380"/>
          </a:xfrm>
          <a:prstGeom prst="rect">
            <a:avLst/>
          </a:prstGeom>
          <a:noFill/>
          <a:ln>
            <a:noFill/>
          </a:ln>
        </p:spPr>
        <p:txBody>
          <a:bodyPr spcFirstLastPara="1" wrap="square" lIns="93175" tIns="46575" rIns="93175" bIns="46575" anchor="t" anchorCtr="0">
            <a:noAutofit/>
          </a:bodyPr>
          <a:lstStyle/>
          <a:p>
            <a:pPr marL="0" marR="0">
              <a:spcBef>
                <a:spcPts val="0"/>
              </a:spcBef>
              <a:spcAft>
                <a:spcPts val="0"/>
              </a:spcAft>
            </a:pPr>
            <a:r>
              <a:rPr lang="es-ES" sz="1200" b="1" i="0"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spcBef>
                <a:spcPts val="0"/>
              </a:spcBef>
              <a:spcAft>
                <a:spcPts val="0"/>
              </a:spcAft>
            </a:pPr>
            <a:endParaRPr lang="es-ES" sz="1200" b="1" i="0" noProof="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
                <a:srgbClr val="000000"/>
              </a:buClr>
              <a:buSzPts val="1800"/>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solidFill>
                  <a:srgbClr val="000000"/>
                </a:solidFill>
                <a:latin typeface="Arial" panose="020B0604020202020204" pitchFamily="34" charset="0"/>
                <a:ea typeface="Calibri"/>
                <a:cs typeface="Arial" panose="020B0604020202020204" pitchFamily="34" charset="0"/>
                <a:sym typeface="Calibri"/>
              </a:rPr>
              <a:t>Se puede añadir </a:t>
            </a:r>
            <a:r>
              <a:rPr lang="es-ES" sz="1200" noProof="0" dirty="0">
                <a:solidFill>
                  <a:srgbClr val="000000"/>
                </a:solidFill>
                <a:effectLst/>
                <a:latin typeface="Arial" panose="020B0604020202020204" pitchFamily="34" charset="0"/>
                <a:ea typeface="Calibri"/>
                <a:cs typeface="Arial" panose="020B0604020202020204" pitchFamily="34" charset="0"/>
                <a:sym typeface="Calibri"/>
              </a:rPr>
              <a:t>una </a:t>
            </a:r>
            <a:r>
              <a:rPr lang="es-ES" sz="1200" noProof="0" dirty="0">
                <a:solidFill>
                  <a:srgbClr val="000000"/>
                </a:solidFill>
                <a:latin typeface="Arial" panose="020B0604020202020204" pitchFamily="34" charset="0"/>
                <a:ea typeface="Calibri"/>
                <a:cs typeface="Arial" panose="020B0604020202020204" pitchFamily="34" charset="0"/>
                <a:sym typeface="Calibri"/>
              </a:rPr>
              <a:t>enfermedad en todas las casillas en las que sea apropiado. La influenza se coloca como ejemplo de enfermedad zoonótica de preocupación (interés) internacional. La lista de enfermedades no tiene por qué ser zoonótica.</a:t>
            </a:r>
          </a:p>
          <a:p>
            <a:pPr marL="171450" marR="0" lvl="0" indent="-171450" algn="l" defTabSz="914400" rtl="0" eaLnBrk="1" fontAlgn="auto" latinLnBrk="0" hangingPunct="1">
              <a:lnSpc>
                <a:spcPct val="100000"/>
              </a:lnSpc>
              <a:spcBef>
                <a:spcPts val="0"/>
              </a:spcBef>
              <a:spcAft>
                <a:spcPts val="0"/>
              </a:spcAft>
              <a:buClr>
                <a:srgbClr val="000000"/>
              </a:buClr>
              <a:buSzPts val="1800"/>
              <a:buFont typeface="Wingdings" panose="05000000000000000000" pitchFamily="2" charset="2"/>
              <a:buChar char="§"/>
              <a:tabLst/>
              <a:defRPr/>
            </a:pPr>
            <a:endParaRPr lang="es-ES" sz="1200" noProof="0" dirty="0">
              <a:solidFill>
                <a:srgbClr val="000000"/>
              </a:solidFill>
              <a:latin typeface="Arial" panose="020B0604020202020204" pitchFamily="34" charset="0"/>
              <a:ea typeface="Calibri"/>
              <a:cs typeface="Arial" panose="020B0604020202020204" pitchFamily="34" charset="0"/>
              <a:sym typeface="Calibri"/>
            </a:endParaRPr>
          </a:p>
          <a:p>
            <a:pPr marL="171450" marR="0" lvl="0" indent="-171450" algn="l" defTabSz="914400" rtl="0" eaLnBrk="1" fontAlgn="auto" latinLnBrk="0" hangingPunct="1">
              <a:lnSpc>
                <a:spcPct val="100000"/>
              </a:lnSpc>
              <a:spcBef>
                <a:spcPts val="0"/>
              </a:spcBef>
              <a:spcAft>
                <a:spcPts val="0"/>
              </a:spcAft>
              <a:buClr>
                <a:srgbClr val="000000"/>
              </a:buClr>
              <a:buSzPts val="1800"/>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solidFill>
                  <a:srgbClr val="000000"/>
                </a:solidFill>
                <a:latin typeface="Arial" panose="020B0604020202020204" pitchFamily="34" charset="0"/>
                <a:ea typeface="Calibri"/>
                <a:cs typeface="Arial" panose="020B0604020202020204" pitchFamily="34" charset="0"/>
                <a:sym typeface="Calibri"/>
              </a:rPr>
              <a:t>Tendrán 10 minutos para esta actividad. </a:t>
            </a:r>
            <a:endParaRPr lang="es-ES" sz="1200" noProof="0" dirty="0">
              <a:latin typeface="Arial" panose="020B0604020202020204" pitchFamily="34" charset="0"/>
              <a:ea typeface="Calibri"/>
              <a:cs typeface="Arial" panose="020B0604020202020204" pitchFamily="34" charset="0"/>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1" i="0" noProof="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200" b="1" i="1"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Tiempo total: 30 minutos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1" i="0" noProof="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lang="es-ES" sz="1200" b="1" i="1" u="sng"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Parte 1 </a:t>
            </a:r>
            <a:r>
              <a:rPr lang="es-ES" sz="1200" b="1" i="1"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 Completar el cuadro (10 minutos) </a:t>
            </a:r>
          </a:p>
          <a:p>
            <a:pPr marL="685800" lvl="1" indent="-228600">
              <a:buFont typeface="+mj-lt"/>
              <a:buAutoNum type="arabicPeriod"/>
              <a:defRPr/>
            </a:pPr>
            <a:r>
              <a:rPr lang="es-ES" sz="1200" b="1" i="1" noProof="0" dirty="0">
                <a:solidFill>
                  <a:srgbClr val="000000"/>
                </a:solidFill>
                <a:effectLst/>
                <a:latin typeface="Arial"/>
                <a:ea typeface="Calibri" panose="020F0502020204030204" pitchFamily="34" charset="0"/>
                <a:cs typeface="Arial"/>
              </a:rPr>
              <a:t>Divida a los participantes en </a:t>
            </a:r>
            <a:r>
              <a:rPr lang="es-ES" b="1" i="1" noProof="0" dirty="0">
                <a:solidFill>
                  <a:srgbClr val="000000"/>
                </a:solidFill>
                <a:latin typeface="Arial"/>
                <a:ea typeface="Calibri" panose="020F0502020204030204" pitchFamily="34" charset="0"/>
                <a:cs typeface="Arial"/>
              </a:rPr>
              <a:t>3-4 </a:t>
            </a:r>
            <a:r>
              <a:rPr lang="es-ES" sz="1200" b="1" i="1" noProof="0" dirty="0">
                <a:solidFill>
                  <a:srgbClr val="000000"/>
                </a:solidFill>
                <a:effectLst/>
                <a:latin typeface="Arial"/>
                <a:ea typeface="Calibri" panose="020F0502020204030204" pitchFamily="34" charset="0"/>
                <a:cs typeface="Arial"/>
              </a:rPr>
              <a:t>grupos </a:t>
            </a:r>
            <a:r>
              <a:rPr lang="es-ES" b="1" i="1" noProof="0" dirty="0">
                <a:solidFill>
                  <a:srgbClr val="000000"/>
                </a:solidFill>
                <a:latin typeface="Arial"/>
                <a:ea typeface="Calibri" panose="020F0502020204030204" pitchFamily="34" charset="0"/>
                <a:cs typeface="Arial"/>
              </a:rPr>
              <a:t>multisectoriales. </a:t>
            </a:r>
            <a:endParaRPr lang="es-ES" sz="1200" b="1" i="1" noProof="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s-ES" sz="1200" b="1" i="1"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Pide a cada grupo que complete la tabla en cartulina o pizarra.</a:t>
            </a:r>
            <a:r>
              <a:rPr lang="es-ES" sz="1200" b="1" i="1" noProof="0" dirty="0">
                <a:solidFill>
                  <a:srgbClr val="000000"/>
                </a:solidFill>
                <a:latin typeface="Arial" panose="020B0604020202020204" pitchFamily="34" charset="0"/>
                <a:ea typeface="Calibri"/>
                <a:cs typeface="Arial" panose="020B0604020202020204" pitchFamily="34" charset="0"/>
                <a:sym typeface="Calibri"/>
              </a:rPr>
              <a:t> El facilitador puede dibujar la tabla en la cartulina o pizarra con antelación. </a:t>
            </a:r>
          </a:p>
          <a:p>
            <a:pPr marL="457200" marR="0" lvl="1" indent="0" algn="l" rtl="0">
              <a:lnSpc>
                <a:spcPct val="107000"/>
              </a:lnSpc>
              <a:spcBef>
                <a:spcPts val="0"/>
              </a:spcBef>
              <a:spcAft>
                <a:spcPts val="0"/>
              </a:spcAft>
              <a:buFont typeface="Wingdings" panose="05000000000000000000" pitchFamily="2" charset="2"/>
              <a:buNone/>
            </a:pPr>
            <a:endParaRPr lang="es-ES" sz="1200" b="1" i="1" noProof="0" dirty="0">
              <a:solidFill>
                <a:srgbClr val="000000"/>
              </a:solidFill>
              <a:latin typeface="Arial" panose="020B0604020202020204" pitchFamily="34" charset="0"/>
              <a:ea typeface="Calibri"/>
              <a:cs typeface="Arial" panose="020B0604020202020204" pitchFamily="34" charset="0"/>
              <a:sym typeface="Calibri"/>
            </a:endParaRPr>
          </a:p>
          <a:p>
            <a:pPr marL="457200" marR="0" lvl="1" indent="0" algn="l" rtl="0">
              <a:lnSpc>
                <a:spcPct val="107000"/>
              </a:lnSpc>
              <a:spcBef>
                <a:spcPts val="0"/>
              </a:spcBef>
              <a:spcAft>
                <a:spcPts val="0"/>
              </a:spcAft>
              <a:buFont typeface="Wingdings" panose="05000000000000000000" pitchFamily="2" charset="2"/>
              <a:buNone/>
            </a:pPr>
            <a:r>
              <a:rPr lang="es-ES" sz="1200" b="1" i="1" u="sng" noProof="0" dirty="0">
                <a:solidFill>
                  <a:srgbClr val="000000"/>
                </a:solidFill>
                <a:latin typeface="Arial" panose="020B0604020202020204" pitchFamily="34" charset="0"/>
                <a:ea typeface="Calibri"/>
                <a:cs typeface="Arial" panose="020B0604020202020204" pitchFamily="34" charset="0"/>
                <a:sym typeface="Calibri"/>
              </a:rPr>
              <a:t>Parte 2 </a:t>
            </a:r>
            <a:r>
              <a:rPr lang="es-ES" sz="1200" b="1" i="1" noProof="0" dirty="0">
                <a:solidFill>
                  <a:srgbClr val="000000"/>
                </a:solidFill>
                <a:latin typeface="Arial" panose="020B0604020202020204" pitchFamily="34" charset="0"/>
                <a:ea typeface="Calibri"/>
                <a:cs typeface="Arial" panose="020B0604020202020204" pitchFamily="34" charset="0"/>
                <a:sym typeface="Calibri"/>
              </a:rPr>
              <a:t>- Presentación y discusión (20 minutos)</a:t>
            </a:r>
            <a:endParaRPr lang="es-ES" sz="1200" b="1" i="1" noProof="0" dirty="0">
              <a:latin typeface="Arial" panose="020B0604020202020204" pitchFamily="34" charset="0"/>
              <a:ea typeface="Calibri"/>
              <a:cs typeface="Arial" panose="020B0604020202020204" pitchFamily="34" charset="0"/>
              <a:sym typeface="Calibri"/>
            </a:endParaRPr>
          </a:p>
          <a:p>
            <a:pPr marL="685800" marR="0" lvl="1" indent="-228600">
              <a:lnSpc>
                <a:spcPct val="107000"/>
              </a:lnSpc>
              <a:spcBef>
                <a:spcPts val="0"/>
              </a:spcBef>
              <a:spcAft>
                <a:spcPts val="0"/>
              </a:spcAft>
              <a:buFont typeface="+mj-lt"/>
              <a:buAutoNum type="arabicPeriod"/>
            </a:pPr>
            <a:r>
              <a:rPr lang="es-ES" sz="1200" b="1" i="1"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Cada grupo presenta su lista. </a:t>
            </a:r>
          </a:p>
          <a:p>
            <a:pPr marL="685800" marR="0" lvl="1" indent="-228600">
              <a:lnSpc>
                <a:spcPct val="115000"/>
              </a:lnSpc>
              <a:spcBef>
                <a:spcPts val="0"/>
              </a:spcBef>
              <a:spcAft>
                <a:spcPts val="0"/>
              </a:spcAft>
              <a:buAutoNum type="arabicPeriod"/>
            </a:pPr>
            <a:r>
              <a:rPr lang="es-ES" sz="1200" b="1" i="1" noProof="0" dirty="0">
                <a:solidFill>
                  <a:schemeClr val="tx1"/>
                </a:solidFill>
                <a:effectLst/>
                <a:latin typeface="Arial" panose="020B0604020202020204" pitchFamily="34" charset="0"/>
                <a:ea typeface="Calibri"/>
                <a:cs typeface="Arial" panose="020B0604020202020204" pitchFamily="34" charset="0"/>
                <a:sym typeface="Calibri"/>
              </a:rPr>
              <a:t>Facilite la discusión </a:t>
            </a:r>
            <a:r>
              <a:rPr lang="es-ES" sz="1200" b="1" i="1" kern="1200" noProof="0" dirty="0">
                <a:solidFill>
                  <a:schemeClr val="tx1"/>
                </a:solidFill>
                <a:effectLst/>
                <a:latin typeface="Arial" panose="020B0604020202020204" pitchFamily="34" charset="0"/>
                <a:ea typeface="Calibri"/>
                <a:cs typeface="Arial" panose="020B0604020202020204" pitchFamily="34" charset="0"/>
                <a:sym typeface="Calibri"/>
              </a:rPr>
              <a:t>utilizando las preguntas que figuran a continuación:</a:t>
            </a:r>
            <a:endParaRPr lang="es-ES" sz="1200" b="1" i="1" noProof="0" dirty="0">
              <a:latin typeface="Arial" panose="020B0604020202020204" pitchFamily="34" charset="0"/>
              <a:ea typeface="Calibri"/>
              <a:cs typeface="Arial" panose="020B0604020202020204" pitchFamily="34" charset="0"/>
              <a:sym typeface="Calibri"/>
            </a:endParaRPr>
          </a:p>
          <a:p>
            <a:pPr marL="914400" marR="0" lvl="2" indent="-171450" algn="l" rtl="0">
              <a:spcBef>
                <a:spcPts val="0"/>
              </a:spcBef>
              <a:spcAft>
                <a:spcPts val="0"/>
              </a:spcAft>
              <a:buClr>
                <a:schemeClr val="dk1"/>
              </a:buClr>
              <a:buSzPts val="1100"/>
              <a:buFont typeface="Arial" panose="020B0604020202020204" pitchFamily="34" charset="0"/>
              <a:buChar char="•"/>
            </a:pPr>
            <a:r>
              <a:rPr lang="es-ES" sz="1200" b="1" i="1" noProof="0" dirty="0">
                <a:latin typeface="Arial" panose="020B0604020202020204" pitchFamily="34" charset="0"/>
                <a:ea typeface="Calibri"/>
                <a:cs typeface="Arial" panose="020B0604020202020204" pitchFamily="34" charset="0"/>
                <a:sym typeface="Calibri"/>
              </a:rPr>
              <a:t>¿Cuáles son las similitudes y diferencias entre las listas?</a:t>
            </a:r>
          </a:p>
          <a:p>
            <a:pPr lvl="2" indent="-171450">
              <a:buClr>
                <a:schemeClr val="dk1"/>
              </a:buClr>
              <a:buSzPts val="1100"/>
              <a:buFont typeface="Arial" panose="020B0604020202020204" pitchFamily="34" charset="0"/>
              <a:buChar char="•"/>
            </a:pPr>
            <a:r>
              <a:rPr lang="es-ES" sz="1200" b="1" i="1" noProof="0" dirty="0">
                <a:latin typeface="Arial"/>
                <a:ea typeface="Calibri"/>
                <a:cs typeface="Arial"/>
                <a:sym typeface="Calibri"/>
              </a:rPr>
              <a:t>¿Cuáles de estas enfermedades son zoonóticas?</a:t>
            </a:r>
            <a:r>
              <a:rPr lang="es-ES" b="1" i="1" noProof="0" dirty="0">
                <a:latin typeface="Arial"/>
                <a:ea typeface="Calibri"/>
                <a:cs typeface="Arial"/>
                <a:sym typeface="Calibri"/>
              </a:rPr>
              <a:t> ¿Cuáles tienen un componente ambiental?</a:t>
            </a:r>
            <a:endParaRPr lang="es-ES" sz="1200" b="1" i="1" noProof="0" dirty="0">
              <a:latin typeface="Arial" panose="020B0604020202020204" pitchFamily="34" charset="0"/>
              <a:ea typeface="Calibri"/>
              <a:cs typeface="Arial" panose="020B0604020202020204" pitchFamily="34" charset="0"/>
              <a:sym typeface="Times New Roman"/>
            </a:endParaRPr>
          </a:p>
          <a:p>
            <a:pPr marL="914400" marR="0" lvl="2" indent="-171450" algn="l" rtl="0">
              <a:spcBef>
                <a:spcPts val="0"/>
              </a:spcBef>
              <a:spcAft>
                <a:spcPts val="0"/>
              </a:spcAft>
              <a:buClr>
                <a:schemeClr val="dk1"/>
              </a:buClr>
              <a:buSzPts val="1100"/>
              <a:buFont typeface="Arial" panose="020B0604020202020204" pitchFamily="34" charset="0"/>
              <a:buChar char="•"/>
            </a:pPr>
            <a:r>
              <a:rPr lang="es-ES" sz="1200" b="1" i="1" noProof="0" dirty="0">
                <a:latin typeface="Arial" panose="020B0604020202020204" pitchFamily="34" charset="0"/>
                <a:ea typeface="Calibri"/>
                <a:cs typeface="Arial" panose="020B0604020202020204" pitchFamily="34" charset="0"/>
                <a:sym typeface="Calibri"/>
              </a:rPr>
              <a:t>¿Son las mismas enfermedades objeto de erradicación o eliminación por parte de cada sector? En caso afirmativo, ¿existe comunicación sobre la vigilancia entre los sectores?</a:t>
            </a:r>
          </a:p>
          <a:p>
            <a:pPr lvl="2" indent="-171450">
              <a:buClr>
                <a:schemeClr val="dk1"/>
              </a:buClr>
              <a:buSzPts val="1100"/>
              <a:buFont typeface="Arial" panose="020B0604020202020204" pitchFamily="34" charset="0"/>
              <a:buChar char="•"/>
            </a:pPr>
            <a:r>
              <a:rPr lang="es-ES" sz="1200" b="1" i="1" noProof="0" dirty="0">
                <a:latin typeface="Arial"/>
                <a:ea typeface="Calibri"/>
                <a:cs typeface="Arial"/>
                <a:sym typeface="Calibri"/>
              </a:rPr>
              <a:t>¿Qué </a:t>
            </a:r>
            <a:r>
              <a:rPr lang="es-ES" b="1" i="1" noProof="0" dirty="0">
                <a:latin typeface="Arial"/>
                <a:ea typeface="Calibri"/>
                <a:cs typeface="Arial"/>
                <a:sym typeface="Calibri"/>
              </a:rPr>
              <a:t>enfermedades de animales son transfronterizas </a:t>
            </a:r>
            <a:r>
              <a:rPr lang="es-ES" sz="1200" b="1" i="1" noProof="0" dirty="0">
                <a:latin typeface="Arial"/>
                <a:ea typeface="Calibri"/>
                <a:cs typeface="Arial"/>
                <a:sym typeface="Calibri"/>
              </a:rPr>
              <a:t>?</a:t>
            </a:r>
            <a:endParaRPr lang="es-ES" sz="1200" b="1" i="1" noProof="0" dirty="0">
              <a:latin typeface="Arial"/>
              <a:ea typeface="Calibri"/>
              <a:cs typeface="Arial"/>
              <a:sym typeface="Times New Roman"/>
            </a:endParaRPr>
          </a:p>
          <a:p>
            <a:pPr marL="914400" marR="0" lvl="2" indent="-171450" algn="l" rtl="0">
              <a:spcBef>
                <a:spcPts val="0"/>
              </a:spcBef>
              <a:spcAft>
                <a:spcPts val="0"/>
              </a:spcAft>
              <a:buClr>
                <a:schemeClr val="dk1"/>
              </a:buClr>
              <a:buSzPts val="1100"/>
              <a:buFont typeface="Arial" panose="020B0604020202020204" pitchFamily="34" charset="0"/>
              <a:buChar char="•"/>
            </a:pPr>
            <a:r>
              <a:rPr lang="es-ES" sz="1200" b="1" i="1" noProof="0" dirty="0">
                <a:latin typeface="Arial" panose="020B0604020202020204" pitchFamily="34" charset="0"/>
                <a:ea typeface="Calibri"/>
                <a:cs typeface="Arial" panose="020B0604020202020204" pitchFamily="34" charset="0"/>
                <a:sym typeface="Calibri"/>
              </a:rPr>
              <a:t>¿Los puestos fronterizos de salud humana y animal vigilan alguna de estas enfermedades?</a:t>
            </a:r>
            <a:endParaRPr lang="es-ES" sz="1200" b="1" i="1" noProof="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0"/>
              </a:spcBef>
              <a:spcAft>
                <a:spcPts val="0"/>
              </a:spcAft>
              <a:buNone/>
            </a:pPr>
            <a:r>
              <a:rPr lang="es-ES" sz="1200" i="1" noProof="0" dirty="0">
                <a:latin typeface="Arial" panose="020B0604020202020204" pitchFamily="34" charset="0"/>
                <a:ea typeface="Arial"/>
                <a:cs typeface="Arial" panose="020B0604020202020204" pitchFamily="34" charset="0"/>
                <a:sym typeface="Arial"/>
              </a:rPr>
              <a:t> </a:t>
            </a: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v"/>
            </a:pPr>
            <a:r>
              <a:rPr lang="es-ES" sz="1200" b="1" i="1" noProof="0" dirty="0">
                <a:latin typeface="Arial" panose="020B0604020202020204" pitchFamily="34" charset="0"/>
                <a:ea typeface="Arial"/>
                <a:cs typeface="Arial" panose="020B0604020202020204" pitchFamily="34" charset="0"/>
                <a:sym typeface="Arial"/>
              </a:rPr>
              <a:t>Fuente: OMS-AFRO, CDC. Technical Guidelines for IDSR in the African Region, 2</a:t>
            </a:r>
            <a:r>
              <a:rPr lang="es-ES" sz="1200" b="1" i="1" baseline="30000" noProof="0" dirty="0">
                <a:latin typeface="Arial" panose="020B0604020202020204" pitchFamily="34" charset="0"/>
                <a:ea typeface="Arial"/>
                <a:cs typeface="Arial" panose="020B0604020202020204" pitchFamily="34" charset="0"/>
                <a:sym typeface="Arial"/>
              </a:rPr>
              <a:t>nd</a:t>
            </a:r>
            <a:r>
              <a:rPr lang="es-ES" sz="1200" b="1" i="1" noProof="0" dirty="0">
                <a:latin typeface="Arial" panose="020B0604020202020204" pitchFamily="34" charset="0"/>
                <a:ea typeface="Arial"/>
                <a:cs typeface="Arial" panose="020B0604020202020204" pitchFamily="34" charset="0"/>
                <a:sym typeface="Arial"/>
              </a:rPr>
              <a:t> edición 2010.</a:t>
            </a:r>
            <a:endParaRPr lang="es-ES" sz="1200" b="1" i="1" noProof="0" dirty="0">
              <a:latin typeface="Arial" panose="020B0604020202020204" pitchFamily="34" charset="0"/>
              <a:ea typeface="Times New Roman"/>
              <a:cs typeface="Arial" panose="020B0604020202020204" pitchFamily="34" charset="0"/>
              <a:sym typeface="Times New Roman"/>
            </a:endParaRPr>
          </a:p>
        </p:txBody>
      </p:sp>
      <p:sp>
        <p:nvSpPr>
          <p:cNvPr id="205" name="Google Shape;205;p11:notes"/>
          <p:cNvSpPr txBox="1">
            <a:spLocks noGrp="1"/>
          </p:cNvSpPr>
          <p:nvPr>
            <p:ph type="sldNum" idx="12"/>
          </p:nvPr>
        </p:nvSpPr>
        <p:spPr>
          <a:xfrm>
            <a:off x="3970938" y="8829967"/>
            <a:ext cx="3037840" cy="464820"/>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171450" marR="0" lvl="0" indent="-171450" algn="l" defTabSz="914400" rtl="0" eaLnBrk="1" fontAlgn="auto" latinLnBrk="0" hangingPunct="1">
              <a:lnSpc>
                <a:spcPct val="115000"/>
              </a:lnSpc>
              <a:spcBef>
                <a:spcPts val="0"/>
              </a:spcBef>
              <a:spcAft>
                <a:spcPts val="600"/>
              </a:spcAft>
              <a:buClrTx/>
              <a:buSzTx/>
              <a:buFont typeface="Arial" panose="020B0604020202020204" pitchFamily="34" charset="0"/>
              <a:buChar char="•"/>
              <a:tabLst/>
              <a:defRPr/>
            </a:pPr>
            <a:endParaRPr lang="es-GT" sz="1200" b="1"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Calibri" panose="020F0502020204030204" pitchFamily="34" charset="0"/>
                <a:cs typeface="Arial" panose="020B0604020202020204" pitchFamily="34" charset="0"/>
              </a:rPr>
              <a:t>Ya hemos hablado de lo que hay que reportar. Pasemos ahora a cómo los reportes pasan al siguiente nivel.  La vigilancia puede llevarse a cabo de muchas maneras. Una forma importante de clasificar la colecta de datos es como "pasiva" o "activa". Las palabras "pasiva" y "activa" hacen referencia al punto de vista de la agencia sanitaria. En otras palabras, ¿la agencia de salud se queda pasivamente sentada, confiando en que otros -normalmente, el proveedor de salud, el trabajador de sanidad animal o la clínica- presenten reportes, o es la agencia de salud quien se acerca activamente y pregunta por los casos? </a:t>
            </a: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el caso de la vigilancia pasiva, suele ser el profesional de salud o el veterinario quien inicia la notificación. La vigilancia pasiva se utiliza para el seguimiento de tendencias a lo largo del tiempo, el lugar o la persona.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cambio, la vigilancia "activa" requiere un enfoque proactivo.  </a:t>
            </a: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realidad, el departamento de salud busca reportes de los proveedores de salud llamando o visitando hospitales y clínicas una vez a la semana para preguntar si han visto algún caso de la enfermedad X, o para revisar ellos mismos los libros de registro. Los funcionarios de vigilancia veterinaria pueden visitar granjas o ranchos periódicamente y preguntar sobre enfermedades o muertes de animales. </a:t>
            </a: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endParaRPr lang="es-GT"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Enfatice: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Debido a que la vigilancia activa requiere más recursos y toma más tiempo y costosa para los sistemas de salud pública, la mayoría de los organismos de salud utilizan la vigilancia activa solo durante períodos breves, por ejemplo, durante un brote cuando es importante encontrar todos los casos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por ejemplo, Ébola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o cuando se dispone de financiamiento especial.</a:t>
            </a: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Facilite </a:t>
            </a: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una breve discusión utilizando estas preguntas:</a:t>
            </a:r>
          </a:p>
          <a:p>
            <a:pPr marL="457200" marR="0" lvl="1" indent="0" algn="l" defTabSz="914400" rtl="0" eaLnBrk="1" fontAlgn="auto" latinLnBrk="0" hangingPunct="1">
              <a:lnSpc>
                <a:spcPct val="115000"/>
              </a:lnSpc>
              <a:spcBef>
                <a:spcPts val="0"/>
              </a:spcBef>
              <a:spcAft>
                <a:spcPts val="600"/>
              </a:spcAft>
              <a:buClrTx/>
              <a:buSzTx/>
              <a:buFont typeface="Wingdings" panose="05000000000000000000" pitchFamily="2" charset="2"/>
              <a:buNone/>
              <a:tabLst/>
              <a:defRP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1. ¿Qué niveles de su sistema de salud pública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nacional, regional, de distrito, provincial, local, comunitario</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utilizan con más frecuencia la vigilancia activa? </a:t>
            </a:r>
          </a:p>
          <a:p>
            <a:pPr marL="1143000" marR="0" lvl="2" indent="-228600" algn="l" defTabSz="914400" rtl="0" eaLnBrk="1" fontAlgn="auto" latinLnBrk="0" hangingPunct="1">
              <a:lnSpc>
                <a:spcPct val="115000"/>
              </a:lnSpc>
              <a:spcBef>
                <a:spcPts val="0"/>
              </a:spcBef>
              <a:spcAft>
                <a:spcPts val="600"/>
              </a:spcAft>
              <a:buClrTx/>
              <a:buSzTx/>
              <a:buFont typeface="+mj-lt"/>
              <a:buAutoNum type="alphaLcPeriod"/>
              <a:tabLst/>
              <a:defRP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¿A qué cree que se debe?</a:t>
            </a:r>
          </a:p>
          <a:p>
            <a:pPr marL="457200" marR="0" lvl="1" indent="0" algn="l" defTabSz="914400" rtl="0" eaLnBrk="1" fontAlgn="auto" latinLnBrk="0" hangingPunct="1">
              <a:lnSpc>
                <a:spcPct val="115000"/>
              </a:lnSpc>
              <a:spcBef>
                <a:spcPts val="0"/>
              </a:spcBef>
              <a:spcAft>
                <a:spcPts val="600"/>
              </a:spcAft>
              <a:buClrTx/>
              <a:buSzTx/>
              <a:buFont typeface="+mj-lt"/>
              <a:buNone/>
              <a:tabLst/>
              <a:defRP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2. ¿Qué niveles de nuestro sistema de salud pública dependen mayoritaria o totalmente de la vigilancia pasiva?</a:t>
            </a:r>
          </a:p>
          <a:p>
            <a:pPr marL="0" marR="0">
              <a:lnSpc>
                <a:spcPct val="115000"/>
              </a:lnSpc>
              <a:spcBef>
                <a:spcPts val="0"/>
              </a:spcBef>
              <a:spcAft>
                <a:spcPts val="1200"/>
              </a:spcAft>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600"/>
              </a:spcAft>
              <a:buClrTx/>
              <a:buSzTx/>
              <a:buFontTx/>
              <a:buNone/>
              <a:tabLst/>
              <a:defRPr/>
            </a:pPr>
            <a:endParaRPr lang="es-GT" sz="1200" noProof="0" dirty="0">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v"/>
              <a:tabLst/>
              <a:defRPr/>
            </a:pPr>
            <a:r>
              <a:rPr lang="es-GT" sz="1200" b="1" i="1" noProof="0" dirty="0">
                <a:effectLst/>
                <a:latin typeface="Arial" panose="020B0604020202020204" pitchFamily="34" charset="0"/>
                <a:ea typeface="Calibri" panose="020F0502020204030204" pitchFamily="34" charset="0"/>
                <a:cs typeface="Arial" panose="020B0604020202020204" pitchFamily="34" charset="0"/>
              </a:rPr>
              <a:t>Para determinar si se trata de vigilancia activa o pasiva, pregúntese: "¿El departamento o la agencia de salud confía en que otros -normalmente, el proveedor de atención sanitaria, el trabajador de sanidad animal o la clínica- presenten reportes o el departamento o la agencia de salud se pone en contacto y pregunta activamente?".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En el caso de la vigilancia pasiva, suele ser el profesional sanitario o el veterinario quien inicia la notificación. Se considera pasiva porque el departamento o agencia de salud no inicia ninguna acción para recopilar datos y se limita a recibir los datos proporcionados. La vigilancia pasiva es la más común y la menos costosa. La vigilancia pasiva se utiliza para monitorear las tendencias a lo largo del tiempo, el lugar y la persona.</a:t>
            </a: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v"/>
              <a:tabLst/>
              <a:defRPr/>
            </a:pPr>
            <a:endParaRPr lang="es-GT" sz="1200" noProof="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600"/>
              </a:spcAft>
              <a:buClrTx/>
              <a:buSzTx/>
              <a:buFontTx/>
              <a:buNone/>
              <a:tabLst/>
              <a:defRPr/>
            </a:pPr>
            <a:endParaRPr lang="es-GT" sz="1200" noProof="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600"/>
              </a:spcAft>
              <a:buClrTx/>
              <a:buSzTx/>
              <a:buFontTx/>
              <a:buNone/>
              <a:tabLst/>
              <a:defRPr/>
            </a:pPr>
            <a:endParaRPr lang="es-GT" sz="1200" noProof="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600"/>
              </a:spcAft>
              <a:buClrTx/>
              <a:buSzTx/>
              <a:buFontTx/>
              <a:buNone/>
              <a:tabLst/>
              <a:defRPr/>
            </a:pPr>
            <a:endParaRPr lang="es-GT" sz="1200" noProof="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600"/>
              </a:spcAft>
              <a:buClrTx/>
              <a:buSzTx/>
              <a:buFontTx/>
              <a:buNone/>
              <a:tabLst/>
              <a:defRPr/>
            </a:pPr>
            <a:endParaRPr lang="es-GT" sz="1200" noProof="0" dirty="0">
              <a:effectLst/>
              <a:latin typeface="Arial" panose="020B0604020202020204" pitchFamily="34" charset="0"/>
              <a:ea typeface="Calibri" panose="020F0502020204030204" pitchFamily="34" charset="0"/>
              <a:cs typeface="Arial" panose="020B0604020202020204" pitchFamily="34" charset="0"/>
            </a:endParaRPr>
          </a:p>
          <a:p>
            <a:endParaRPr lang="en-US" b="1" dirty="0">
              <a:solidFill>
                <a:srgbClr val="FF0000"/>
              </a:solidFill>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16</a:t>
            </a:fld>
            <a:endParaRPr lang="en-US"/>
          </a:p>
        </p:txBody>
      </p:sp>
    </p:spTree>
    <p:extLst>
      <p:ext uri="{BB962C8B-B14F-4D97-AF65-F5344CB8AC3E}">
        <p14:creationId xmlns:p14="http://schemas.microsoft.com/office/powerpoint/2010/main" val="25973809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Otra diferencia en la forma de recopilar los datos de vigilancia es si se notifican recuentos o registros individuales.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La notificación agregada significa que el centro notificador comunica el número de casos de cada enfermedad durante el periodo de notificación.</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En algunas jurisdicciones, los recuentos se desglosan por categorías de edad y sexo. Los reportes agregados suelen compilarse semanal o mensualmente.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En la primera tabla, los casos de malaria en humanos y diarrea se notifican de forma agregada por edad y sexo. En el segundo cuadro, el número de casos animales de una enfermedad como la fiebre aftosa se notifica de forma agregada por especie animal (tipo de ganado) afectada y por localización de los casos, en este caso el distrito.</a:t>
            </a: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17</a:t>
            </a:fld>
            <a:endParaRPr lang="en-US"/>
          </a:p>
        </p:txBody>
      </p:sp>
    </p:spTree>
    <p:extLst>
      <p:ext uri="{BB962C8B-B14F-4D97-AF65-F5344CB8AC3E}">
        <p14:creationId xmlns:p14="http://schemas.microsoft.com/office/powerpoint/2010/main" val="17125719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 </a:t>
            </a:r>
          </a:p>
          <a:p>
            <a:pPr marL="0" marR="0">
              <a:lnSpc>
                <a:spcPct val="115000"/>
              </a:lnSpc>
              <a:spcBef>
                <a:spcPts val="0"/>
              </a:spcBef>
              <a:spcAft>
                <a:spcPts val="600"/>
              </a:spcAft>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 diferencia de la notificación agregada, la notificación basada en casos requiere la notificación de cada caso individual atendido durante el periodo de notificación.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Por ejemplo, la notificación puede hacerse en una lista de casos, en papel o electrónica, o en un formulario de notificación de casos.  Aunque las listas de casos que se muestran como ejemplo son ligeramente diferentes para capturar datos de casos humanos frente a casos de animales, los estilos de las listas de casos son muy similares. En lugar del nombre del paciente, un trabajador de sanidad animal puede asignar un número de identificación único a cada animal.</a:t>
            </a:r>
          </a:p>
          <a:p>
            <a:pPr marL="171450" marR="0" indent="-171450">
              <a:lnSpc>
                <a:spcPct val="115000"/>
              </a:lnSpc>
              <a:spcBef>
                <a:spcPts val="0"/>
              </a:spcBef>
              <a:spcAft>
                <a:spcPts val="600"/>
              </a:spcAft>
              <a:buFont typeface="Wingdings" panose="05000000000000000000" pitchFamily="2" charset="2"/>
              <a:buChar char="§"/>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Facilite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una breve discusión utilizando estas preguntas:</a:t>
            </a:r>
            <a:endParaRPr lang="es-ES" sz="1200" b="0" i="0" noProof="0" dirty="0">
              <a:latin typeface="Arial" panose="020B0604020202020204" pitchFamily="34" charset="0"/>
              <a:cs typeface="Arial" panose="020B0604020202020204" pitchFamily="34" charset="0"/>
            </a:endParaRPr>
          </a:p>
          <a:p>
            <a:pPr marL="685800" marR="0" lvl="1" indent="-228600">
              <a:lnSpc>
                <a:spcPct val="115000"/>
              </a:lnSpc>
              <a:spcBef>
                <a:spcPts val="0"/>
              </a:spcBef>
              <a:spcAft>
                <a:spcPts val="600"/>
              </a:spcAft>
              <a:buFont typeface="+mj-lt"/>
              <a:buAutoNum type="arabicPeriod"/>
            </a:pPr>
            <a:r>
              <a:rPr lang="es-ES" sz="1200" b="0" i="0" noProof="0" dirty="0">
                <a:latin typeface="Arial" panose="020B0604020202020204" pitchFamily="34" charset="0"/>
                <a:cs typeface="Arial" panose="020B0604020202020204" pitchFamily="34" charset="0"/>
              </a:rPr>
              <a:t>¿Qué tipo de reportes se elaboran a nivel local, subnacional y nacional? </a:t>
            </a:r>
          </a:p>
          <a:p>
            <a:pPr marL="1143000" marR="0" lvl="2" indent="-228600">
              <a:lnSpc>
                <a:spcPct val="115000"/>
              </a:lnSpc>
              <a:spcBef>
                <a:spcPts val="0"/>
              </a:spcBef>
              <a:spcAft>
                <a:spcPts val="600"/>
              </a:spcAft>
              <a:buFont typeface="+mj-lt"/>
              <a:buAutoNum type="alphaLcPeriod"/>
            </a:pPr>
            <a:r>
              <a:rPr lang="es-ES" sz="1200" b="0" i="0" noProof="0" dirty="0">
                <a:latin typeface="Arial" panose="020B0604020202020204" pitchFamily="34" charset="0"/>
                <a:cs typeface="Arial" panose="020B0604020202020204" pitchFamily="34" charset="0"/>
              </a:rPr>
              <a:t>¿Por qué cree que se hace así?</a:t>
            </a:r>
          </a:p>
          <a:p>
            <a:pPr marL="457200" marR="0" lvl="1" indent="0">
              <a:lnSpc>
                <a:spcPct val="115000"/>
              </a:lnSpc>
              <a:spcBef>
                <a:spcPts val="0"/>
              </a:spcBef>
              <a:spcAft>
                <a:spcPts val="600"/>
              </a:spcAft>
              <a:buFont typeface="Arial" panose="020B0604020202020204" pitchFamily="34" charset="0"/>
              <a:buNone/>
            </a:pPr>
            <a:endParaRPr lang="es-ES" sz="1200" b="0" i="1" noProof="0" dirty="0">
              <a:latin typeface="Arial" panose="020B0604020202020204" pitchFamily="34" charset="0"/>
              <a:ea typeface="Quattrocento Sans"/>
              <a:cs typeface="Arial" panose="020B0604020202020204" pitchFamily="34" charset="0"/>
              <a:sym typeface="Quattrocento Sans"/>
            </a:endParaRPr>
          </a:p>
          <a:p>
            <a:pPr marL="171450" marR="0" lvl="0" indent="-171450">
              <a:lnSpc>
                <a:spcPct val="115000"/>
              </a:lnSpc>
              <a:spcBef>
                <a:spcPts val="0"/>
              </a:spcBef>
              <a:spcAft>
                <a:spcPts val="600"/>
              </a:spcAft>
              <a:buFont typeface="Wingdings" panose="05000000000000000000" pitchFamily="2" charset="2"/>
              <a:buChar char="v"/>
            </a:pPr>
            <a:r>
              <a:rPr lang="es-ES" sz="1200" b="1" i="1" noProof="0" dirty="0">
                <a:latin typeface="Arial" panose="020B0604020202020204" pitchFamily="34" charset="0"/>
                <a:ea typeface="Quattrocento Sans"/>
                <a:cs typeface="Arial" panose="020B0604020202020204" pitchFamily="34" charset="0"/>
                <a:sym typeface="Quattrocento Sans"/>
              </a:rPr>
              <a:t>Posibles respuestas: </a:t>
            </a:r>
          </a:p>
          <a:p>
            <a:pPr marL="457200" marR="0" lvl="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b="1" i="1" noProof="0" dirty="0">
                <a:solidFill>
                  <a:schemeClr val="tx1"/>
                </a:solidFill>
                <a:latin typeface="Arial" panose="020B0604020202020204" pitchFamily="34" charset="0"/>
                <a:ea typeface="Quattrocento Sans"/>
                <a:cs typeface="Arial" panose="020B0604020202020204" pitchFamily="34" charset="0"/>
                <a:sym typeface="Quattrocento Sans"/>
              </a:rPr>
              <a:t>Las investigaciones de casos y el rastreo de contactos se hacen a nivel local, por lo que se necesitan datos identificables. </a:t>
            </a:r>
          </a:p>
          <a:p>
            <a:pPr marL="457200" marR="0" lvl="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b="1" i="1" noProof="0" dirty="0">
                <a:solidFill>
                  <a:schemeClr val="tx1"/>
                </a:solidFill>
                <a:latin typeface="Arial" panose="020B0604020202020204" pitchFamily="34" charset="0"/>
                <a:ea typeface="Quattrocento Sans"/>
                <a:cs typeface="Arial" panose="020B0604020202020204" pitchFamily="34" charset="0"/>
                <a:sym typeface="Quattrocento Sans"/>
              </a:rPr>
              <a:t>Sin embargo, a nivel nacional, se necesitan datos agregados de cada jurisdicción para tomar decisiones sobre la asignación de recursos (es decir, ¿qué zonas están más afectadas?). </a:t>
            </a:r>
          </a:p>
          <a:p>
            <a:pPr marL="457200" marR="0" lvl="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b="1" i="1" noProof="0" dirty="0">
                <a:solidFill>
                  <a:schemeClr val="tx1"/>
                </a:solidFill>
                <a:latin typeface="Arial" panose="020B0604020202020204" pitchFamily="34" charset="0"/>
                <a:ea typeface="Quattrocento Sans"/>
                <a:cs typeface="Arial" panose="020B0604020202020204" pitchFamily="34" charset="0"/>
                <a:sym typeface="Quattrocento Sans"/>
              </a:rPr>
              <a:t>Cada nivel administrativo tiene funciones diferentes en la vigilancia, por lo que necesita distintos tipos de datos para tomar decisiones y actuar.</a:t>
            </a:r>
            <a:endParaRPr lang="es-ES" sz="1200" b="1" i="1" noProof="0" dirty="0">
              <a:solidFill>
                <a:schemeClr val="tx1"/>
              </a:solidFill>
              <a:latin typeface="Arial" panose="020B0604020202020204" pitchFamily="34" charset="0"/>
              <a:cs typeface="Arial" panose="020B0604020202020204" pitchFamily="34" charset="0"/>
            </a:endParaRPr>
          </a:p>
          <a:p>
            <a:pPr marL="457200" marR="0" indent="-457200">
              <a:lnSpc>
                <a:spcPct val="115000"/>
              </a:lnSpc>
              <a:spcBef>
                <a:spcPts val="0"/>
              </a:spcBef>
              <a:spcAft>
                <a:spcPts val="1200"/>
              </a:spcAft>
            </a:pPr>
            <a:endParaRPr lang="es-ES" sz="1800" b="1" noProof="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18</a:t>
            </a:fld>
            <a:endParaRPr lang="en-US"/>
          </a:p>
        </p:txBody>
      </p:sp>
    </p:spTree>
    <p:extLst>
      <p:ext uri="{BB962C8B-B14F-4D97-AF65-F5344CB8AC3E}">
        <p14:creationId xmlns:p14="http://schemas.microsoft.com/office/powerpoint/2010/main" val="25346385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la vigilancia ambiental se puede utilizar una lista de casos modificada. Es necesario identificar las posibles fuentes y reservorios ambientales de la enfermedad o la exposición para determinar qué partes del medioambiente deben muestrearse. </a:t>
            </a:r>
          </a:p>
        </p:txBody>
      </p:sp>
      <p:sp>
        <p:nvSpPr>
          <p:cNvPr id="4" name="Slide Number Placeholder 3"/>
          <p:cNvSpPr>
            <a:spLocks noGrp="1"/>
          </p:cNvSpPr>
          <p:nvPr>
            <p:ph type="sldNum" sz="quarter" idx="5"/>
          </p:nvPr>
        </p:nvSpPr>
        <p:spPr/>
        <p:txBody>
          <a:bodyPr/>
          <a:lstStyle/>
          <a:p>
            <a:fld id="{2EB32458-B0FD-4E0D-A69A-149897CA0BBB}" type="slidenum">
              <a:rPr lang="en-US" smtClean="0"/>
              <a:t>19</a:t>
            </a:fld>
            <a:endParaRPr lang="en-US"/>
          </a:p>
        </p:txBody>
      </p:sp>
    </p:spTree>
    <p:extLst>
      <p:ext uri="{BB962C8B-B14F-4D97-AF65-F5344CB8AC3E}">
        <p14:creationId xmlns:p14="http://schemas.microsoft.com/office/powerpoint/2010/main" val="33795182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19138"/>
            <a:ext cx="6400800" cy="3600450"/>
          </a:xfrm>
        </p:spPr>
      </p:sp>
      <p:sp>
        <p:nvSpPr>
          <p:cNvPr id="3" name="Notes Placeholder 2"/>
          <p:cNvSpPr>
            <a:spLocks noGrp="1"/>
          </p:cNvSpPr>
          <p:nvPr>
            <p:ph type="body" idx="1"/>
          </p:nvPr>
        </p:nvSpPr>
        <p:spPr/>
        <p:txBody>
          <a:bodyPr/>
          <a:lstStyle/>
          <a:p>
            <a:r>
              <a:rPr lang="es-GT" b="1" dirty="0">
                <a:latin typeface="Arial" panose="020B0604020202020204" pitchFamily="34" charset="0"/>
                <a:cs typeface="Arial" panose="020B0604020202020204" pitchFamily="34" charset="0"/>
              </a:rPr>
              <a:t>Notas para el instructor:</a:t>
            </a:r>
          </a:p>
          <a:p>
            <a:pPr marL="0" lvl="0" indent="0" algn="l" rtl="0">
              <a:spcBef>
                <a:spcPts val="0"/>
              </a:spcBef>
              <a:spcAft>
                <a:spcPts val="0"/>
              </a:spcAft>
              <a:buNone/>
            </a:pPr>
            <a:endParaRPr lang="es-GT" sz="1200" b="1" dirty="0">
              <a:latin typeface="Arial" panose="020B0604020202020204" pitchFamily="34" charset="0"/>
              <a:ea typeface="Calibri"/>
              <a:cs typeface="Arial" panose="020B0604020202020204" pitchFamily="34" charset="0"/>
              <a:sym typeface="Calibri"/>
            </a:endParaRPr>
          </a:p>
          <a:p>
            <a:pPr marL="171450" marR="0" lvl="0" indent="-171450" algn="l" defTabSz="914400" rtl="0" eaLnBrk="1" fontAlgn="auto" latinLnBrk="0" hangingPunct="1">
              <a:lnSpc>
                <a:spcPct val="100000"/>
              </a:lnSpc>
              <a:spcBef>
                <a:spcPts val="1245"/>
              </a:spcBef>
              <a:spcAft>
                <a:spcPts val="622"/>
              </a:spcAft>
              <a:buClrTx/>
              <a:buSzTx/>
              <a:buFont typeface="Wingdings" panose="05000000000000000000" pitchFamily="2" charset="2"/>
              <a:buChar char="v"/>
              <a:tabLst/>
              <a:defRPr/>
            </a:pPr>
            <a:r>
              <a:rPr lang="es-GT" b="1" i="1" dirty="0">
                <a:latin typeface="+mn-lt"/>
              </a:rPr>
              <a:t>Estos íconos sirven como avisos.  Cada icono está pensado para ayudar a navegar por el contenido y saber qué temas se abordaran.</a:t>
            </a:r>
          </a:p>
          <a:p>
            <a:pPr marL="0" lvl="0" indent="0">
              <a:spcBef>
                <a:spcPts val="1245"/>
              </a:spcBef>
              <a:spcAft>
                <a:spcPts val="622"/>
              </a:spcAft>
              <a:buFont typeface="Wingdings" panose="05000000000000000000" pitchFamily="2" charset="2"/>
              <a:buNone/>
            </a:pPr>
            <a:endParaRPr lang="es-GT" sz="1200" b="1" noProof="0" dirty="0">
              <a:solidFill>
                <a:schemeClr val="tx1"/>
              </a:solidFill>
              <a:latin typeface="Arial" panose="020B0604020202020204" pitchFamily="34" charset="0"/>
              <a:ea typeface="+mn-ea"/>
              <a:cs typeface="Arial" panose="020B0604020202020204" pitchFamily="34" charset="0"/>
              <a:sym typeface="Calibri"/>
            </a:endParaRPr>
          </a:p>
          <a:p>
            <a:pPr marL="171450" lvl="0" indent="-171450">
              <a:spcBef>
                <a:spcPts val="1245"/>
              </a:spcBef>
              <a:spcAft>
                <a:spcPts val="622"/>
              </a:spcAft>
              <a:buFont typeface="Wingdings" panose="05000000000000000000" pitchFamily="2" charset="2"/>
              <a:buChar char="§"/>
            </a:pPr>
            <a:r>
              <a:rPr lang="es-GT" sz="1200" b="1" i="0" u="sng" dirty="0">
                <a:latin typeface="Arial" panose="020B0604020202020204" pitchFamily="34" charset="0"/>
                <a:cs typeface="Arial" panose="020B0604020202020204" pitchFamily="34" charset="0"/>
              </a:rPr>
              <a:t>Diga</a:t>
            </a:r>
            <a:r>
              <a:rPr lang="es-GT" sz="1200" b="1" i="1" u="sng" dirty="0">
                <a:latin typeface="Arial" panose="020B0604020202020204" pitchFamily="34" charset="0"/>
                <a:cs typeface="Arial" panose="020B0604020202020204" pitchFamily="34" charset="0"/>
              </a:rPr>
              <a:t>: </a:t>
            </a:r>
            <a:r>
              <a:rPr lang="es-GT" sz="1200" b="0" i="0" dirty="0">
                <a:latin typeface="Arial" panose="020B0604020202020204" pitchFamily="34" charset="0"/>
                <a:cs typeface="Arial" panose="020B0604020202020204" pitchFamily="34" charset="0"/>
              </a:rPr>
              <a:t>Este es un recordatorio rápido de los iconos utilizados a lo largo de las presentaciones de FETP-</a:t>
            </a:r>
            <a:r>
              <a:rPr lang="es-GT" sz="1200" b="0" i="0" dirty="0" err="1">
                <a:latin typeface="Arial" panose="020B0604020202020204" pitchFamily="34" charset="0"/>
                <a:cs typeface="Arial" panose="020B0604020202020204" pitchFamily="34" charset="0"/>
              </a:rPr>
              <a:t>Frontline</a:t>
            </a:r>
            <a:r>
              <a:rPr lang="es-GT" sz="1200" b="0" i="0" dirty="0">
                <a:latin typeface="Arial" panose="020B0604020202020204" pitchFamily="34" charset="0"/>
                <a:cs typeface="Arial" panose="020B0604020202020204" pitchFamily="34" charset="0"/>
              </a:rPr>
              <a:t>. </a:t>
            </a:r>
          </a:p>
          <a:p>
            <a:pPr marL="171450" indent="-171450">
              <a:buFont typeface="Wingdings" panose="05000000000000000000" pitchFamily="2" charset="2"/>
              <a:buChar char="§"/>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1907406-920C-426E-8A32-950F522D60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64389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indent="0">
              <a:lnSpc>
                <a:spcPct val="115000"/>
              </a:lnSpc>
              <a:spcBef>
                <a:spcPts val="0"/>
              </a:spcBef>
              <a:spcAft>
                <a:spcPts val="0"/>
              </a:spcAft>
              <a:buFont typeface="Arial" panose="020B0604020202020204" pitchFamily="34" charset="0"/>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científicos ambientales pueden ayudarle a saber qué muestras colectar y qué técnicas de colecta de muestras son adecuadas. Una vez determinado esto, la lista de casos puede ser una forma eficaz de hacer un seguimiento de los datos colectados, sustituyendo la persona o el animal por el lugar o la región que ha sido muestreada. </a:t>
            </a:r>
          </a:p>
          <a:p>
            <a:pPr marL="171450" marR="0" indent="-171450">
              <a:lnSpc>
                <a:spcPct val="115000"/>
              </a:lnSpc>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métodos de colecta de muestras variarán si se está llevando a cabo una vigilancia rutinaria o si se están colectando muestras durante la respuesta a un brote. La colaboración con el personal de salud pública humana y/o animal garantizará que la colecta de muestras ambientales se base en datos clínicos y epidemiológicos. </a:t>
            </a: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20</a:t>
            </a:fld>
            <a:endParaRPr lang="en-US"/>
          </a:p>
        </p:txBody>
      </p:sp>
    </p:spTree>
    <p:extLst>
      <p:ext uri="{BB962C8B-B14F-4D97-AF65-F5344CB8AC3E}">
        <p14:creationId xmlns:p14="http://schemas.microsoft.com/office/powerpoint/2010/main" val="30989843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ea typeface="Calibri" panose="020F0502020204030204" pitchFamily="34" charset="0"/>
                <a:cs typeface="Arial" panose="020B0604020202020204" pitchFamily="34" charset="0"/>
              </a:rPr>
              <a:t>Notas para el instructor: </a:t>
            </a:r>
            <a:endParaRPr lang="es-GT" sz="1200" b="0" u="none"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spcBef>
                <a:spcPts val="1200"/>
              </a:spcBef>
              <a:spcAft>
                <a:spcPts val="600"/>
              </a:spcAft>
              <a:buFont typeface="Arial" panose="020B0604020202020204" pitchFamily="34" charset="0"/>
              <a:buChar char="•"/>
            </a:pPr>
            <a:endParaRPr lang="es-GT"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latin typeface="Arial" panose="020B0604020202020204" pitchFamily="34" charset="0"/>
                <a:ea typeface="Times New Roman"/>
                <a:cs typeface="Arial" panose="020B0604020202020204" pitchFamily="34" charset="0"/>
                <a:sym typeface="Times New Roman"/>
              </a:rPr>
              <a:t>Este podría ser un formulario de reporte de la vigilancia de un centro sanitario.</a:t>
            </a: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Facilite </a:t>
            </a: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una breve discusión utilizando estas preguntas: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&lt;CLICK&gt; </a:t>
            </a:r>
            <a:endParaRPr lang="es-GT" sz="1200" i="0" noProof="0" dirty="0">
              <a:latin typeface="Arial" panose="020B0604020202020204" pitchFamily="34" charset="0"/>
              <a:ea typeface="+mn-ea"/>
              <a:cs typeface="Arial" panose="020B0604020202020204" pitchFamily="34" charset="0"/>
              <a:sym typeface="Times New Roman"/>
            </a:endParaRPr>
          </a:p>
          <a:p>
            <a:pPr marL="628650" marR="0" lvl="1"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GT" sz="1200" noProof="0" dirty="0">
                <a:latin typeface="Arial" panose="020B0604020202020204" pitchFamily="34" charset="0"/>
                <a:ea typeface="Times New Roman"/>
                <a:cs typeface="Arial" panose="020B0604020202020204" pitchFamily="34" charset="0"/>
                <a:sym typeface="Times New Roman"/>
              </a:rPr>
              <a:t>¿Cuántos casos de ántrax sucedieron?  ¿Está seguro? </a:t>
            </a:r>
          </a:p>
          <a:p>
            <a:pPr marL="628650" marR="0" lvl="1"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GT" sz="1200" noProof="0" dirty="0">
                <a:latin typeface="Arial" panose="020B0604020202020204" pitchFamily="34" charset="0"/>
                <a:ea typeface="Times New Roman"/>
                <a:cs typeface="Arial" panose="020B0604020202020204" pitchFamily="34" charset="0"/>
                <a:sym typeface="Times New Roman"/>
              </a:rPr>
              <a:t>¿Una celda en blanco siempre significa cero? ¿Significa a veces "no se sabe" o  “el dato no se ingresó"?</a:t>
            </a:r>
          </a:p>
          <a:p>
            <a:pPr marL="628650" marR="0" lvl="1"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GT" sz="1200" noProof="0" dirty="0">
                <a:latin typeface="Arial" panose="020B0604020202020204" pitchFamily="34" charset="0"/>
                <a:ea typeface="Times New Roman"/>
                <a:cs typeface="Arial" panose="020B0604020202020204" pitchFamily="34" charset="0"/>
                <a:sym typeface="Times New Roman"/>
              </a:rPr>
              <a:t>¿Ha recibido alguna vez un formulario con celdas en blanco? ¿Cómo ha  manejado esa situación?</a:t>
            </a:r>
          </a:p>
          <a:p>
            <a:pPr marL="628650" marR="0" lvl="1"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endParaRPr lang="es-GT" sz="1200" noProof="0" dirty="0">
              <a:latin typeface="Arial" panose="020B0604020202020204" pitchFamily="34" charset="0"/>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noProof="0" dirty="0">
                <a:latin typeface="Arial" panose="020B0604020202020204" pitchFamily="34" charset="0"/>
                <a:cs typeface="Arial" panose="020B0604020202020204" pitchFamily="34" charset="0"/>
                <a:sym typeface="Times New Roman"/>
              </a:rPr>
              <a:t>Hablaremos de las respuestas a estas preguntas en las siguientes diapositivas. </a:t>
            </a:r>
            <a:endParaRPr lang="es-GT" noProof="0" dirty="0">
              <a:latin typeface="Arial" panose="020B0604020202020204" pitchFamily="34" charset="0"/>
              <a:cs typeface="Arial" panose="020B0604020202020204" pitchFamily="34" charset="0"/>
            </a:endParaRPr>
          </a:p>
          <a:p>
            <a:pPr marL="0" marR="0" indent="0">
              <a:spcBef>
                <a:spcPts val="1200"/>
              </a:spcBef>
              <a:spcAft>
                <a:spcPts val="600"/>
              </a:spcAft>
              <a:buFont typeface="Arial" panose="020B0604020202020204" pitchFamily="34" charset="0"/>
              <a:buNone/>
            </a:pPr>
            <a:endParaRPr lang="en-US" sz="1200" i="1" dirty="0">
              <a:effectLst/>
              <a:latin typeface="+mn-lt"/>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2EB32458-B0FD-4E0D-A69A-149897CA0BBB}" type="slidenum">
              <a:rPr lang="en-US" smtClean="0"/>
              <a:t>21</a:t>
            </a:fld>
            <a:endParaRPr lang="en-US"/>
          </a:p>
        </p:txBody>
      </p:sp>
    </p:spTree>
    <p:extLst>
      <p:ext uri="{BB962C8B-B14F-4D97-AF65-F5344CB8AC3E}">
        <p14:creationId xmlns:p14="http://schemas.microsoft.com/office/powerpoint/2010/main" val="36384254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ea typeface="Calibri" panose="020F0502020204030204" pitchFamily="34" charset="0"/>
                <a:cs typeface="Arial" panose="020B0604020202020204" pitchFamily="34" charset="0"/>
              </a:rPr>
              <a:t>Notas para el instructor: </a:t>
            </a:r>
          </a:p>
          <a:p>
            <a:pPr marL="0" marR="0">
              <a:spcBef>
                <a:spcPts val="120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notificación cero es diferente de un reporte no presentado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es decir, ningún reporte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y de datos no colectados o perdidos.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notificación cero es importante porque distingue entre "no notificar ningún caso" y "no notificar".  Es una característica clave de los sistemas de vigilancia. La notificación cero refleja la ausencia de casos observados. </a:t>
            </a:r>
          </a:p>
          <a:p>
            <a:pPr marL="171450" marR="0" indent="-171450">
              <a:lnSpc>
                <a:spcPct val="115000"/>
              </a:lnSpc>
              <a:spcBef>
                <a:spcPts val="0"/>
              </a:spcBef>
              <a:spcAft>
                <a:spcPts val="1200"/>
              </a:spcAft>
              <a:buFont typeface="Wingdings" panose="05000000000000000000" pitchFamily="2" charset="2"/>
              <a:buChar cha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kern="1200" noProof="0" dirty="0">
                <a:solidFill>
                  <a:schemeClr val="tx1"/>
                </a:solidFill>
                <a:effectLst/>
                <a:latin typeface="Arial" panose="020B0604020202020204" pitchFamily="34" charset="0"/>
                <a:ea typeface="Times New Roman"/>
                <a:cs typeface="Arial" panose="020B0604020202020204" pitchFamily="34" charset="0"/>
                <a:sym typeface="Times New Roman"/>
              </a:rPr>
              <a:t>¿Qué </a:t>
            </a:r>
            <a:r>
              <a:rPr lang="es-GT" sz="1200" noProof="0" dirty="0">
                <a:latin typeface="Arial" panose="020B0604020202020204" pitchFamily="34" charset="0"/>
                <a:ea typeface="Times New Roman"/>
                <a:cs typeface="Arial" panose="020B0604020202020204" pitchFamily="34" charset="0"/>
                <a:sym typeface="Times New Roman"/>
              </a:rPr>
              <a:t>indica una celda vacía en un reporte de vigilancia? ¿Significa que no ha habido casos o que no se dispone de un reporte sobre esa enfermedad?  </a:t>
            </a:r>
            <a:r>
              <a:rPr lang="es-GT" sz="1200" b="1" i="1" noProof="0" dirty="0">
                <a:latin typeface="Arial" panose="020B0604020202020204" pitchFamily="34" charset="0"/>
                <a:ea typeface="Times New Roman"/>
                <a:cs typeface="Arial" panose="020B0604020202020204" pitchFamily="34" charset="0"/>
                <a:sym typeface="Times New Roman"/>
              </a:rPr>
              <a:t>Respuesta: </a:t>
            </a:r>
            <a:r>
              <a:rPr lang="es-GT" sz="1200" b="0" i="1" noProof="0" dirty="0">
                <a:latin typeface="Arial" panose="020B0604020202020204" pitchFamily="34" charset="0"/>
                <a:ea typeface="Times New Roman"/>
                <a:cs typeface="Arial" panose="020B0604020202020204" pitchFamily="34" charset="0"/>
                <a:sym typeface="Times New Roman"/>
              </a:rPr>
              <a:t>Nadie lo sabe! No hay ninguna razón definida para dejar una celda vacía en un formulario de notificación. Colocar un "0" en el formulario de reporte es muy importante si no se ha identificado ningún caso de esa enfermedad durante el periodo de tiempo del reporte.</a:t>
            </a:r>
            <a:endParaRPr lang="es-GT" sz="1200" b="1" i="1" noProof="0" dirty="0">
              <a:solidFill>
                <a:srgbClr val="00953A"/>
              </a:solidFill>
              <a:latin typeface="Arial" panose="020B0604020202020204" pitchFamily="34" charset="0"/>
              <a:ea typeface="Times New Roman"/>
              <a:cs typeface="Arial" panose="020B0604020202020204" pitchFamily="34" charset="0"/>
              <a:sym typeface="Arial"/>
            </a:endParaRPr>
          </a:p>
          <a:p>
            <a:pPr marL="171450" marR="0" indent="-171450">
              <a:lnSpc>
                <a:spcPct val="115000"/>
              </a:lnSpc>
              <a:spcBef>
                <a:spcPts val="0"/>
              </a:spcBef>
              <a:spcAft>
                <a:spcPts val="1200"/>
              </a:spcAft>
              <a:buFont typeface="Wingdings" panose="05000000000000000000" pitchFamily="2" charset="2"/>
              <a:buChar char="§"/>
            </a:pPr>
            <a:endParaRPr lang="es-GT"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latin typeface="Arial" panose="020B0604020202020204" pitchFamily="34" charset="0"/>
                <a:ea typeface="Times New Roman"/>
                <a:cs typeface="Arial" panose="020B0604020202020204" pitchFamily="34" charset="0"/>
                <a:sym typeface="Times New Roman"/>
              </a:rPr>
              <a:t>¿Qué representa el cero en un reporte de vigilancia? </a:t>
            </a:r>
            <a:r>
              <a:rPr lang="es-GT" sz="1200" b="1" i="1" noProof="0" dirty="0">
                <a:latin typeface="Arial" panose="020B0604020202020204" pitchFamily="34" charset="0"/>
                <a:ea typeface="Times New Roman"/>
                <a:cs typeface="Arial" panose="020B0604020202020204" pitchFamily="34" charset="0"/>
                <a:sym typeface="Times New Roman"/>
              </a:rPr>
              <a:t>Respuesta:</a:t>
            </a:r>
            <a:r>
              <a:rPr lang="es-GT" sz="1200" b="0" i="1" noProof="0" dirty="0">
                <a:latin typeface="Arial" panose="020B0604020202020204" pitchFamily="34" charset="0"/>
                <a:ea typeface="Times New Roman"/>
                <a:cs typeface="Arial" panose="020B0604020202020204" pitchFamily="34" charset="0"/>
                <a:sym typeface="Times New Roman"/>
              </a:rPr>
              <a:t> Los datos están completos y no se ha notificado ningún caso de una enfermedad determinada.</a:t>
            </a:r>
            <a:endParaRPr lang="es-GT" b="0" i="1"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GT" sz="1200" b="0" noProof="0" dirty="0">
              <a:latin typeface="Arial" panose="020B0604020202020204" pitchFamily="34" charset="0"/>
              <a:ea typeface="+mn-ea"/>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noProof="0" dirty="0">
                <a:latin typeface="Arial" panose="020B0604020202020204" pitchFamily="34" charset="0"/>
                <a:ea typeface="Times New Roman"/>
                <a:cs typeface="Arial" panose="020B0604020202020204" pitchFamily="34" charset="0"/>
                <a:sym typeface="Times New Roman"/>
              </a:rPr>
              <a:t>¿Los distritos normalmente reportan todos los datos de casos de cada enfermedad hasta el nivel superior? </a:t>
            </a:r>
            <a:r>
              <a:rPr lang="es-GT" sz="1200" b="1" i="1" noProof="0" dirty="0">
                <a:latin typeface="Arial" panose="020B0604020202020204" pitchFamily="34" charset="0"/>
                <a:ea typeface="Times New Roman"/>
                <a:cs typeface="Arial" panose="020B0604020202020204" pitchFamily="34" charset="0"/>
                <a:sym typeface="Times New Roman"/>
              </a:rPr>
              <a:t>Respuesta:</a:t>
            </a:r>
            <a:r>
              <a:rPr lang="es-GT" sz="1200" b="0" i="1" noProof="0" dirty="0">
                <a:latin typeface="Arial" panose="020B0604020202020204" pitchFamily="34" charset="0"/>
                <a:ea typeface="Times New Roman"/>
                <a:cs typeface="Arial" panose="020B0604020202020204" pitchFamily="34" charset="0"/>
                <a:sym typeface="Times New Roman"/>
              </a:rPr>
              <a:t> No. Los datos de algunas enfermedades notificados por los centros de salud se reportan de manera agregada, y sólo se notifica al nivel superior el número total de casos (por ejemplo: diarrea acuosa).  En el caso de enfermedades de alta prioridad, como la poliomielitis aguda o la sospecha de fiebre hemorrágica vírica, el distrito puede notificar el reporte del caso con información detallada, inmediatamente, al nivel superior o nacional.</a:t>
            </a:r>
            <a:endParaRPr lang="es-GT" b="0" i="1" noProof="0" dirty="0">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Resuma la discusión y 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El reportar un "0" para cada enfermedad de declaración inmediata cuando no se ha detectado ningún caso durante la semana indica al personal del siguiente nivel que se ha presentado un reporte completo. El “reporte cero” es especialmente importante en el caso de enfermedades que se están erradicando, como la poliomielitis, o eventos importantes, como la mortalidad materna. Si hay una celda en blanco, el responsable de vigilancia de salud pública del distrito debe ponerse inmediatamente en contacto con el centro notificador para confirmar si no hubo casos, si no lo saben o si hubo algún otro problema.  La notificación de cero casos se monitorea a lo largo del año y se utiliza como referencia para el rendimiento del sistema de vigilancia.</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457200" marR="0" indent="-457200">
              <a:lnSpc>
                <a:spcPct val="115000"/>
              </a:lnSpc>
              <a:spcBef>
                <a:spcPts val="0"/>
              </a:spcBef>
              <a:spcAft>
                <a:spcPts val="120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22</a:t>
            </a:fld>
            <a:endParaRPr lang="en-US"/>
          </a:p>
        </p:txBody>
      </p:sp>
    </p:spTree>
    <p:extLst>
      <p:ext uri="{BB962C8B-B14F-4D97-AF65-F5344CB8AC3E}">
        <p14:creationId xmlns:p14="http://schemas.microsoft.com/office/powerpoint/2010/main" val="41288276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solidFill>
                  <a:schemeClr val="accent5"/>
                </a:solidFill>
                <a:latin typeface="Arial" panose="020B0604020202020204" pitchFamily="34" charset="0"/>
                <a:cs typeface="Arial" panose="020B0604020202020204" pitchFamily="34" charset="0"/>
              </a:rPr>
              <a:t>Diga</a:t>
            </a:r>
            <a:r>
              <a:rPr lang="es-GT" sz="1200" b="0" noProof="0" dirty="0">
                <a:solidFill>
                  <a:schemeClr val="accent5"/>
                </a:solidFill>
                <a:latin typeface="Arial" panose="020B0604020202020204" pitchFamily="34" charset="0"/>
                <a:cs typeface="Arial" panose="020B0604020202020204" pitchFamily="34" charset="0"/>
              </a:rPr>
              <a: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Aquí está el formulario de reporte que vimos antes.</a:t>
            </a:r>
          </a:p>
          <a:p>
            <a:pPr marL="171450" marR="0" indent="-171450">
              <a:lnSpc>
                <a:spcPct val="115000"/>
              </a:lnSpc>
              <a:spcBef>
                <a:spcPts val="0"/>
              </a:spcBef>
              <a:spcAft>
                <a:spcPts val="1200"/>
              </a:spcAft>
              <a:buFont typeface="Wingdings" panose="05000000000000000000" pitchFamily="2" charset="2"/>
              <a:buChar char="§"/>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0" u="none" noProof="0" dirty="0">
                <a:effectLst/>
                <a:latin typeface="Arial" panose="020B0604020202020204" pitchFamily="34" charset="0"/>
                <a:ea typeface="Times New Roman" panose="02020603050405020304" pitchFamily="18" charset="0"/>
                <a:cs typeface="Arial" panose="020B0604020202020204" pitchFamily="34" charset="0"/>
              </a:rPr>
              <a:t>Pregunte a voluntarios que compartan sus opiniones sobre si esto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representa un reporte agregado o un reporte basado en casos. </a:t>
            </a:r>
          </a:p>
          <a:p>
            <a:pPr marL="171450" marR="0" indent="-171450">
              <a:lnSpc>
                <a:spcPct val="115000"/>
              </a:lnSpc>
              <a:spcBef>
                <a:spcPts val="0"/>
              </a:spcBef>
              <a:spcAft>
                <a:spcPts val="1200"/>
              </a:spcAft>
              <a:buFont typeface="Wingdings" panose="05000000000000000000" pitchFamily="2" charset="2"/>
              <a:buChar cha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b="0" i="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 Respuesta:</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Reporte agregado</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Pregunte</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Si no se observó ningún caso de ántrax durante el periodo de notificación, ¿cómo llenaría el formulario de notificación?</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Haga </a:t>
            </a:r>
            <a:r>
              <a:rPr lang="es-GT" sz="1200" b="1" u="sng" noProof="0" dirty="0">
                <a:effectLst/>
                <a:latin typeface="Arial" panose="020B0604020202020204" pitchFamily="34" charset="0"/>
                <a:ea typeface="Times New Roman" panose="02020603050405020304" pitchFamily="18" charset="0"/>
                <a:cs typeface="Arial" panose="020B0604020202020204" pitchFamily="34" charset="0"/>
              </a:rPr>
              <a:t>una pausa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para permitir que los participantes procesen la pregunta y/o la respuesta.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&lt;Haga x3 clics&gt;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para mostrar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la respuesta: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es decir, los ceros para los casos de ántrax, las muertes y los casos confirmados por laboratorio</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23</a:t>
            </a:fld>
            <a:endParaRPr lang="en-US"/>
          </a:p>
        </p:txBody>
      </p:sp>
    </p:spTree>
    <p:extLst>
      <p:ext uri="{BB962C8B-B14F-4D97-AF65-F5344CB8AC3E}">
        <p14:creationId xmlns:p14="http://schemas.microsoft.com/office/powerpoint/2010/main" val="914103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err="1">
                <a:effectLst/>
                <a:latin typeface="Arial" panose="020B0604020202020204" pitchFamily="34" charset="0"/>
                <a:ea typeface="Calibri" panose="020F0502020204030204" pitchFamily="34" charset="0"/>
                <a:cs typeface="Arial" panose="020B0604020202020204" pitchFamily="34" charset="0"/>
              </a:rPr>
              <a:t>Notas</a:t>
            </a:r>
            <a:r>
              <a:rPr lang="en-US" sz="1200" b="1" dirty="0">
                <a:effectLst/>
                <a:latin typeface="Arial" panose="020B0604020202020204" pitchFamily="34" charset="0"/>
                <a:ea typeface="Calibri" panose="020F0502020204030204" pitchFamily="34" charset="0"/>
                <a:cs typeface="Arial" panose="020B0604020202020204" pitchFamily="34" charset="0"/>
              </a:rPr>
              <a:t> para el instructor:</a:t>
            </a:r>
          </a:p>
          <a:p>
            <a:endParaRPr lang="en-US" sz="120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n-US" sz="1200" b="1" i="0" u="sng" dirty="0">
                <a:latin typeface="Arial" panose="020B0604020202020204" pitchFamily="34" charset="0"/>
                <a:cs typeface="Arial" panose="020B0604020202020204" pitchFamily="34" charset="0"/>
              </a:rPr>
              <a:t>Pida a </a:t>
            </a:r>
            <a:r>
              <a:rPr lang="en-US" sz="1200" i="0" dirty="0">
                <a:latin typeface="Arial" panose="020B0604020202020204" pitchFamily="34" charset="0"/>
                <a:cs typeface="Arial" panose="020B0604020202020204" pitchFamily="34" charset="0"/>
              </a:rPr>
              <a:t>los participantes que busquen en su "Cuaderno de ejercicios del participante" el ejercicio titulado</a:t>
            </a:r>
            <a:r>
              <a:rPr lang="en-US" sz="1200" b="0" i="0" dirty="0">
                <a:latin typeface="Arial" panose="020B0604020202020204" pitchFamily="34" charset="0"/>
                <a:cs typeface="Arial" panose="020B0604020202020204" pitchFamily="34" charset="0"/>
              </a:rPr>
              <a:t>: </a:t>
            </a:r>
            <a:r>
              <a:rPr lang="en-US" sz="1200" b="1" i="0" dirty="0">
                <a:latin typeface="Arial" panose="020B0604020202020204" pitchFamily="34" charset="0"/>
                <a:cs typeface="Arial" panose="020B0604020202020204" pitchFamily="34" charset="0"/>
              </a:rPr>
              <a:t>Prácticas de notificación de enfermedades.</a:t>
            </a:r>
          </a:p>
          <a:p>
            <a:pPr marL="0" marR="0" lvl="0" indent="0" algn="l" rtl="0">
              <a:lnSpc>
                <a:spcPct val="115000"/>
              </a:lnSpc>
              <a:spcBef>
                <a:spcPts val="1200"/>
              </a:spcBef>
              <a:spcAft>
                <a:spcPts val="0"/>
              </a:spcAft>
              <a:buNone/>
            </a:pPr>
            <a:endParaRPr lang="en-US" sz="1200" b="0" i="0" dirty="0">
              <a:solidFill>
                <a:srgbClr val="000000"/>
              </a:solidFill>
              <a:latin typeface="Arial" panose="020B0604020202020204" pitchFamily="34" charset="0"/>
              <a:ea typeface="Calibri"/>
              <a:cs typeface="Arial" panose="020B0604020202020204" pitchFamily="34" charset="0"/>
              <a:sym typeface="Calibri"/>
            </a:endParaRPr>
          </a:p>
          <a:p>
            <a:pPr marL="171450" marR="0" lvl="0" indent="-171450" algn="l" rtl="0">
              <a:lnSpc>
                <a:spcPct val="115000"/>
              </a:lnSpc>
              <a:spcBef>
                <a:spcPts val="1200"/>
              </a:spcBef>
              <a:spcAft>
                <a:spcPts val="0"/>
              </a:spcAft>
              <a:buFont typeface="Wingdings" panose="05000000000000000000" pitchFamily="2" charset="2"/>
              <a:buChar char="v"/>
            </a:pPr>
            <a:r>
              <a:rPr lang="en-US" sz="1200" b="1" i="1" dirty="0">
                <a:solidFill>
                  <a:srgbClr val="000000"/>
                </a:solidFill>
                <a:latin typeface="Arial" panose="020B0604020202020204" pitchFamily="34" charset="0"/>
                <a:ea typeface="Calibri"/>
                <a:cs typeface="Arial" panose="020B0604020202020204" pitchFamily="34" charset="0"/>
                <a:sym typeface="Calibri"/>
              </a:rPr>
              <a:t>Se pueden mantener los mismos grupos multisectoriales del </a:t>
            </a:r>
            <a:r>
              <a:rPr lang="es-ES" sz="1200" b="1" i="1" noProof="0" dirty="0">
                <a:solidFill>
                  <a:srgbClr val="000000"/>
                </a:solidFill>
                <a:latin typeface="Arial" panose="020B0604020202020204" pitchFamily="34" charset="0"/>
                <a:ea typeface="Calibri"/>
                <a:cs typeface="Arial" panose="020B0604020202020204" pitchFamily="34" charset="0"/>
                <a:sym typeface="Calibri"/>
              </a:rPr>
              <a:t>ejercicio</a:t>
            </a:r>
            <a:r>
              <a:rPr lang="en-US" sz="1200" b="1" i="1" dirty="0">
                <a:solidFill>
                  <a:srgbClr val="000000"/>
                </a:solidFill>
                <a:latin typeface="Arial" panose="020B0604020202020204" pitchFamily="34" charset="0"/>
                <a:ea typeface="Calibri"/>
                <a:cs typeface="Arial" panose="020B0604020202020204" pitchFamily="34" charset="0"/>
                <a:sym typeface="Calibri"/>
              </a:rPr>
              <a:t> anterior. </a:t>
            </a:r>
            <a:r>
              <a:rPr lang="en-US" sz="1200" b="1" i="1" dirty="0">
                <a:solidFill>
                  <a:srgbClr val="000000"/>
                </a:solidFill>
                <a:latin typeface="Arial" panose="020B0604020202020204" pitchFamily="34" charset="0"/>
                <a:cs typeface="Arial" panose="020B0604020202020204" pitchFamily="34" charset="0"/>
                <a:sym typeface="Calibri"/>
              </a:rPr>
              <a:t>Tiempo total: 45 minutos</a:t>
            </a:r>
          </a:p>
          <a:p>
            <a:pPr marL="0" marR="0" lvl="0" indent="0" algn="l" rtl="0">
              <a:lnSpc>
                <a:spcPct val="115000"/>
              </a:lnSpc>
              <a:spcBef>
                <a:spcPts val="1200"/>
              </a:spcBef>
              <a:spcAft>
                <a:spcPts val="0"/>
              </a:spcAft>
              <a:buNone/>
            </a:pPr>
            <a:endParaRPr lang="en-US" sz="1200" b="1" dirty="0">
              <a:solidFill>
                <a:srgbClr val="000000"/>
              </a:solidFill>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24</a:t>
            </a:fld>
            <a:endParaRPr lang="en-US"/>
          </a:p>
        </p:txBody>
      </p:sp>
    </p:spTree>
    <p:extLst>
      <p:ext uri="{BB962C8B-B14F-4D97-AF65-F5344CB8AC3E}">
        <p14:creationId xmlns:p14="http://schemas.microsoft.com/office/powerpoint/2010/main" val="19551314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sz="1200" b="1" noProof="0" dirty="0">
                <a:effectLst/>
                <a:latin typeface="Arial"/>
                <a:ea typeface="Calibri" panose="020F0502020204030204" pitchFamily="34" charset="0"/>
                <a:cs typeface="Arial"/>
              </a:rPr>
              <a:t>Notas para el instructor:</a:t>
            </a:r>
          </a:p>
          <a:p>
            <a:pPr marL="0" marR="0" lvl="0" indent="0" algn="l" rtl="0">
              <a:lnSpc>
                <a:spcPct val="115000"/>
              </a:lnSpc>
              <a:spcBef>
                <a:spcPts val="1200"/>
              </a:spcBef>
              <a:spcAft>
                <a:spcPts val="0"/>
              </a:spcAft>
              <a:buClr>
                <a:srgbClr val="000000"/>
              </a:buClr>
              <a:buSzPts val="1800"/>
              <a:buFont typeface="Calibri"/>
              <a:buNone/>
            </a:pPr>
            <a:endParaRPr lang="es-GT" sz="1200" b="1" noProof="0" dirty="0">
              <a:solidFill>
                <a:srgbClr val="000000"/>
              </a:solidFill>
              <a:latin typeface="Arial" panose="020B0604020202020204" pitchFamily="34" charset="0"/>
              <a:ea typeface="Calibri"/>
              <a:cs typeface="Arial" panose="020B0604020202020204" pitchFamily="34" charset="0"/>
              <a:sym typeface="Calibri"/>
            </a:endParaRPr>
          </a:p>
          <a:p>
            <a:pPr marL="171450" indent="-171450">
              <a:lnSpc>
                <a:spcPct val="115000"/>
              </a:lnSpc>
              <a:spcBef>
                <a:spcPts val="1200"/>
              </a:spcBef>
              <a:buClr>
                <a:srgbClr val="000000"/>
              </a:buClr>
              <a:buSzPts val="1800"/>
              <a:buFont typeface="Wingdings" panose="05000000000000000000" pitchFamily="2" charset="2"/>
              <a:buChar char="v"/>
            </a:pPr>
            <a:r>
              <a:rPr lang="es-GT" b="1" i="1" noProof="0" dirty="0">
                <a:solidFill>
                  <a:srgbClr val="000000"/>
                </a:solidFill>
                <a:latin typeface="Arial"/>
                <a:ea typeface="Calibri"/>
                <a:cs typeface="Arial"/>
                <a:sym typeface="Calibri"/>
              </a:rPr>
              <a:t>Ejercicio 1.02-1 Prácticas de notificación de enfermedades (enfermedades humanas y animales)</a:t>
            </a:r>
            <a:endParaRPr lang="es-GT" b="1" i="1" noProof="0" dirty="0">
              <a:solidFill>
                <a:srgbClr val="000000"/>
              </a:solidFill>
              <a:latin typeface="Arial" panose="020B0604020202020204" pitchFamily="34" charset="0"/>
              <a:ea typeface="Calibri"/>
              <a:cs typeface="Arial" panose="020B0604020202020204" pitchFamily="34" charset="0"/>
              <a:sym typeface="Calibri"/>
            </a:endParaRPr>
          </a:p>
          <a:p>
            <a:pPr marL="171450" indent="-171450">
              <a:lnSpc>
                <a:spcPct val="114999"/>
              </a:lnSpc>
              <a:spcBef>
                <a:spcPts val="1200"/>
              </a:spcBef>
              <a:buClr>
                <a:srgbClr val="000000"/>
              </a:buClr>
              <a:buSzPts val="1800"/>
              <a:buFont typeface="Wingdings" panose="05000000000000000000" pitchFamily="2" charset="2"/>
              <a:buChar char="v"/>
            </a:pPr>
            <a:endParaRPr lang="es-GT" b="1" i="1" noProof="0" dirty="0">
              <a:solidFill>
                <a:srgbClr val="000000"/>
              </a:solidFill>
              <a:latin typeface="Arial"/>
              <a:ea typeface="Calibri"/>
              <a:cs typeface="Arial"/>
              <a:sym typeface="Calibri"/>
            </a:endParaRPr>
          </a:p>
          <a:p>
            <a:pPr marL="171450" indent="-171450">
              <a:lnSpc>
                <a:spcPct val="114999"/>
              </a:lnSpc>
              <a:spcBef>
                <a:spcPts val="1200"/>
              </a:spcBef>
              <a:buClr>
                <a:srgbClr val="000000"/>
              </a:buClr>
              <a:buSzPts val="1800"/>
              <a:buFont typeface="Wingdings" panose="05000000000000000000" pitchFamily="2" charset="2"/>
              <a:buChar char="v"/>
            </a:pPr>
            <a:r>
              <a:rPr lang="es-GT" b="1" i="1" noProof="0" dirty="0">
                <a:solidFill>
                  <a:srgbClr val="000000"/>
                </a:solidFill>
                <a:latin typeface="Arial"/>
                <a:ea typeface="Calibri"/>
                <a:cs typeface="Arial"/>
                <a:sym typeface="Calibri"/>
              </a:rPr>
              <a:t>Pregunta </a:t>
            </a:r>
            <a:r>
              <a:rPr lang="es-GT" sz="1200" b="1" i="1" noProof="0" dirty="0">
                <a:solidFill>
                  <a:srgbClr val="000000"/>
                </a:solidFill>
                <a:latin typeface="Arial"/>
                <a:ea typeface="Calibri"/>
                <a:cs typeface="Arial"/>
                <a:sym typeface="Calibri"/>
              </a:rPr>
              <a:t>1 </a:t>
            </a:r>
            <a:r>
              <a:rPr lang="es-GT" b="1" i="1" noProof="0" dirty="0">
                <a:solidFill>
                  <a:srgbClr val="000000"/>
                </a:solidFill>
                <a:latin typeface="Arial"/>
                <a:ea typeface="Calibri"/>
                <a:cs typeface="Arial"/>
                <a:sym typeface="Calibri"/>
              </a:rPr>
              <a:t>- 3-4 grupos multisectoriales </a:t>
            </a:r>
            <a:r>
              <a:rPr lang="es-GT" sz="1200" b="1" i="1" noProof="0" dirty="0">
                <a:solidFill>
                  <a:srgbClr val="000000"/>
                </a:solidFill>
                <a:latin typeface="Arial"/>
                <a:ea typeface="Calibri"/>
                <a:cs typeface="Arial"/>
                <a:sym typeface="Calibri"/>
              </a:rPr>
              <a:t>(10 minutos)</a:t>
            </a:r>
            <a:r>
              <a:rPr lang="es-GT" b="1" i="1" noProof="0" dirty="0">
                <a:solidFill>
                  <a:srgbClr val="000000"/>
                </a:solidFill>
                <a:latin typeface="Arial"/>
                <a:ea typeface="Calibri"/>
                <a:cs typeface="Arial"/>
                <a:sym typeface="Calibri"/>
              </a:rPr>
              <a:t>: </a:t>
            </a:r>
            <a:endParaRPr lang="es-GT" sz="1200" b="1" i="1" noProof="0" dirty="0">
              <a:solidFill>
                <a:srgbClr val="000000"/>
              </a:solidFill>
              <a:latin typeface="Arial" panose="020B0604020202020204" pitchFamily="34" charset="0"/>
              <a:ea typeface="Calibri"/>
              <a:cs typeface="Arial" panose="020B0604020202020204" pitchFamily="34" charset="0"/>
            </a:endParaRPr>
          </a:p>
          <a:p>
            <a:pPr marL="628650" lvl="1" indent="-171450">
              <a:lnSpc>
                <a:spcPct val="115000"/>
              </a:lnSpc>
              <a:spcBef>
                <a:spcPts val="1200"/>
              </a:spcBef>
              <a:buClr>
                <a:srgbClr val="000000"/>
              </a:buClr>
              <a:buSzPts val="1800"/>
              <a:buFont typeface="Courier New" panose="02070309020205020404" pitchFamily="49" charset="0"/>
              <a:buChar char="o"/>
            </a:pPr>
            <a:r>
              <a:rPr lang="es-GT" sz="1200" b="1" i="1" noProof="0" dirty="0">
                <a:latin typeface="Arial"/>
                <a:ea typeface="Times New Roman"/>
                <a:cs typeface="Arial"/>
                <a:sym typeface="Times New Roman"/>
              </a:rPr>
              <a:t>Explique las instrucciones</a:t>
            </a:r>
            <a:r>
              <a:rPr lang="es-GT" b="1" i="1" noProof="0" dirty="0">
                <a:latin typeface="Arial"/>
                <a:ea typeface="Times New Roman"/>
                <a:cs typeface="Arial"/>
                <a:sym typeface="Times New Roman"/>
              </a:rPr>
              <a:t>. </a:t>
            </a:r>
          </a:p>
          <a:p>
            <a:pPr marL="628650" marR="0" lvl="1" indent="-171450" algn="l" rtl="0">
              <a:lnSpc>
                <a:spcPct val="115000"/>
              </a:lnSpc>
              <a:spcBef>
                <a:spcPts val="1200"/>
              </a:spcBef>
              <a:spcAft>
                <a:spcPts val="0"/>
              </a:spcAft>
              <a:buClr>
                <a:srgbClr val="000000"/>
              </a:buClr>
              <a:buSzPts val="1800"/>
              <a:buFont typeface="Courier New" panose="02070309020205020404" pitchFamily="49" charset="0"/>
              <a:buChar char="o"/>
            </a:pPr>
            <a:r>
              <a:rPr lang="es-GT" sz="1200" b="1" i="1" noProof="0" dirty="0">
                <a:solidFill>
                  <a:srgbClr val="000000"/>
                </a:solidFill>
                <a:latin typeface="Arial"/>
                <a:ea typeface="Calibri"/>
                <a:cs typeface="Arial"/>
                <a:sym typeface="Calibri"/>
              </a:rPr>
              <a:t>Pida a cada grupo que llene la tabla. Los participantes pueden agregar enfermedades frecuentes en su distrito o región</a:t>
            </a:r>
            <a:r>
              <a:rPr lang="es-GT" b="1" i="1" noProof="0" dirty="0">
                <a:solidFill>
                  <a:srgbClr val="000000"/>
                </a:solidFill>
                <a:latin typeface="Arial"/>
                <a:ea typeface="Calibri"/>
                <a:cs typeface="Arial"/>
                <a:sym typeface="Calibri"/>
              </a:rPr>
              <a:t>. </a:t>
            </a:r>
            <a:endParaRPr lang="es-GT" sz="1200" b="1" i="1" noProof="0" dirty="0">
              <a:latin typeface="Arial" panose="020B0604020202020204" pitchFamily="34" charset="0"/>
              <a:ea typeface="Calibri"/>
              <a:cs typeface="Arial" panose="020B0604020202020204" pitchFamily="34" charset="0"/>
              <a:sym typeface="Calibri"/>
            </a:endParaRPr>
          </a:p>
          <a:p>
            <a:pPr marL="628650" marR="0" lvl="1" indent="-171450" algn="l" rtl="0">
              <a:lnSpc>
                <a:spcPct val="107000"/>
              </a:lnSpc>
              <a:spcBef>
                <a:spcPts val="0"/>
              </a:spcBef>
              <a:spcAft>
                <a:spcPts val="0"/>
              </a:spcAft>
              <a:buFont typeface="Courier New" panose="02070309020205020404" pitchFamily="49" charset="0"/>
              <a:buChar char="o"/>
            </a:pPr>
            <a:r>
              <a:rPr lang="es-GT" sz="1200" b="1" i="1" noProof="0" dirty="0">
                <a:solidFill>
                  <a:srgbClr val="000000"/>
                </a:solidFill>
                <a:latin typeface="Arial"/>
                <a:ea typeface="Calibri"/>
                <a:cs typeface="Arial"/>
                <a:sym typeface="Calibri"/>
              </a:rPr>
              <a:t>Cada grupo discute qué enfermedades son prioritarias para todos los sectores: humano, animal y ambiental.</a:t>
            </a:r>
            <a:endParaRPr lang="es-GT" sz="1200" b="1" i="1" noProof="0" dirty="0">
              <a:solidFill>
                <a:srgbClr val="000000"/>
              </a:solidFill>
              <a:latin typeface="Arial"/>
              <a:ea typeface="Calibri"/>
              <a:cs typeface="Arial"/>
            </a:endParaRPr>
          </a:p>
          <a:p>
            <a:pPr marL="0" marR="0" lvl="0" indent="0" algn="l" rtl="0">
              <a:lnSpc>
                <a:spcPct val="107000"/>
              </a:lnSpc>
              <a:spcBef>
                <a:spcPts val="0"/>
              </a:spcBef>
              <a:spcAft>
                <a:spcPts val="0"/>
              </a:spcAft>
              <a:buNone/>
            </a:pPr>
            <a:endParaRPr lang="es-GT" sz="1200" b="1" noProof="0" dirty="0">
              <a:solidFill>
                <a:srgbClr val="000000"/>
              </a:solidFill>
              <a:latin typeface="Arial" panose="020B0604020202020204" pitchFamily="34" charset="0"/>
              <a:ea typeface="Calibri"/>
              <a:cs typeface="Arial" panose="020B0604020202020204" pitchFamily="34" charset="0"/>
              <a:sym typeface="Calibri"/>
            </a:endParaRPr>
          </a:p>
          <a:p>
            <a:pPr marL="171450" marR="0" lvl="0" indent="-171450" algn="l" rtl="0">
              <a:lnSpc>
                <a:spcPct val="107000"/>
              </a:lnSpc>
              <a:spcBef>
                <a:spcPts val="0"/>
              </a:spcBef>
              <a:spcAft>
                <a:spcPts val="0"/>
              </a:spcAft>
              <a:buFont typeface="Wingdings" panose="05000000000000000000" pitchFamily="2" charset="2"/>
              <a:buChar char="v"/>
            </a:pPr>
            <a:r>
              <a:rPr lang="es-GT" sz="1200" b="1" i="1" noProof="0" dirty="0">
                <a:solidFill>
                  <a:srgbClr val="000000"/>
                </a:solidFill>
                <a:latin typeface="Arial"/>
                <a:ea typeface="Calibri"/>
                <a:cs typeface="Arial"/>
                <a:sym typeface="Calibri"/>
              </a:rPr>
              <a:t>Preguntas 2-5 - Presentación (</a:t>
            </a:r>
            <a:r>
              <a:rPr lang="es-GT" sz="1200" b="1" i="1" u="none" noProof="0" dirty="0">
                <a:solidFill>
                  <a:srgbClr val="000000"/>
                </a:solidFill>
                <a:latin typeface="Arial"/>
                <a:ea typeface="Calibri"/>
                <a:cs typeface="Arial"/>
                <a:sym typeface="Calibri"/>
              </a:rPr>
              <a:t>20 minutos):</a:t>
            </a:r>
            <a:endParaRPr lang="es-GT" sz="1200" b="1" i="1" u="none" noProof="0" dirty="0">
              <a:solidFill>
                <a:srgbClr val="000000"/>
              </a:solidFill>
              <a:latin typeface="Arial"/>
              <a:ea typeface="Calibri"/>
              <a:cs typeface="Arial"/>
            </a:endParaRPr>
          </a:p>
          <a:p>
            <a:pPr marL="628650" marR="0" lvl="1" indent="-171450" algn="l" rtl="0">
              <a:spcBef>
                <a:spcPts val="0"/>
              </a:spcBef>
              <a:spcAft>
                <a:spcPts val="0"/>
              </a:spcAft>
              <a:buFont typeface="Courier New" panose="02070309020205020404" pitchFamily="49" charset="0"/>
              <a:buChar char="o"/>
            </a:pPr>
            <a:r>
              <a:rPr lang="es-GT" sz="1200" b="1" i="1" noProof="0" dirty="0">
                <a:latin typeface="Arial"/>
                <a:ea typeface="Calibri"/>
                <a:cs typeface="Arial"/>
                <a:sym typeface="Calibri"/>
              </a:rPr>
              <a:t>Pregunta 2: ¿Hay enfermedades que requieren notificación cero? ¿Cuáles?</a:t>
            </a:r>
            <a:endParaRPr lang="es-GT" sz="1200" b="1" i="1" noProof="0" dirty="0">
              <a:latin typeface="Arial"/>
              <a:ea typeface="Times New Roman"/>
              <a:cs typeface="Arial"/>
              <a:sym typeface="Times New Roman"/>
            </a:endParaRPr>
          </a:p>
          <a:p>
            <a:pPr marL="628650" marR="0" lvl="1" indent="-171450" algn="l" rtl="0">
              <a:spcBef>
                <a:spcPts val="0"/>
              </a:spcBef>
              <a:spcAft>
                <a:spcPts val="0"/>
              </a:spcAft>
              <a:buFont typeface="Courier New" panose="02070309020205020404" pitchFamily="49" charset="0"/>
              <a:buChar char="o"/>
            </a:pPr>
            <a:r>
              <a:rPr lang="es-GT" sz="1200" b="1" i="1" noProof="0" dirty="0">
                <a:latin typeface="Arial"/>
                <a:ea typeface="Calibri"/>
                <a:cs typeface="Arial"/>
                <a:sym typeface="Calibri"/>
              </a:rPr>
              <a:t>Pregunta 3: ¿Hay enfermedades que requieran la notificación basada en casos? ¿Cuáles?</a:t>
            </a:r>
            <a:endParaRPr lang="es-GT" sz="1200" b="1" i="1" noProof="0" dirty="0">
              <a:latin typeface="Arial"/>
              <a:ea typeface="Times New Roman"/>
              <a:cs typeface="Arial"/>
              <a:sym typeface="Times New Roman"/>
            </a:endParaRPr>
          </a:p>
          <a:p>
            <a:pPr marL="628650" marR="0" lvl="1" indent="-171450" algn="l" rtl="0">
              <a:spcBef>
                <a:spcPts val="0"/>
              </a:spcBef>
              <a:spcAft>
                <a:spcPts val="0"/>
              </a:spcAft>
              <a:buFont typeface="Courier New" panose="02070309020205020404" pitchFamily="49" charset="0"/>
              <a:buChar char="o"/>
            </a:pPr>
            <a:r>
              <a:rPr lang="es-GT" sz="1200" b="1" i="1" noProof="0" dirty="0">
                <a:latin typeface="Arial"/>
                <a:ea typeface="Calibri"/>
                <a:cs typeface="Arial"/>
                <a:sym typeface="Calibri"/>
              </a:rPr>
              <a:t>Pregunta 4: ¿Usted o su oficina distrital han llevado a cabo alguna vez una vigilancia activa? ¿Cuándo y para qué enfermedad(es)?</a:t>
            </a:r>
            <a:endParaRPr lang="es-GT" sz="1200" b="1" i="1" noProof="0" dirty="0">
              <a:latin typeface="Arial"/>
              <a:ea typeface="Times New Roman"/>
              <a:cs typeface="Arial"/>
              <a:sym typeface="Times New Roman"/>
            </a:endParaRPr>
          </a:p>
          <a:p>
            <a:pPr marL="628650" marR="0" lvl="1" indent="-171450" algn="l" rtl="0">
              <a:spcBef>
                <a:spcPts val="0"/>
              </a:spcBef>
              <a:spcAft>
                <a:spcPts val="0"/>
              </a:spcAft>
              <a:buFont typeface="Courier New" panose="02070309020205020404" pitchFamily="49" charset="0"/>
              <a:buChar char="o"/>
            </a:pPr>
            <a:r>
              <a:rPr lang="es-GT" sz="1200" b="1" i="1" noProof="0" dirty="0">
                <a:latin typeface="Arial"/>
                <a:ea typeface="Calibri"/>
                <a:cs typeface="Arial"/>
                <a:sym typeface="Calibri"/>
              </a:rPr>
              <a:t>Pregunta 5: ¿Cómo comunica los datos semanales al siguiente nivel o a otros sectores (por ejemplo, sanidad animal)? Recuerde que esto incluye los métodos de comunicación y cualquier formulario estandarizado.</a:t>
            </a:r>
            <a:endParaRPr lang="es-GT" sz="1200" b="1" i="1" noProof="0" dirty="0">
              <a:latin typeface="Arial"/>
              <a:ea typeface="Times New Roman"/>
              <a:cs typeface="Arial"/>
              <a:sym typeface="Times New Roman"/>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s-GT"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07000"/>
              </a:lnSpc>
              <a:spcBef>
                <a:spcPts val="0"/>
              </a:spcBef>
              <a:spcAft>
                <a:spcPts val="0"/>
              </a:spcAft>
              <a:buClrTx/>
              <a:buSzTx/>
              <a:buFont typeface="Wingdings" panose="05000000000000000000" pitchFamily="2" charset="2"/>
              <a:buChar char="v"/>
              <a:tabLst/>
              <a:defRPr/>
            </a:pPr>
            <a:r>
              <a:rPr lang="es-GT" sz="1200" b="1" i="1" u="none" noProof="0" dirty="0">
                <a:latin typeface="Arial"/>
                <a:ea typeface="Times New Roman"/>
                <a:cs typeface="Arial"/>
                <a:sym typeface="Times New Roman"/>
              </a:rPr>
              <a:t>Pregunta 6 - Discusión </a:t>
            </a:r>
            <a:r>
              <a:rPr lang="es-GT" sz="1200" b="1" i="1" noProof="0" dirty="0">
                <a:latin typeface="Arial"/>
                <a:cs typeface="Arial"/>
                <a:sym typeface="Times New Roman"/>
              </a:rPr>
              <a:t>(</a:t>
            </a:r>
            <a:r>
              <a:rPr lang="es-GT" sz="1200" b="1" i="1" noProof="0" dirty="0">
                <a:latin typeface="Arial"/>
                <a:ea typeface="Times New Roman"/>
                <a:cs typeface="Arial"/>
                <a:sym typeface="Times New Roman"/>
              </a:rPr>
              <a:t>15 minutos):</a:t>
            </a:r>
            <a:endParaRPr lang="es-GT" sz="1200" b="1" u="none" noProof="0" dirty="0">
              <a:latin typeface="Arial"/>
              <a:ea typeface="Times New Roman"/>
              <a:cs typeface="Arial"/>
              <a:sym typeface="Times New Roman"/>
            </a:endParaRPr>
          </a:p>
          <a:p>
            <a:pPr marL="628650" marR="0" lvl="1" indent="-171450" algn="l" rtl="0">
              <a:lnSpc>
                <a:spcPct val="107000"/>
              </a:lnSpc>
              <a:spcBef>
                <a:spcPts val="0"/>
              </a:spcBef>
              <a:spcAft>
                <a:spcPts val="0"/>
              </a:spcAft>
              <a:buFont typeface="Courier New" panose="02070309020205020404" pitchFamily="49" charset="0"/>
              <a:buChar char="o"/>
            </a:pPr>
            <a:r>
              <a:rPr lang="es-GT" sz="1200" b="1" i="1" noProof="0" dirty="0">
                <a:latin typeface="Arial"/>
                <a:ea typeface="Times New Roman"/>
                <a:cs typeface="Arial"/>
                <a:sym typeface="Times New Roman"/>
              </a:rPr>
              <a:t>Discuta en grupo las diferencias en la notificación de enfermedades específicas por parte de sectores de salud humana, animal y ambiente. Seleccione 1 </a:t>
            </a:r>
            <a:r>
              <a:rPr lang="es-GT" sz="1200" b="1" i="1" noProof="0" dirty="0" err="1">
                <a:latin typeface="Arial"/>
                <a:ea typeface="Times New Roman"/>
                <a:cs typeface="Arial"/>
                <a:sym typeface="Times New Roman"/>
              </a:rPr>
              <a:t>ó</a:t>
            </a:r>
            <a:r>
              <a:rPr lang="es-GT" sz="1200" b="1" i="1" noProof="0" dirty="0">
                <a:latin typeface="Arial"/>
                <a:ea typeface="Times New Roman"/>
                <a:cs typeface="Arial"/>
                <a:sym typeface="Times New Roman"/>
              </a:rPr>
              <a:t> 2 enfermedades.</a:t>
            </a:r>
            <a:endParaRPr lang="es-GT" sz="1200" b="1" i="1" noProof="0" dirty="0">
              <a:latin typeface="Arial"/>
              <a:ea typeface="Times New Roman"/>
              <a:cs typeface="Arial"/>
            </a:endParaRPr>
          </a:p>
          <a:p>
            <a:pPr marL="0" marR="0" lvl="0" indent="0" algn="l" rtl="0">
              <a:lnSpc>
                <a:spcPct val="107000"/>
              </a:lnSpc>
              <a:spcBef>
                <a:spcPts val="0"/>
              </a:spcBef>
              <a:spcAft>
                <a:spcPts val="0"/>
              </a:spcAft>
              <a:buNone/>
            </a:pPr>
            <a:endParaRPr lang="es-GT" sz="1200" b="1" noProof="0" dirty="0">
              <a:solidFill>
                <a:srgbClr val="000000"/>
              </a:solidFill>
              <a:latin typeface="Arial" panose="020B0604020202020204" pitchFamily="34" charset="0"/>
              <a:ea typeface="Calibri"/>
              <a:cs typeface="Arial" panose="020B0604020202020204" pitchFamily="34" charset="0"/>
              <a:sym typeface="Calibri"/>
            </a:endParaRPr>
          </a:p>
          <a:p>
            <a:pPr marL="171450" marR="0" lvl="0" indent="-171450" algn="l" rtl="0">
              <a:lnSpc>
                <a:spcPct val="107000"/>
              </a:lnSpc>
              <a:spcBef>
                <a:spcPts val="0"/>
              </a:spcBef>
              <a:spcAft>
                <a:spcPts val="0"/>
              </a:spcAft>
              <a:buFont typeface="Wingdings" panose="05000000000000000000" pitchFamily="2" charset="2"/>
              <a:buChar char="v"/>
            </a:pPr>
            <a:r>
              <a:rPr lang="es-GT" sz="1200" b="1" i="1" noProof="0" dirty="0">
                <a:solidFill>
                  <a:srgbClr val="000000"/>
                </a:solidFill>
                <a:latin typeface="Arial"/>
                <a:ea typeface="Calibri"/>
                <a:cs typeface="Arial"/>
                <a:sym typeface="Calibri"/>
              </a:rPr>
              <a:t>Dirija un debate utilizando las siguientes preguntas:</a:t>
            </a:r>
            <a:endParaRPr lang="es-GT" sz="1200" b="1" i="1" noProof="0" dirty="0">
              <a:latin typeface="Arial"/>
              <a:ea typeface="Calibri"/>
              <a:cs typeface="Arial"/>
              <a:sym typeface="Calibri"/>
            </a:endParaRPr>
          </a:p>
          <a:p>
            <a:pPr marL="457200" indent="-171450">
              <a:buClr>
                <a:srgbClr val="000000"/>
              </a:buClr>
              <a:buSzPts val="1800"/>
              <a:buFont typeface="Courier New" panose="02070309020205020404" pitchFamily="49" charset="0"/>
              <a:buChar char="o"/>
            </a:pPr>
            <a:r>
              <a:rPr lang="es-GT" sz="1200" b="1" i="0" noProof="0" dirty="0">
                <a:solidFill>
                  <a:srgbClr val="000000"/>
                </a:solidFill>
                <a:latin typeface="Arial"/>
                <a:ea typeface="Calibri"/>
                <a:cs typeface="Arial"/>
                <a:sym typeface="Calibri"/>
              </a:rPr>
              <a:t>¿Las enfermedades de alta prioridad son similares en todas las regiones o distritos? ¿Existe capacidad de laboratorio para diagnosticar estas enfermedades a nivel local/regional/nacional</a:t>
            </a:r>
            <a:r>
              <a:rPr lang="es-GT" b="1" noProof="0" dirty="0">
                <a:solidFill>
                  <a:srgbClr val="000000"/>
                </a:solidFill>
                <a:latin typeface="Arial"/>
                <a:ea typeface="Calibri"/>
                <a:cs typeface="Arial"/>
                <a:sym typeface="Calibri"/>
              </a:rPr>
              <a:t>? </a:t>
            </a:r>
            <a:endParaRPr lang="es-GT" sz="1200" b="1" i="0" noProof="0" dirty="0">
              <a:latin typeface="Arial" panose="020B0604020202020204" pitchFamily="34" charset="0"/>
              <a:cs typeface="Arial" panose="020B0604020202020204" pitchFamily="34" charset="0"/>
            </a:endParaRPr>
          </a:p>
          <a:p>
            <a:pPr marL="457200" marR="0" lvl="0" indent="-171450" algn="l" rtl="0">
              <a:spcBef>
                <a:spcPts val="0"/>
              </a:spcBef>
              <a:spcAft>
                <a:spcPts val="0"/>
              </a:spcAft>
              <a:buClr>
                <a:srgbClr val="000000"/>
              </a:buClr>
              <a:buSzPts val="1800"/>
              <a:buFont typeface="Courier New" panose="02070309020205020404" pitchFamily="49" charset="0"/>
              <a:buChar char="o"/>
            </a:pPr>
            <a:r>
              <a:rPr lang="es-GT" sz="1200" b="1" i="0" noProof="0" dirty="0">
                <a:solidFill>
                  <a:srgbClr val="000000"/>
                </a:solidFill>
                <a:latin typeface="Arial"/>
                <a:ea typeface="Calibri"/>
                <a:cs typeface="Arial"/>
                <a:sym typeface="Calibri"/>
              </a:rPr>
              <a:t>¿Se lleva a cabo una vigilancia ambiental para detectar enfermedades o toxinas?</a:t>
            </a:r>
            <a:endParaRPr lang="es-GT" sz="1200" b="1" i="0" noProof="0" dirty="0">
              <a:latin typeface="Arial"/>
              <a:ea typeface="Times New Roman"/>
              <a:cs typeface="Arial"/>
              <a:sym typeface="Times New Roman"/>
            </a:endParaRPr>
          </a:p>
          <a:p>
            <a:pPr marL="457200" indent="-171450">
              <a:buClr>
                <a:srgbClr val="000000"/>
              </a:buClr>
              <a:buSzPts val="1800"/>
              <a:buFont typeface="Courier New" panose="02070309020205020404" pitchFamily="49" charset="0"/>
              <a:buChar char="o"/>
            </a:pPr>
            <a:r>
              <a:rPr lang="es-GT" sz="1200" b="1" i="0" noProof="0" dirty="0">
                <a:solidFill>
                  <a:srgbClr val="000000"/>
                </a:solidFill>
                <a:latin typeface="Arial"/>
                <a:ea typeface="Calibri"/>
                <a:cs typeface="Arial"/>
                <a:sym typeface="Calibri"/>
              </a:rPr>
              <a:t>¿Quién conoce el objetivo 7-1-7</a:t>
            </a:r>
            <a:r>
              <a:rPr lang="es-GT" b="1" noProof="0" dirty="0">
                <a:solidFill>
                  <a:srgbClr val="000000"/>
                </a:solidFill>
                <a:latin typeface="Arial"/>
                <a:ea typeface="Calibri"/>
                <a:cs typeface="Arial"/>
                <a:sym typeface="Calibri"/>
              </a:rPr>
              <a:t>? </a:t>
            </a:r>
            <a:endParaRPr lang="es-GT" sz="1200" b="1" i="0" noProof="0" dirty="0">
              <a:solidFill>
                <a:srgbClr val="000000"/>
              </a:solidFill>
              <a:latin typeface="Arial" panose="020B0604020202020204" pitchFamily="34" charset="0"/>
              <a:ea typeface="Calibri"/>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800"/>
              <a:buFont typeface="Noto Sans Symbols"/>
              <a:buNone/>
              <a:tabLst/>
              <a:defRPr/>
            </a:pPr>
            <a:endParaRPr lang="es-GT" sz="1200" b="1" i="1" noProof="0" dirty="0">
              <a:solidFill>
                <a:srgbClr val="FF0000"/>
              </a:solidFill>
              <a:latin typeface="Arial" panose="020B0604020202020204" pitchFamily="34" charset="0"/>
              <a:ea typeface="Calibri"/>
              <a:cs typeface="Arial" panose="020B0604020202020204" pitchFamily="34" charset="0"/>
              <a:sym typeface="Calibri"/>
            </a:endParaRPr>
          </a:p>
          <a:p>
            <a:pPr marL="171450" marR="0" lvl="0" indent="-171450" algn="l" defTabSz="914400" rtl="0" eaLnBrk="1" fontAlgn="auto" latinLnBrk="0" hangingPunct="1">
              <a:lnSpc>
                <a:spcPct val="100000"/>
              </a:lnSpc>
              <a:spcBef>
                <a:spcPts val="0"/>
              </a:spcBef>
              <a:spcAft>
                <a:spcPts val="0"/>
              </a:spcAft>
              <a:buClr>
                <a:srgbClr val="000000"/>
              </a:buClr>
              <a:buSzPts val="1800"/>
              <a:buFont typeface="Wingdings" panose="05000000000000000000" pitchFamily="2" charset="2"/>
              <a:buChar char="v"/>
              <a:tabLst/>
              <a:defRPr/>
            </a:pPr>
            <a:r>
              <a:rPr lang="es-GT" sz="1200" b="1" i="1" noProof="0" dirty="0">
                <a:solidFill>
                  <a:srgbClr val="FF0000"/>
                </a:solidFill>
                <a:latin typeface="Arial"/>
                <a:ea typeface="Calibri"/>
                <a:cs typeface="Arial"/>
                <a:sym typeface="Calibri"/>
              </a:rPr>
              <a:t>El objetivo 7-1-7 se basa en una métrica propuesta por la organización “Resolve to Save Lives”: 7 días para detectar un presunto brote de enfermedad infecciosa, 1 día para notificar a las autoridades de salud pública el inicio de una investigación y 7 días para completar una respuesta inicial.</a:t>
            </a:r>
            <a:endParaRPr lang="es-GT" sz="1200" b="1" i="1" noProof="0" dirty="0">
              <a:latin typeface="Arial"/>
              <a:ea typeface="Calibri"/>
              <a:cs typeface="Arial"/>
              <a:sym typeface="Calibri"/>
            </a:endParaRP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25</a:t>
            </a:fld>
            <a:endParaRPr lang="en-US"/>
          </a:p>
        </p:txBody>
      </p:sp>
    </p:spTree>
    <p:extLst>
      <p:ext uri="{BB962C8B-B14F-4D97-AF65-F5344CB8AC3E}">
        <p14:creationId xmlns:p14="http://schemas.microsoft.com/office/powerpoint/2010/main" val="1633701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lvl="0" indent="0" algn="l" rtl="0">
              <a:lnSpc>
                <a:spcPct val="115000"/>
              </a:lnSpc>
              <a:spcBef>
                <a:spcPts val="1200"/>
              </a:spcBef>
              <a:spcAft>
                <a:spcPts val="0"/>
              </a:spcAft>
              <a:buClr>
                <a:srgbClr val="000000"/>
              </a:buClr>
              <a:buSzPts val="1800"/>
              <a:buFont typeface="Calibri"/>
              <a:buNone/>
            </a:pPr>
            <a:endParaRPr lang="es-ES" sz="1200" b="1" noProof="0" dirty="0">
              <a:solidFill>
                <a:srgbClr val="000000"/>
              </a:solidFill>
              <a:latin typeface="Arial" panose="020B0604020202020204" pitchFamily="34" charset="0"/>
              <a:ea typeface="Calibri"/>
              <a:cs typeface="Arial" panose="020B0604020202020204" pitchFamily="34" charset="0"/>
              <a:sym typeface="Calibri"/>
            </a:endParaRPr>
          </a:p>
          <a:p>
            <a:pPr marL="171450" marR="0" lvl="0" indent="-171450" algn="l" rtl="0">
              <a:lnSpc>
                <a:spcPct val="115000"/>
              </a:lnSpc>
              <a:spcBef>
                <a:spcPts val="1200"/>
              </a:spcBef>
              <a:spcAft>
                <a:spcPts val="0"/>
              </a:spcAft>
              <a:buClr>
                <a:srgbClr val="000000"/>
              </a:buClr>
              <a:buSzPts val="1800"/>
              <a:buFont typeface="Wingdings" panose="05000000000000000000" pitchFamily="2" charset="2"/>
              <a:buChar char="v"/>
            </a:pPr>
            <a:r>
              <a:rPr lang="es-ES" sz="1200" b="1" i="1" noProof="0" dirty="0">
                <a:solidFill>
                  <a:srgbClr val="000000"/>
                </a:solidFill>
                <a:latin typeface="Arial" panose="020B0604020202020204" pitchFamily="34" charset="0"/>
                <a:ea typeface="Calibri"/>
                <a:cs typeface="Arial" panose="020B0604020202020204" pitchFamily="34" charset="0"/>
                <a:sym typeface="Calibri"/>
              </a:rPr>
              <a:t>Pregunta 1 - Grupos (10 minutos): </a:t>
            </a:r>
          </a:p>
          <a:p>
            <a:pPr marL="628650" marR="0" lvl="1" indent="-171450" algn="l" rtl="0">
              <a:lnSpc>
                <a:spcPct val="115000"/>
              </a:lnSpc>
              <a:spcBef>
                <a:spcPts val="1200"/>
              </a:spcBef>
              <a:spcAft>
                <a:spcPts val="0"/>
              </a:spcAft>
              <a:buClr>
                <a:srgbClr val="000000"/>
              </a:buClr>
              <a:buSzPts val="1800"/>
              <a:buFont typeface="Courier New" panose="02070309020205020404" pitchFamily="49" charset="0"/>
              <a:buChar char="o"/>
            </a:pPr>
            <a:r>
              <a:rPr lang="es-ES" sz="1200" b="1" i="1" noProof="0" dirty="0">
                <a:latin typeface="Arial" panose="020B0604020202020204" pitchFamily="34" charset="0"/>
                <a:ea typeface="Times New Roman"/>
                <a:cs typeface="Arial" panose="020B0604020202020204" pitchFamily="34" charset="0"/>
                <a:sym typeface="Times New Roman"/>
              </a:rPr>
              <a:t>Explique las instrucciones. </a:t>
            </a:r>
            <a:r>
              <a:rPr lang="es-ES" sz="1200" b="1" i="1" noProof="0" dirty="0">
                <a:solidFill>
                  <a:srgbClr val="000000"/>
                </a:solidFill>
                <a:latin typeface="Arial" panose="020B0604020202020204" pitchFamily="34" charset="0"/>
                <a:ea typeface="Calibri"/>
                <a:cs typeface="Arial" panose="020B0604020202020204" pitchFamily="34" charset="0"/>
                <a:sym typeface="Calibri"/>
              </a:rPr>
              <a:t>Pida a cada grupo que llene la tabla. </a:t>
            </a:r>
          </a:p>
          <a:p>
            <a:pPr marL="628650" marR="0" lvl="1" indent="-171450" algn="l" rtl="0">
              <a:lnSpc>
                <a:spcPct val="115000"/>
              </a:lnSpc>
              <a:spcBef>
                <a:spcPts val="1200"/>
              </a:spcBef>
              <a:spcAft>
                <a:spcPts val="0"/>
              </a:spcAft>
              <a:buClr>
                <a:srgbClr val="000000"/>
              </a:buClr>
              <a:buSzPts val="1800"/>
              <a:buFont typeface="Courier New" panose="02070309020205020404" pitchFamily="49" charset="0"/>
              <a:buChar char="o"/>
            </a:pPr>
            <a:r>
              <a:rPr lang="es-ES" sz="1200" b="1" i="1" noProof="0" dirty="0">
                <a:solidFill>
                  <a:srgbClr val="000000"/>
                </a:solidFill>
                <a:latin typeface="Arial" panose="020B0604020202020204" pitchFamily="34" charset="0"/>
                <a:ea typeface="Calibri"/>
                <a:cs typeface="Arial" panose="020B0604020202020204" pitchFamily="34" charset="0"/>
                <a:sym typeface="Calibri"/>
              </a:rPr>
              <a:t>Los participantes pueden agregar enfermedades frecuentes en su distrito o región. </a:t>
            </a:r>
            <a:endParaRPr lang="es-ES" sz="1200" b="1" i="1" noProof="0" dirty="0">
              <a:latin typeface="Arial" panose="020B0604020202020204" pitchFamily="34" charset="0"/>
              <a:ea typeface="Calibri"/>
              <a:cs typeface="Arial" panose="020B0604020202020204" pitchFamily="34" charset="0"/>
              <a:sym typeface="Calibri"/>
            </a:endParaRPr>
          </a:p>
          <a:p>
            <a:pPr marL="628650" marR="0" lvl="1" indent="-171450" algn="l" rtl="0">
              <a:lnSpc>
                <a:spcPct val="107000"/>
              </a:lnSpc>
              <a:spcBef>
                <a:spcPts val="0"/>
              </a:spcBef>
              <a:spcAft>
                <a:spcPts val="0"/>
              </a:spcAft>
              <a:buFont typeface="Courier New" panose="02070309020205020404" pitchFamily="49" charset="0"/>
              <a:buChar char="o"/>
            </a:pPr>
            <a:r>
              <a:rPr lang="es-ES" sz="1200" b="1" i="1" noProof="0" dirty="0">
                <a:solidFill>
                  <a:srgbClr val="000000"/>
                </a:solidFill>
                <a:latin typeface="Arial" panose="020B0604020202020204" pitchFamily="34" charset="0"/>
                <a:ea typeface="Calibri"/>
                <a:cs typeface="Arial" panose="020B0604020202020204" pitchFamily="34" charset="0"/>
                <a:sym typeface="Calibri"/>
              </a:rPr>
              <a:t>Cada grupo discute qué enfermedades son prioritarias para los sectores humano y animal.</a:t>
            </a: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26</a:t>
            </a:fld>
            <a:endParaRPr lang="en-US"/>
          </a:p>
        </p:txBody>
      </p:sp>
    </p:spTree>
    <p:extLst>
      <p:ext uri="{BB962C8B-B14F-4D97-AF65-F5344CB8AC3E}">
        <p14:creationId xmlns:p14="http://schemas.microsoft.com/office/powerpoint/2010/main" val="42574285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p>
          <a:p>
            <a:pPr marL="0" marR="0" lvl="0" indent="0" algn="l" rtl="0">
              <a:lnSpc>
                <a:spcPct val="107000"/>
              </a:lnSpc>
              <a:spcBef>
                <a:spcPts val="0"/>
              </a:spcBef>
              <a:spcAft>
                <a:spcPts val="0"/>
              </a:spcAft>
              <a:buNone/>
            </a:pPr>
            <a:endParaRPr lang="es-ES" sz="1200" b="1" i="1" noProof="0" dirty="0">
              <a:solidFill>
                <a:srgbClr val="000000"/>
              </a:solidFill>
              <a:latin typeface="Arial" panose="020B0604020202020204" pitchFamily="34" charset="0"/>
              <a:ea typeface="Calibri"/>
              <a:cs typeface="Arial" panose="020B0604020202020204" pitchFamily="34" charset="0"/>
              <a:sym typeface="Calibri"/>
            </a:endParaRPr>
          </a:p>
          <a:p>
            <a:pPr marL="171450" marR="0" lvl="0" indent="-171450" algn="l" rtl="0">
              <a:lnSpc>
                <a:spcPct val="107000"/>
              </a:lnSpc>
              <a:spcBef>
                <a:spcPts val="0"/>
              </a:spcBef>
              <a:spcAft>
                <a:spcPts val="0"/>
              </a:spcAft>
              <a:buFont typeface="Wingdings" panose="05000000000000000000" pitchFamily="2" charset="2"/>
              <a:buChar char="v"/>
            </a:pPr>
            <a:r>
              <a:rPr lang="es-ES" sz="1200" b="1" i="1" noProof="0" dirty="0">
                <a:solidFill>
                  <a:srgbClr val="000000"/>
                </a:solidFill>
                <a:latin typeface="Arial" panose="020B0604020202020204" pitchFamily="34" charset="0"/>
                <a:ea typeface="Calibri"/>
                <a:cs typeface="Arial" panose="020B0604020202020204" pitchFamily="34" charset="0"/>
                <a:sym typeface="Calibri"/>
              </a:rPr>
              <a:t>Preguntas 2-4 - Presentación (</a:t>
            </a:r>
            <a:r>
              <a:rPr lang="es-ES" sz="1200" b="1" i="1" u="none" noProof="0" dirty="0">
                <a:solidFill>
                  <a:srgbClr val="000000"/>
                </a:solidFill>
                <a:latin typeface="Arial" panose="020B0604020202020204" pitchFamily="34" charset="0"/>
                <a:ea typeface="Calibri"/>
                <a:cs typeface="Arial" panose="020B0604020202020204" pitchFamily="34" charset="0"/>
                <a:sym typeface="Calibri"/>
              </a:rPr>
              <a:t>15 minutos):</a:t>
            </a:r>
            <a:endParaRPr lang="es-ES" sz="1200" b="1" u="none" noProof="0" dirty="0">
              <a:solidFill>
                <a:srgbClr val="000000"/>
              </a:solidFill>
              <a:latin typeface="Arial" panose="020B0604020202020204" pitchFamily="34" charset="0"/>
              <a:ea typeface="Calibri"/>
              <a:cs typeface="Arial" panose="020B0604020202020204" pitchFamily="34" charset="0"/>
              <a:sym typeface="Calibri"/>
            </a:endParaRPr>
          </a:p>
          <a:p>
            <a:endParaRPr 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27</a:t>
            </a:fld>
            <a:endParaRPr lang="en-US"/>
          </a:p>
        </p:txBody>
      </p:sp>
    </p:spTree>
    <p:extLst>
      <p:ext uri="{BB962C8B-B14F-4D97-AF65-F5344CB8AC3E}">
        <p14:creationId xmlns:p14="http://schemas.microsoft.com/office/powerpoint/2010/main" val="34757205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s-ES" sz="1200" b="1" dirty="0">
                <a:effectLst/>
                <a:latin typeface="Arial" panose="020B0604020202020204" pitchFamily="34" charset="0"/>
                <a:ea typeface="Calibri" panose="020F0502020204030204" pitchFamily="34" charset="0"/>
                <a:cs typeface="Arial" panose="020B0604020202020204" pitchFamily="34" charset="0"/>
              </a:rPr>
              <a:t>Notas del instructor:</a:t>
            </a:r>
          </a:p>
          <a:p>
            <a:pPr marL="0" marR="0" lvl="0" indent="0" algn="l" rtl="0">
              <a:lnSpc>
                <a:spcPct val="107000"/>
              </a:lnSpc>
              <a:spcBef>
                <a:spcPts val="0"/>
              </a:spcBef>
              <a:spcAft>
                <a:spcPts val="0"/>
              </a:spcAft>
              <a:buNone/>
            </a:pPr>
            <a:endParaRPr lang="es-ES" sz="1200" b="1" i="1" dirty="0">
              <a:solidFill>
                <a:srgbClr val="000000"/>
              </a:solidFill>
              <a:latin typeface="Arial" panose="020B0604020202020204" pitchFamily="34" charset="0"/>
              <a:ea typeface="Calibri"/>
              <a:cs typeface="Arial" panose="020B0604020202020204" pitchFamily="34" charset="0"/>
              <a:sym typeface="Calibri"/>
            </a:endParaRPr>
          </a:p>
          <a:p>
            <a:pPr marL="171450" marR="0" lvl="0" indent="-171450" algn="l" rtl="0">
              <a:lnSpc>
                <a:spcPct val="107000"/>
              </a:lnSpc>
              <a:spcBef>
                <a:spcPts val="0"/>
              </a:spcBef>
              <a:spcAft>
                <a:spcPts val="0"/>
              </a:spcAft>
              <a:buFont typeface="Wingdings" panose="05000000000000000000" pitchFamily="2" charset="2"/>
              <a:buChar char="v"/>
            </a:pPr>
            <a:r>
              <a:rPr lang="es-ES" sz="1200" b="1" i="1" dirty="0">
                <a:solidFill>
                  <a:srgbClr val="000000"/>
                </a:solidFill>
                <a:latin typeface="Arial" panose="020B0604020202020204" pitchFamily="34" charset="0"/>
                <a:ea typeface="Calibri"/>
                <a:cs typeface="Arial" panose="020B0604020202020204" pitchFamily="34" charset="0"/>
                <a:sym typeface="Calibri"/>
              </a:rPr>
              <a:t>Preguntas 5 - Presentación (</a:t>
            </a:r>
            <a:r>
              <a:rPr lang="es-ES" sz="1200" b="1" i="1" u="none" dirty="0">
                <a:solidFill>
                  <a:srgbClr val="000000"/>
                </a:solidFill>
                <a:latin typeface="Arial" panose="020B0604020202020204" pitchFamily="34" charset="0"/>
                <a:ea typeface="Calibri"/>
                <a:cs typeface="Arial" panose="020B0604020202020204" pitchFamily="34" charset="0"/>
                <a:sym typeface="Calibri"/>
              </a:rPr>
              <a:t>5 minutos):</a:t>
            </a:r>
            <a:endParaRPr lang="es-ES" sz="1200" b="1" u="none" dirty="0">
              <a:solidFill>
                <a:srgbClr val="000000"/>
              </a:solidFill>
              <a:latin typeface="Arial" panose="020B0604020202020204" pitchFamily="34" charset="0"/>
              <a:ea typeface="Calibri"/>
              <a:cs typeface="Arial" panose="020B0604020202020204" pitchFamily="34" charset="0"/>
              <a:sym typeface="Calibri"/>
            </a:endParaRPr>
          </a:p>
          <a:p>
            <a:endParaRPr lang="es-ES"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7000"/>
              </a:lnSpc>
              <a:spcBef>
                <a:spcPts val="0"/>
              </a:spcBef>
              <a:spcAft>
                <a:spcPts val="0"/>
              </a:spcAft>
              <a:buClrTx/>
              <a:buSzTx/>
              <a:buFont typeface="Wingdings" panose="05000000000000000000" pitchFamily="2" charset="2"/>
              <a:buChar char="v"/>
              <a:tabLst/>
              <a:defRPr/>
            </a:pPr>
            <a:r>
              <a:rPr lang="es-ES" sz="1200" b="1" i="1" u="none" dirty="0">
                <a:latin typeface="Arial" panose="020B0604020202020204" pitchFamily="34" charset="0"/>
                <a:ea typeface="Times New Roman"/>
                <a:cs typeface="Arial" panose="020B0604020202020204" pitchFamily="34" charset="0"/>
                <a:sym typeface="Times New Roman"/>
              </a:rPr>
              <a:t>Pregunta 6 - Discusión </a:t>
            </a:r>
            <a:r>
              <a:rPr lang="es-ES" sz="1200" b="1" i="1" dirty="0">
                <a:latin typeface="Arial" panose="020B0604020202020204" pitchFamily="34" charset="0"/>
                <a:ea typeface="+mn-ea"/>
                <a:cs typeface="Arial" panose="020B0604020202020204" pitchFamily="34" charset="0"/>
                <a:sym typeface="Times New Roman"/>
              </a:rPr>
              <a:t>(</a:t>
            </a:r>
            <a:r>
              <a:rPr lang="es-ES" sz="1200" b="1" i="1" dirty="0">
                <a:latin typeface="Arial" panose="020B0604020202020204" pitchFamily="34" charset="0"/>
                <a:ea typeface="Times New Roman"/>
                <a:cs typeface="Arial" panose="020B0604020202020204" pitchFamily="34" charset="0"/>
                <a:sym typeface="Times New Roman"/>
              </a:rPr>
              <a:t>15 minutos):</a:t>
            </a:r>
            <a:endParaRPr lang="es-ES" sz="1200" b="1" u="none" dirty="0">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07000"/>
              </a:lnSpc>
              <a:spcBef>
                <a:spcPts val="0"/>
              </a:spcBef>
              <a:spcAft>
                <a:spcPts val="0"/>
              </a:spcAft>
              <a:buFont typeface="Courier New" panose="02070309020205020404" pitchFamily="49" charset="0"/>
              <a:buChar char="o"/>
            </a:pPr>
            <a:r>
              <a:rPr lang="es-ES" sz="1200" b="1" i="1" dirty="0">
                <a:latin typeface="Arial" panose="020B0604020202020204" pitchFamily="34" charset="0"/>
                <a:ea typeface="Times New Roman"/>
                <a:cs typeface="Arial" panose="020B0604020202020204" pitchFamily="34" charset="0"/>
                <a:sym typeface="Times New Roman"/>
              </a:rPr>
              <a:t>Discuta en grupo las diferencias entre la notificación de enfermedades específicas por parte de los sectores humano, animal y ambiental. Seleccione 1 ó 2 enfermedades.</a:t>
            </a:r>
          </a:p>
          <a:p>
            <a:pPr marL="628650" marR="0" lvl="1" indent="-171450" algn="l" rtl="0">
              <a:lnSpc>
                <a:spcPct val="107000"/>
              </a:lnSpc>
              <a:spcBef>
                <a:spcPts val="0"/>
              </a:spcBef>
              <a:spcAft>
                <a:spcPts val="0"/>
              </a:spcAft>
              <a:buFont typeface="Courier New" panose="02070309020205020404" pitchFamily="49" charset="0"/>
              <a:buChar char="o"/>
            </a:pPr>
            <a:endParaRPr lang="es-ES" sz="1200" b="1" dirty="0">
              <a:solidFill>
                <a:srgbClr val="000000"/>
              </a:solidFill>
              <a:latin typeface="Arial" panose="020B0604020202020204" pitchFamily="34" charset="0"/>
              <a:ea typeface="Calibri"/>
              <a:cs typeface="Arial" panose="020B0604020202020204" pitchFamily="34" charset="0"/>
              <a:sym typeface="Calibri"/>
            </a:endParaRPr>
          </a:p>
          <a:p>
            <a:pPr marL="628650" marR="0" lvl="1" indent="-171450" algn="l" rtl="0">
              <a:lnSpc>
                <a:spcPct val="107000"/>
              </a:lnSpc>
              <a:spcBef>
                <a:spcPts val="0"/>
              </a:spcBef>
              <a:spcAft>
                <a:spcPts val="0"/>
              </a:spcAft>
              <a:buFont typeface="Courier New" panose="02070309020205020404" pitchFamily="49" charset="0"/>
              <a:buChar char="o"/>
            </a:pPr>
            <a:r>
              <a:rPr lang="es-ES" sz="1200" b="1" i="1" dirty="0">
                <a:solidFill>
                  <a:srgbClr val="000000"/>
                </a:solidFill>
                <a:latin typeface="Arial" panose="020B0604020202020204" pitchFamily="34" charset="0"/>
                <a:ea typeface="Calibri"/>
                <a:cs typeface="Arial" panose="020B0604020202020204" pitchFamily="34" charset="0"/>
                <a:sym typeface="Calibri"/>
              </a:rPr>
              <a:t>Facilite una discusión utilizando las siguientes preguntas:</a:t>
            </a:r>
            <a:endParaRPr lang="es-ES" sz="1200" b="1" i="1" dirty="0">
              <a:latin typeface="Arial" panose="020B0604020202020204" pitchFamily="34" charset="0"/>
              <a:ea typeface="Calibri"/>
              <a:cs typeface="Arial" panose="020B0604020202020204" pitchFamily="34" charset="0"/>
              <a:sym typeface="Calibri"/>
            </a:endParaRPr>
          </a:p>
          <a:p>
            <a:pPr marL="914400" marR="0" lvl="1" indent="-171450" algn="l" rtl="0">
              <a:spcBef>
                <a:spcPts val="0"/>
              </a:spcBef>
              <a:spcAft>
                <a:spcPts val="0"/>
              </a:spcAft>
              <a:buClr>
                <a:srgbClr val="000000"/>
              </a:buClr>
              <a:buSzPts val="1800"/>
              <a:buFont typeface="Wingdings" panose="05000000000000000000" pitchFamily="2" charset="2"/>
              <a:buChar char="§"/>
            </a:pPr>
            <a:r>
              <a:rPr lang="es-ES" sz="1200" b="1" i="0" dirty="0">
                <a:solidFill>
                  <a:srgbClr val="000000"/>
                </a:solidFill>
                <a:latin typeface="Arial" panose="020B0604020202020204" pitchFamily="34" charset="0"/>
                <a:ea typeface="Calibri"/>
                <a:cs typeface="Arial" panose="020B0604020202020204" pitchFamily="34" charset="0"/>
                <a:sym typeface="Calibri"/>
              </a:rPr>
              <a:t>¿Las enfermedades de alta prioridad son similares en todas las regiones o distritos? ¿Existe capacidad de laboratorio para diagnosticar estas enfermedades a nivel local/regional/nacional? </a:t>
            </a:r>
            <a:endParaRPr lang="es-ES" sz="1200" b="1" i="0" dirty="0">
              <a:latin typeface="Arial" panose="020B0604020202020204" pitchFamily="34" charset="0"/>
              <a:cs typeface="Arial" panose="020B0604020202020204" pitchFamily="34" charset="0"/>
            </a:endParaRPr>
          </a:p>
          <a:p>
            <a:pPr marL="914400" marR="0" lvl="1" indent="-171450" algn="l" rtl="0">
              <a:spcBef>
                <a:spcPts val="0"/>
              </a:spcBef>
              <a:spcAft>
                <a:spcPts val="0"/>
              </a:spcAft>
              <a:buClr>
                <a:srgbClr val="000000"/>
              </a:buClr>
              <a:buSzPts val="1800"/>
              <a:buFont typeface="Wingdings" panose="05000000000000000000" pitchFamily="2" charset="2"/>
              <a:buChar char="§"/>
            </a:pPr>
            <a:r>
              <a:rPr lang="es-ES" sz="1200" b="1" i="0" dirty="0">
                <a:solidFill>
                  <a:srgbClr val="000000"/>
                </a:solidFill>
                <a:latin typeface="Arial" panose="020B0604020202020204" pitchFamily="34" charset="0"/>
                <a:ea typeface="Calibri"/>
                <a:cs typeface="Arial" panose="020B0604020202020204" pitchFamily="34" charset="0"/>
                <a:sym typeface="Calibri"/>
              </a:rPr>
              <a:t>¿Se lleva a cabo una vigilancia ambiental para alguna enfermedad?</a:t>
            </a:r>
            <a:endParaRPr lang="es-ES" sz="1200" b="1" i="0" dirty="0">
              <a:latin typeface="Arial" panose="020B0604020202020204" pitchFamily="34" charset="0"/>
              <a:ea typeface="Times New Roman"/>
              <a:cs typeface="Arial" panose="020B0604020202020204" pitchFamily="34" charset="0"/>
              <a:sym typeface="Times New Roman"/>
            </a:endParaRPr>
          </a:p>
          <a:p>
            <a:pPr marL="914400" marR="0" lvl="1" indent="-171450" algn="l" rtl="0">
              <a:spcBef>
                <a:spcPts val="0"/>
              </a:spcBef>
              <a:spcAft>
                <a:spcPts val="0"/>
              </a:spcAft>
              <a:buClr>
                <a:srgbClr val="000000"/>
              </a:buClr>
              <a:buSzPts val="1800"/>
              <a:buFont typeface="Wingdings" panose="05000000000000000000" pitchFamily="2" charset="2"/>
              <a:buChar char="§"/>
            </a:pPr>
            <a:r>
              <a:rPr lang="es-ES" sz="1200" b="1" i="0" dirty="0">
                <a:solidFill>
                  <a:srgbClr val="000000"/>
                </a:solidFill>
                <a:latin typeface="Arial" panose="020B0604020202020204" pitchFamily="34" charset="0"/>
                <a:ea typeface="Calibri"/>
                <a:cs typeface="Arial" panose="020B0604020202020204" pitchFamily="34" charset="0"/>
                <a:sym typeface="Calibri"/>
              </a:rPr>
              <a:t>¿Quién conoce el objetivo 7-1-7? </a:t>
            </a:r>
          </a:p>
          <a:p>
            <a:pPr marL="628650" marR="0" lvl="1" indent="-171450" algn="l" defTabSz="914400" rtl="0" eaLnBrk="1" fontAlgn="auto" latinLnBrk="0" hangingPunct="1">
              <a:lnSpc>
                <a:spcPct val="100000"/>
              </a:lnSpc>
              <a:spcBef>
                <a:spcPts val="0"/>
              </a:spcBef>
              <a:spcAft>
                <a:spcPts val="0"/>
              </a:spcAft>
              <a:buClr>
                <a:srgbClr val="000000"/>
              </a:buClr>
              <a:buSzPts val="1800"/>
              <a:buFont typeface="Courier New" panose="02070309020205020404" pitchFamily="49" charset="0"/>
              <a:buChar char="o"/>
              <a:tabLst/>
              <a:defRPr/>
            </a:pPr>
            <a:endParaRPr lang="es-ES" sz="1200" b="1" i="1" dirty="0">
              <a:solidFill>
                <a:srgbClr val="FF0000"/>
              </a:solidFill>
              <a:latin typeface="Arial" panose="020B0604020202020204" pitchFamily="34" charset="0"/>
              <a:ea typeface="Calibri"/>
              <a:cs typeface="Arial" panose="020B0604020202020204" pitchFamily="34" charset="0"/>
              <a:sym typeface="Calibri"/>
            </a:endParaRPr>
          </a:p>
          <a:p>
            <a:pPr marL="171450" marR="0" lvl="0" indent="-171450" algn="l" defTabSz="914400" rtl="0" eaLnBrk="1" fontAlgn="auto" latinLnBrk="0" hangingPunct="1">
              <a:lnSpc>
                <a:spcPct val="100000"/>
              </a:lnSpc>
              <a:spcBef>
                <a:spcPts val="0"/>
              </a:spcBef>
              <a:spcAft>
                <a:spcPts val="0"/>
              </a:spcAft>
              <a:buClr>
                <a:srgbClr val="000000"/>
              </a:buClr>
              <a:buSzPts val="1800"/>
              <a:buFont typeface="Wingdings" panose="05000000000000000000" pitchFamily="2" charset="2"/>
              <a:buChar char="v"/>
              <a:tabLst/>
              <a:defRPr/>
            </a:pPr>
            <a:r>
              <a:rPr lang="es-ES" sz="1200" b="1" i="1" noProof="0" dirty="0">
                <a:solidFill>
                  <a:srgbClr val="FF0000"/>
                </a:solidFill>
                <a:latin typeface="Arial"/>
                <a:ea typeface="Calibri"/>
                <a:cs typeface="Arial"/>
                <a:sym typeface="Calibri"/>
              </a:rPr>
              <a:t>El objetivo 7-1-7 se basa en una métrica propuesta por la organización “Resolve to Save Lives”: 7 días para detectar un presunto brote de enfermedad infecciosa, 1 día para notificar a las autoridades de salud pública el inicio de una investigación y 7 días para completar una respuesta inicial.</a:t>
            </a:r>
            <a:endParaRPr lang="es-ES" sz="1200" b="1" i="1" noProof="0" dirty="0">
              <a:latin typeface="Arial"/>
              <a:ea typeface="Calibri"/>
              <a:cs typeface="Arial"/>
              <a:sym typeface="Calibri"/>
            </a:endParaRPr>
          </a:p>
          <a:p>
            <a:pPr marL="342900" marR="0" lvl="0" indent="-342900" algn="l" rtl="0">
              <a:spcBef>
                <a:spcPts val="0"/>
              </a:spcBef>
              <a:spcAft>
                <a:spcPts val="0"/>
              </a:spcAft>
              <a:buClr>
                <a:srgbClr val="000000"/>
              </a:buClr>
              <a:buSzPts val="1800"/>
              <a:buFont typeface="Noto Sans Symbols"/>
              <a:buChar char="∙"/>
            </a:pPr>
            <a:endParaRPr lang="es-ES" sz="1200" b="0" i="0" dirty="0">
              <a:solidFill>
                <a:srgbClr val="000000"/>
              </a:solidFill>
              <a:latin typeface="Arial" panose="020B0604020202020204" pitchFamily="34" charset="0"/>
              <a:ea typeface="Calibri"/>
              <a:cs typeface="Arial" panose="020B0604020202020204" pitchFamily="34" charset="0"/>
              <a:sym typeface="Calibri"/>
            </a:endParaRPr>
          </a:p>
          <a:p>
            <a:endParaRPr lang="es-ES" dirty="0"/>
          </a:p>
        </p:txBody>
      </p:sp>
      <p:sp>
        <p:nvSpPr>
          <p:cNvPr id="4" name="Slide Number Placeholder 3"/>
          <p:cNvSpPr>
            <a:spLocks noGrp="1"/>
          </p:cNvSpPr>
          <p:nvPr>
            <p:ph type="sldNum" sz="quarter" idx="5"/>
          </p:nvPr>
        </p:nvSpPr>
        <p:spPr/>
        <p:txBody>
          <a:bodyPr/>
          <a:lstStyle/>
          <a:p>
            <a:fld id="{2EB32458-B0FD-4E0D-A69A-149897CA0BBB}" type="slidenum">
              <a:rPr lang="en-US" smtClean="0"/>
              <a:t>28</a:t>
            </a:fld>
            <a:endParaRPr lang="en-US"/>
          </a:p>
        </p:txBody>
      </p:sp>
    </p:spTree>
    <p:extLst>
      <p:ext uri="{BB962C8B-B14F-4D97-AF65-F5344CB8AC3E}">
        <p14:creationId xmlns:p14="http://schemas.microsoft.com/office/powerpoint/2010/main" val="20488391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a:lnSpc>
                <a:spcPct val="107000"/>
              </a:lnSpc>
            </a:pPr>
            <a:endParaRPr lang="es-ES" noProof="0" dirty="0">
              <a:latin typeface="Arial" panose="020B0604020202020204" pitchFamily="34" charset="0"/>
              <a:cs typeface="Arial" panose="020B0604020202020204" pitchFamily="34" charset="0"/>
            </a:endParaRPr>
          </a:p>
          <a:p>
            <a:pPr marL="171450" indent="-171450">
              <a:lnSpc>
                <a:spcPct val="107000"/>
              </a:lnSpc>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noProof="0" dirty="0">
                <a:latin typeface="Arial" panose="020B0604020202020204" pitchFamily="34" charset="0"/>
                <a:cs typeface="Arial" panose="020B0604020202020204" pitchFamily="34" charset="0"/>
              </a:rPr>
              <a:t>7-1-7 fue desarrollado por la Organización No Gubernamental (ONG) “Resolve to Save Lives” y es un objetivo mundial para la detección y respuesta temprana.  Es la primera evaluación en tiempo real, de principio a fin, de la rapidez con que un país detecta y contiene las amenazas de enfermedades infecciosas.</a:t>
            </a:r>
          </a:p>
          <a:p>
            <a:pPr marL="685800" lvl="1" indent="-228600">
              <a:lnSpc>
                <a:spcPct val="90000"/>
              </a:lnSpc>
              <a:spcBef>
                <a:spcPts val="1000"/>
              </a:spcBef>
              <a:buFont typeface="Courier New" panose="02070309020205020404" pitchFamily="49" charset="0"/>
              <a:buChar char="o"/>
            </a:pPr>
            <a:r>
              <a:rPr lang="es-ES" b="1" noProof="0" dirty="0">
                <a:latin typeface="Arial" panose="020B0604020202020204" pitchFamily="34" charset="0"/>
                <a:cs typeface="Arial" panose="020B0604020202020204" pitchFamily="34" charset="0"/>
              </a:rPr>
              <a:t>DETECTAR - 7 </a:t>
            </a:r>
            <a:r>
              <a:rPr lang="es-ES" b="0" noProof="0" dirty="0">
                <a:latin typeface="Arial" panose="020B0604020202020204" pitchFamily="34" charset="0"/>
                <a:cs typeface="Arial" panose="020B0604020202020204" pitchFamily="34" charset="0"/>
              </a:rPr>
              <a:t>días para detectar un presunto brote de enfermedad infecciosa</a:t>
            </a:r>
          </a:p>
          <a:p>
            <a:pPr marL="685800" lvl="1" indent="-228600">
              <a:lnSpc>
                <a:spcPct val="90000"/>
              </a:lnSpc>
              <a:spcBef>
                <a:spcPts val="1000"/>
              </a:spcBef>
              <a:buFont typeface="Courier New" panose="02070309020205020404" pitchFamily="49" charset="0"/>
              <a:buChar char="o"/>
            </a:pPr>
            <a:r>
              <a:rPr lang="es-ES" b="1" noProof="0" dirty="0">
                <a:latin typeface="Arial" panose="020B0604020202020204" pitchFamily="34" charset="0"/>
                <a:cs typeface="Arial" panose="020B0604020202020204" pitchFamily="34" charset="0"/>
              </a:rPr>
              <a:t>NOTIFICAR - 1 </a:t>
            </a:r>
            <a:r>
              <a:rPr lang="es-ES" b="0" noProof="0" dirty="0">
                <a:latin typeface="Arial" panose="020B0604020202020204" pitchFamily="34" charset="0"/>
                <a:cs typeface="Arial" panose="020B0604020202020204" pitchFamily="34" charset="0"/>
              </a:rPr>
              <a:t>día para notificar a las autoridades de salud pública el inicio de una investigación</a:t>
            </a:r>
          </a:p>
          <a:p>
            <a:pPr marL="685800" lvl="1" indent="-228600">
              <a:lnSpc>
                <a:spcPct val="90000"/>
              </a:lnSpc>
              <a:spcBef>
                <a:spcPts val="1000"/>
              </a:spcBef>
              <a:buFont typeface="Courier New" panose="02070309020205020404" pitchFamily="49" charset="0"/>
              <a:buChar char="o"/>
            </a:pPr>
            <a:r>
              <a:rPr lang="es-ES" b="1" noProof="0" dirty="0">
                <a:latin typeface="Arial" panose="020B0604020202020204" pitchFamily="34" charset="0"/>
                <a:cs typeface="Arial" panose="020B0604020202020204" pitchFamily="34" charset="0"/>
              </a:rPr>
              <a:t>RESPONDER - 7 </a:t>
            </a:r>
            <a:r>
              <a:rPr lang="es-ES" b="0" noProof="0" dirty="0">
                <a:latin typeface="Arial" panose="020B0604020202020204" pitchFamily="34" charset="0"/>
                <a:cs typeface="Arial" panose="020B0604020202020204" pitchFamily="34" charset="0"/>
              </a:rPr>
              <a:t>días para completar una respuesta inicial</a:t>
            </a:r>
          </a:p>
          <a:p>
            <a:pPr marL="0" indent="0">
              <a:lnSpc>
                <a:spcPct val="90000"/>
              </a:lnSpc>
              <a:spcBef>
                <a:spcPts val="1000"/>
              </a:spcBef>
              <a:buFont typeface="Wingdings,Sans-Serif"/>
              <a:buNone/>
            </a:pPr>
            <a:endParaRPr lang="es-ES" b="0" u="sng" noProof="0" dirty="0">
              <a:latin typeface="Arial" panose="020B0604020202020204" pitchFamily="34" charset="0"/>
              <a:cs typeface="Arial" panose="020B0604020202020204" pitchFamily="34" charset="0"/>
            </a:endParaRPr>
          </a:p>
          <a:p>
            <a:pPr marL="171450" indent="-171450">
              <a:lnSpc>
                <a:spcPct val="107000"/>
              </a:lnSpc>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u="none" noProof="0" dirty="0">
                <a:latin typeface="Arial" panose="020B0604020202020204" pitchFamily="34" charset="0"/>
                <a:cs typeface="Arial" panose="020B0604020202020204" pitchFamily="34" charset="0"/>
              </a:rPr>
              <a:t>Las pruebas demuestran </a:t>
            </a:r>
            <a:r>
              <a:rPr lang="es-ES" noProof="0" dirty="0">
                <a:latin typeface="Arial" panose="020B0604020202020204" pitchFamily="34" charset="0"/>
                <a:cs typeface="Arial" panose="020B0604020202020204" pitchFamily="34" charset="0"/>
              </a:rPr>
              <a:t>que el objetivo </a:t>
            </a:r>
            <a:r>
              <a:rPr lang="es-ES" b="1" noProof="0" dirty="0">
                <a:latin typeface="Arial" panose="020B0604020202020204" pitchFamily="34" charset="0"/>
                <a:cs typeface="Arial" panose="020B0604020202020204" pitchFamily="34" charset="0"/>
              </a:rPr>
              <a:t>7-1-7 </a:t>
            </a:r>
            <a:r>
              <a:rPr lang="es-ES" noProof="0" dirty="0">
                <a:latin typeface="Arial" panose="020B0604020202020204" pitchFamily="34" charset="0"/>
                <a:cs typeface="Arial" panose="020B0604020202020204" pitchFamily="34" charset="0"/>
              </a:rPr>
              <a:t>es alcanzable en países de ingresos altos, medios y bajos.  Unos parámetros claros y sencillos facilitan la comunicación con los socios, los políticos y el público. Fomenta la mejora rápida de la detección temprana de brotes y la respuesta a los mismos, al identificar los cuellos de botella que el 7-1-7 pone de manifiesto y que resultan fáciles y económicos de solucionar. </a:t>
            </a:r>
          </a:p>
          <a:p>
            <a:pPr marL="171450" indent="-171450">
              <a:lnSpc>
                <a:spcPct val="107000"/>
              </a:lnSpc>
              <a:buFont typeface="Wingdings" panose="05000000000000000000" pitchFamily="2" charset="2"/>
              <a:buChar char="§"/>
            </a:pPr>
            <a:endParaRPr lang="es-ES" noProof="0" dirty="0">
              <a:latin typeface="Arial" panose="020B0604020202020204" pitchFamily="34" charset="0"/>
              <a:cs typeface="Arial" panose="020B0604020202020204" pitchFamily="34" charset="0"/>
            </a:endParaRPr>
          </a:p>
          <a:p>
            <a:pPr marL="171450" indent="-171450">
              <a:lnSpc>
                <a:spcPct val="107000"/>
              </a:lnSpc>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noProof="0" dirty="0">
                <a:latin typeface="Arial" panose="020B0604020202020204" pitchFamily="34" charset="0"/>
                <a:cs typeface="Arial" panose="020B0604020202020204" pitchFamily="34" charset="0"/>
              </a:rPr>
              <a:t>Además, los problemas de mayor envergadura se abordan más rápidamente con datos claros que informan cómo deben priorizarse las actividades y los fondos.</a:t>
            </a:r>
          </a:p>
          <a:p>
            <a:pPr>
              <a:lnSpc>
                <a:spcPct val="107000"/>
              </a:lnSpc>
            </a:pPr>
            <a:endParaRPr lang="es-ES" noProof="0" dirty="0">
              <a:latin typeface="Arial" panose="020B0604020202020204" pitchFamily="34" charset="0"/>
              <a:ea typeface="Times New Roman"/>
              <a:cs typeface="Arial" panose="020B0604020202020204" pitchFamily="34"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29</a:t>
            </a:fld>
            <a:endParaRPr lang="en-US"/>
          </a:p>
        </p:txBody>
      </p:sp>
    </p:spTree>
    <p:extLst>
      <p:ext uri="{BB962C8B-B14F-4D97-AF65-F5344CB8AC3E}">
        <p14:creationId xmlns:p14="http://schemas.microsoft.com/office/powerpoint/2010/main" val="1008875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245"/>
              </a:spcAft>
            </a:pPr>
            <a:r>
              <a:rPr lang="es-ES" sz="1200" b="1" i="0" noProof="0" dirty="0">
                <a:latin typeface="Arial" panose="020B0604020202020204" pitchFamily="34" charset="0"/>
                <a:ea typeface="Times New Roman" panose="02020603050405020304" pitchFamily="18" charset="0"/>
                <a:cs typeface="Arial" panose="020B0604020202020204" pitchFamily="34" charset="0"/>
              </a:rPr>
              <a:t>Notas para el instructor</a:t>
            </a:r>
            <a:r>
              <a:rPr lang="es-ES" sz="1200" i="0" noProof="0" dirty="0">
                <a:latin typeface="Arial" panose="020B0604020202020204" pitchFamily="34" charset="0"/>
                <a:ea typeface="Times New Roman" panose="02020603050405020304" pitchFamily="18" charset="0"/>
                <a:cs typeface="Arial" panose="020B0604020202020204" pitchFamily="34" charset="0"/>
              </a:rPr>
              <a:t>: </a:t>
            </a:r>
          </a:p>
          <a:p>
            <a:pPr marL="171450" marR="0" lvl="0" indent="-171450" algn="l" defTabSz="914400" rtl="0" eaLnBrk="1" fontAlgn="auto" latinLnBrk="0" hangingPunct="1">
              <a:lnSpc>
                <a:spcPct val="115000"/>
              </a:lnSpc>
              <a:spcBef>
                <a:spcPts val="0"/>
              </a:spcBef>
              <a:spcAft>
                <a:spcPts val="1245"/>
              </a:spcAft>
              <a:buClrTx/>
              <a:buSzTx/>
              <a:buFont typeface="Wingdings" panose="05000000000000000000" pitchFamily="2" charset="2"/>
              <a:buChar char="v"/>
              <a:tabLst/>
              <a:defRPr/>
            </a:pPr>
            <a:endParaRPr lang="es-ES"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0"/>
              </a:spcBef>
              <a:spcAft>
                <a:spcPts val="1245"/>
              </a:spcAft>
              <a:buClrTx/>
              <a:buSzTx/>
              <a:buFont typeface="Wingdings" panose="05000000000000000000" pitchFamily="2" charset="2"/>
              <a:buChar char="v"/>
              <a:tabLst/>
              <a:defRPr/>
            </a:pPr>
            <a:r>
              <a:rPr lang="es-ES" sz="1200" b="1" i="1" noProof="0" dirty="0">
                <a:latin typeface="Arial" panose="020B0604020202020204" pitchFamily="34" charset="0"/>
                <a:ea typeface="Times New Roman"/>
                <a:cs typeface="Arial" panose="020B0604020202020204" pitchFamily="34" charset="0"/>
                <a:sym typeface="Times New Roman"/>
              </a:rPr>
              <a:t>A continuación se ofrece un resumen de los objetivos de aprendizaje, ¡resumir los objetivos de aprendizaje es una estrategia eficaz para mejorar el pensamiento crítico!</a:t>
            </a:r>
          </a:p>
          <a:p>
            <a:pPr>
              <a:lnSpc>
                <a:spcPct val="115000"/>
              </a:lnSpc>
              <a:spcAft>
                <a:spcPts val="1245"/>
              </a:spcAft>
            </a:pPr>
            <a:endParaRPr lang="es-ES" sz="1200" noProof="0" dirty="0">
              <a:latin typeface="Arial" panose="020B0604020202020204" pitchFamily="34" charset="0"/>
              <a:ea typeface="Times New Roman" panose="02020603050405020304" pitchFamily="18" charset="0"/>
              <a:cs typeface="Arial" panose="020B0604020202020204" pitchFamily="34" charset="0"/>
            </a:endParaRPr>
          </a:p>
          <a:p>
            <a:pPr marL="171450" indent="-171450">
              <a:lnSpc>
                <a:spcPct val="115000"/>
              </a:lnSpc>
              <a:spcAft>
                <a:spcPts val="1245"/>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a:t>
            </a:r>
            <a:r>
              <a:rPr lang="es-ES" sz="1200" b="1" i="1" u="sng" noProof="0" dirty="0">
                <a:latin typeface="Arial" panose="020B0604020202020204" pitchFamily="34" charset="0"/>
                <a:cs typeface="Arial" panose="020B0604020202020204" pitchFamily="34" charset="0"/>
              </a:rPr>
              <a:t>: </a:t>
            </a:r>
            <a:r>
              <a:rPr lang="es-ES" sz="1200" noProof="0" dirty="0">
                <a:latin typeface="Arial" panose="020B0604020202020204" pitchFamily="34" charset="0"/>
                <a:ea typeface="Times New Roman" panose="02020603050405020304" pitchFamily="18" charset="0"/>
                <a:cs typeface="Arial" panose="020B0604020202020204" pitchFamily="34" charset="0"/>
              </a:rPr>
              <a:t>Esta sesión trata sobre las enfermedades de declaración obligatoria, la vigilancia activa y pasiva, los métodos de recopilación de datos, la importancia de la notificación cero, las limitaciones de los sistemas de notificación y cómo pueden mejorarse, y la importancia de compartir datos utilizando el enfoque Una Sola Salud.</a:t>
            </a:r>
          </a:p>
          <a:p>
            <a:pPr marL="0" indent="0">
              <a:lnSpc>
                <a:spcPct val="115000"/>
              </a:lnSpc>
              <a:spcAft>
                <a:spcPts val="1245"/>
              </a:spcAft>
              <a:buFont typeface="Symbol" panose="05050102010706020507" pitchFamily="18" charset="2"/>
              <a:buNone/>
            </a:pPr>
            <a:endParaRPr lang="en-US" sz="1200" dirty="0">
              <a:latin typeface="+mj-lt"/>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64EA7F3-87C3-4B9C-A326-5DF204C82D74}" type="slidenum">
              <a:rPr lang="en-US" smtClean="0"/>
              <a:t>3</a:t>
            </a:fld>
            <a:endParaRPr lang="en-US"/>
          </a:p>
        </p:txBody>
      </p:sp>
    </p:spTree>
    <p:extLst>
      <p:ext uri="{BB962C8B-B14F-4D97-AF65-F5344CB8AC3E}">
        <p14:creationId xmlns:p14="http://schemas.microsoft.com/office/powerpoint/2010/main" val="19519914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b="1" i="0" noProof="0" dirty="0">
                <a:latin typeface="Arial"/>
                <a:cs typeface="Arial"/>
              </a:rPr>
              <a:t>Notas para el instructor: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GT" sz="1200" b="0" i="0" noProof="0" dirty="0">
              <a:solidFill>
                <a:prstClr val="black"/>
              </a:solidFill>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GT" sz="1200" b="1" u="sng" noProof="0" dirty="0">
                <a:effectLst/>
                <a:latin typeface="Arial"/>
                <a:ea typeface="Times New Roman" panose="02020603050405020304" pitchFamily="18" charset="0"/>
                <a:cs typeface="Arial"/>
              </a:rPr>
              <a:t>Diga: </a:t>
            </a:r>
            <a:r>
              <a:rPr lang="es-GT" sz="1200" b="0" i="0" noProof="0" dirty="0">
                <a:solidFill>
                  <a:prstClr val="black"/>
                </a:solidFill>
                <a:latin typeface="Arial"/>
                <a:cs typeface="Arial"/>
              </a:rPr>
              <a:t>Cuando, por ejemplo, se sospecha que un niño tiene sarampión, </a:t>
            </a:r>
            <a:r>
              <a:rPr lang="es-GT" sz="1200" b="0" noProof="0" dirty="0">
                <a:solidFill>
                  <a:prstClr val="black"/>
                </a:solidFill>
                <a:latin typeface="Arial"/>
                <a:cs typeface="Arial"/>
              </a:rPr>
              <a:t>¿qué debe ocurrir para que el caso de sarampión se notifique a nivel de distrito?</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GT" b="0" i="1" u="none"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defRPr/>
            </a:pPr>
            <a:r>
              <a:rPr lang="es-GT" b="0" i="0" u="none" noProof="0" dirty="0">
                <a:latin typeface="Arial"/>
                <a:cs typeface="Arial"/>
              </a:rPr>
              <a:t>Pida a varios voluntarios que nombren un solo paso para que puedan participar muchos</a:t>
            </a:r>
            <a:r>
              <a:rPr lang="es-GT" noProof="0" dirty="0">
                <a:latin typeface="Arial"/>
                <a:cs typeface="Arial"/>
              </a:rPr>
              <a:t>. </a:t>
            </a:r>
          </a:p>
          <a:p>
            <a:pPr marL="171450" indent="-171450">
              <a:buFont typeface="Wingdings" panose="05000000000000000000" pitchFamily="2" charset="2"/>
              <a:buChar char="§"/>
              <a:defRPr/>
            </a:pPr>
            <a:endParaRPr lang="es-GT"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GT" b="1" i="0" u="sng" noProof="0" dirty="0">
                <a:latin typeface="Arial"/>
                <a:cs typeface="Arial"/>
              </a:rPr>
              <a:t>Anote </a:t>
            </a:r>
            <a:r>
              <a:rPr lang="es-GT" b="0" i="0" noProof="0" dirty="0">
                <a:latin typeface="Arial"/>
                <a:cs typeface="Arial"/>
              </a:rPr>
              <a:t>las respuestas en cartulina, pizarra o diapositiva.</a:t>
            </a:r>
            <a:endParaRPr lang="es-GT" b="0" i="0" u="none" noProof="0" dirty="0">
              <a:latin typeface="Arial"/>
              <a:cs typeface="Arial"/>
            </a:endParaRP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GT" sz="1200" b="0" i="0" u="none" noProof="0" dirty="0">
              <a:latin typeface="Arial" panose="020B0604020202020204" pitchFamily="34" charset="0"/>
              <a:ea typeface="Times New Roman"/>
              <a:cs typeface="Arial" panose="020B0604020202020204" pitchFamily="34" charset="0"/>
              <a:sym typeface="Times New Roman"/>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GT" sz="1200" b="1" i="0" u="none" noProof="0" dirty="0">
                <a:latin typeface="Arial"/>
                <a:ea typeface="Times New Roman"/>
                <a:cs typeface="Arial"/>
                <a:sym typeface="Times New Roman"/>
              </a:rPr>
              <a:t>Ejemplos de respuestas</a:t>
            </a:r>
            <a:r>
              <a:rPr lang="es-GT" sz="1200" b="0" i="0" u="none" noProof="0" dirty="0">
                <a:latin typeface="Arial"/>
                <a:ea typeface="Times New Roman"/>
                <a:cs typeface="Arial"/>
                <a:sym typeface="Times New Roman"/>
              </a:rPr>
              <a:t>:</a:t>
            </a:r>
            <a:endParaRPr lang="es-GT" sz="1200" b="0" i="0" u="none" noProof="0" dirty="0">
              <a:latin typeface="Arial"/>
              <a:ea typeface="Times New Roman"/>
              <a:cs typeface="Arial"/>
            </a:endParaRPr>
          </a:p>
          <a:p>
            <a:pPr marL="914400" lvl="1" indent="-182880">
              <a:lnSpc>
                <a:spcPct val="115000"/>
              </a:lnSpc>
              <a:spcBef>
                <a:spcPts val="600"/>
              </a:spcBef>
              <a:buClr>
                <a:schemeClr val="dk1"/>
              </a:buClr>
              <a:buSzPts val="1800"/>
              <a:buFont typeface="Calibri"/>
              <a:buAutoNum type="arabicPeriod"/>
            </a:pPr>
            <a:r>
              <a:rPr lang="es-GT" sz="1200" i="1" noProof="0" dirty="0">
                <a:latin typeface="Arial"/>
                <a:ea typeface="Times New Roman"/>
                <a:cs typeface="Arial"/>
                <a:sym typeface="Times New Roman"/>
              </a:rPr>
              <a:t>El paciente </a:t>
            </a:r>
            <a:r>
              <a:rPr lang="es-GT" b="1" i="1" noProof="0" dirty="0">
                <a:latin typeface="Arial"/>
                <a:ea typeface="Times New Roman"/>
                <a:cs typeface="Arial"/>
                <a:sym typeface="Times New Roman"/>
              </a:rPr>
              <a:t>o los padres </a:t>
            </a:r>
            <a:r>
              <a:rPr lang="es-GT" sz="1200" b="0" i="1" noProof="0" dirty="0">
                <a:latin typeface="Arial"/>
                <a:ea typeface="Times New Roman"/>
                <a:cs typeface="Arial"/>
                <a:sym typeface="Times New Roman"/>
              </a:rPr>
              <a:t>(</a:t>
            </a:r>
            <a:r>
              <a:rPr lang="es-GT" sz="1200" i="1" noProof="0" dirty="0">
                <a:latin typeface="Arial"/>
                <a:ea typeface="Times New Roman"/>
                <a:cs typeface="Arial"/>
                <a:sym typeface="Times New Roman"/>
              </a:rPr>
              <a:t>o un representante, como la madre) deben reconocer que el niño está enfermo (los casos asintomáticos o muy leves rara vez se notifican).</a:t>
            </a:r>
            <a:endParaRPr lang="es-GT" i="1" noProof="0" dirty="0">
              <a:latin typeface="Arial"/>
              <a:cs typeface="Arial"/>
            </a:endParaRPr>
          </a:p>
          <a:p>
            <a:pPr marL="914400" lvl="1" indent="-182880">
              <a:lnSpc>
                <a:spcPct val="115000"/>
              </a:lnSpc>
              <a:spcBef>
                <a:spcPts val="600"/>
              </a:spcBef>
              <a:buClr>
                <a:schemeClr val="dk1"/>
              </a:buClr>
              <a:buSzPts val="1800"/>
              <a:buFont typeface="Calibri"/>
              <a:buAutoNum type="arabicPeriod"/>
            </a:pPr>
            <a:r>
              <a:rPr lang="es-GT" sz="1200" i="1" noProof="0" dirty="0">
                <a:latin typeface="Arial"/>
                <a:ea typeface="Times New Roman"/>
                <a:cs typeface="Arial"/>
                <a:sym typeface="Times New Roman"/>
              </a:rPr>
              <a:t>El paciente </a:t>
            </a:r>
            <a:r>
              <a:rPr lang="es-GT" b="1" i="1" noProof="0" dirty="0">
                <a:latin typeface="Arial"/>
                <a:ea typeface="Times New Roman"/>
                <a:cs typeface="Arial"/>
                <a:sym typeface="Times New Roman"/>
              </a:rPr>
              <a:t>o sus padres </a:t>
            </a:r>
            <a:r>
              <a:rPr lang="es-GT" i="1" noProof="0" dirty="0">
                <a:latin typeface="Arial"/>
                <a:ea typeface="Times New Roman"/>
                <a:cs typeface="Arial"/>
                <a:sym typeface="Times New Roman"/>
              </a:rPr>
              <a:t>deben </a:t>
            </a:r>
            <a:r>
              <a:rPr lang="es-GT" sz="1200" i="1" noProof="0" dirty="0">
                <a:latin typeface="Arial"/>
                <a:ea typeface="Times New Roman"/>
                <a:cs typeface="Arial"/>
                <a:sym typeface="Times New Roman"/>
              </a:rPr>
              <a:t>buscar atención en un centro de tratamiento (puede ser difícil si el servicio de salud está lejos, si es temporada de lluvias, si el paciente debe pagar la atención pero tiene poco dinero</a:t>
            </a:r>
            <a:r>
              <a:rPr lang="es-GT" i="1" noProof="0" dirty="0">
                <a:latin typeface="Arial"/>
                <a:ea typeface="Times New Roman"/>
                <a:cs typeface="Arial"/>
                <a:sym typeface="Times New Roman"/>
              </a:rPr>
              <a:t>, </a:t>
            </a:r>
            <a:endParaRPr lang="es-GT" i="1" noProof="0" dirty="0">
              <a:latin typeface="Arial"/>
              <a:cs typeface="Arial"/>
            </a:endParaRPr>
          </a:p>
          <a:p>
            <a:pPr marL="914400" marR="0" lvl="1" indent="-182880" algn="l" rtl="0">
              <a:lnSpc>
                <a:spcPct val="115000"/>
              </a:lnSpc>
              <a:spcBef>
                <a:spcPts val="600"/>
              </a:spcBef>
              <a:spcAft>
                <a:spcPts val="0"/>
              </a:spcAft>
              <a:buClr>
                <a:schemeClr val="dk1"/>
              </a:buClr>
              <a:buSzPts val="1800"/>
              <a:buFont typeface="Calibri"/>
              <a:buAutoNum type="arabicPeriod"/>
            </a:pPr>
            <a:r>
              <a:rPr lang="es-GT" sz="1200" i="1" noProof="0" dirty="0">
                <a:latin typeface="Arial"/>
                <a:ea typeface="Times New Roman"/>
                <a:cs typeface="Arial"/>
                <a:sym typeface="Times New Roman"/>
              </a:rPr>
              <a:t>El médico debe tener en cuenta y realizar el diagnóstico adecuado</a:t>
            </a:r>
            <a:endParaRPr lang="es-GT" i="1" noProof="0" dirty="0">
              <a:latin typeface="Arial"/>
              <a:cs typeface="Arial"/>
            </a:endParaRPr>
          </a:p>
          <a:p>
            <a:pPr marL="914400" marR="0" lvl="1" indent="-182880" algn="l" rtl="0">
              <a:lnSpc>
                <a:spcPct val="115000"/>
              </a:lnSpc>
              <a:spcBef>
                <a:spcPts val="600"/>
              </a:spcBef>
              <a:spcAft>
                <a:spcPts val="0"/>
              </a:spcAft>
              <a:buClr>
                <a:schemeClr val="dk1"/>
              </a:buClr>
              <a:buSzPts val="1800"/>
              <a:buFont typeface="Calibri"/>
              <a:buAutoNum type="arabicPeriod"/>
            </a:pPr>
            <a:r>
              <a:rPr lang="es-GT" sz="1200" i="1" noProof="0" dirty="0">
                <a:latin typeface="Arial"/>
                <a:ea typeface="Times New Roman"/>
                <a:cs typeface="Arial"/>
                <a:sym typeface="Times New Roman"/>
              </a:rPr>
              <a:t>Si es necesaria la confirmación del laboratorio, se debe tomar una muestra adecuada en el momento adecuado y con el equipo adecuado, transportarla en el medio adecuado y en las condiciones adecuadas, analizarla con la prueba adecuada e interpretar los resultados correctamente!</a:t>
            </a:r>
            <a:endParaRPr lang="es-GT" i="1" noProof="0" dirty="0">
              <a:latin typeface="Arial"/>
              <a:cs typeface="Arial"/>
            </a:endParaRPr>
          </a:p>
          <a:p>
            <a:pPr marL="914400" marR="0" lvl="1" indent="-182880" algn="l" rtl="0">
              <a:lnSpc>
                <a:spcPct val="115000"/>
              </a:lnSpc>
              <a:spcBef>
                <a:spcPts val="600"/>
              </a:spcBef>
              <a:spcAft>
                <a:spcPts val="0"/>
              </a:spcAft>
              <a:buClr>
                <a:schemeClr val="dk1"/>
              </a:buClr>
              <a:buSzPts val="1800"/>
              <a:buFont typeface="Calibri"/>
              <a:buAutoNum type="arabicPeriod"/>
            </a:pPr>
            <a:r>
              <a:rPr lang="es-GT" sz="1200" i="1" noProof="0" dirty="0">
                <a:latin typeface="Arial"/>
                <a:ea typeface="Times New Roman"/>
                <a:cs typeface="Arial"/>
                <a:sym typeface="Times New Roman"/>
              </a:rPr>
              <a:t>Si la vigilancia se basa en la notificación pasiva, el personal sanitario o clínico (sea quien sea el notificador) debe reconocer que la enfermedad figura en la lista de enfermedades de notificación obligatoria</a:t>
            </a:r>
            <a:endParaRPr lang="es-GT" i="1" noProof="0" dirty="0">
              <a:latin typeface="Arial"/>
              <a:cs typeface="Arial"/>
            </a:endParaRPr>
          </a:p>
          <a:p>
            <a:pPr marL="914400" marR="0" lvl="1" indent="-182880" algn="l" rtl="0">
              <a:lnSpc>
                <a:spcPct val="115000"/>
              </a:lnSpc>
              <a:spcBef>
                <a:spcPts val="600"/>
              </a:spcBef>
              <a:spcAft>
                <a:spcPts val="0"/>
              </a:spcAft>
              <a:buClr>
                <a:schemeClr val="dk1"/>
              </a:buClr>
              <a:buSzPts val="1800"/>
              <a:buFont typeface="Calibri"/>
              <a:buAutoNum type="arabicPeriod"/>
            </a:pPr>
            <a:r>
              <a:rPr lang="es-GT" sz="1200" i="1" noProof="0" dirty="0">
                <a:latin typeface="Arial"/>
                <a:ea typeface="Times New Roman"/>
                <a:cs typeface="Arial"/>
                <a:sym typeface="Times New Roman"/>
              </a:rPr>
              <a:t>El encargado de reportar debe reconocer que este caso cumple la definición de caso</a:t>
            </a:r>
            <a:endParaRPr lang="es-GT" i="1" noProof="0" dirty="0">
              <a:latin typeface="Arial"/>
              <a:cs typeface="Arial"/>
            </a:endParaRPr>
          </a:p>
          <a:p>
            <a:pPr marL="914400" marR="0" lvl="1" indent="-182880" algn="l" rtl="0">
              <a:lnSpc>
                <a:spcPct val="115000"/>
              </a:lnSpc>
              <a:spcBef>
                <a:spcPts val="600"/>
              </a:spcBef>
              <a:spcAft>
                <a:spcPts val="0"/>
              </a:spcAft>
              <a:buClr>
                <a:schemeClr val="dk1"/>
              </a:buClr>
              <a:buSzPts val="1800"/>
              <a:buFont typeface="Calibri"/>
              <a:buAutoNum type="arabicPeriod"/>
            </a:pPr>
            <a:r>
              <a:rPr lang="es-GT" sz="1200" i="1" noProof="0" dirty="0">
                <a:latin typeface="Arial"/>
                <a:ea typeface="Times New Roman"/>
                <a:cs typeface="Arial"/>
                <a:sym typeface="Times New Roman"/>
              </a:rPr>
              <a:t>El encargado de reportar debe notificar el caso a la oficina de salud del distrito</a:t>
            </a:r>
            <a:endParaRPr lang="es-GT" sz="1200" i="1" noProof="0" dirty="0">
              <a:latin typeface="Arial"/>
              <a:ea typeface="Times New Roman"/>
              <a:cs typeface="Arial"/>
            </a:endParaRPr>
          </a:p>
          <a:p>
            <a:pPr marL="342900" marR="0" lvl="0" indent="-342900" algn="l" rtl="0">
              <a:lnSpc>
                <a:spcPct val="115000"/>
              </a:lnSpc>
              <a:spcBef>
                <a:spcPts val="600"/>
              </a:spcBef>
              <a:spcAft>
                <a:spcPts val="0"/>
              </a:spcAft>
              <a:buClr>
                <a:schemeClr val="dk1"/>
              </a:buClr>
              <a:buSzPts val="1800"/>
              <a:buFont typeface="Calibri"/>
              <a:buAutoNum type="arabicPeriod"/>
            </a:pPr>
            <a:endParaRPr lang="es-GT" sz="1200" i="0" noProof="0" dirty="0">
              <a:latin typeface="Arial" panose="020B0604020202020204" pitchFamily="34" charset="0"/>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Char char="§"/>
              <a:tabLst/>
              <a:defRPr/>
            </a:pPr>
            <a:r>
              <a:rPr lang="es-GT" sz="1200" b="1" u="sng" noProof="0" dirty="0">
                <a:effectLst/>
                <a:latin typeface="Arial"/>
                <a:ea typeface="Times New Roman" panose="02020603050405020304" pitchFamily="18" charset="0"/>
                <a:cs typeface="Arial"/>
              </a:rPr>
              <a:t>Diga: </a:t>
            </a:r>
            <a:r>
              <a:rPr lang="es-GT" sz="1200" noProof="0" dirty="0">
                <a:effectLst/>
                <a:latin typeface="Arial"/>
                <a:ea typeface="Times New Roman" panose="02020603050405020304" pitchFamily="18" charset="0"/>
                <a:cs typeface="Arial"/>
              </a:rPr>
              <a:t>Sabemos que no se notifican todos los casos de sarampión. </a:t>
            </a:r>
            <a:r>
              <a:rPr lang="es-GT" sz="1200" noProof="0" dirty="0">
                <a:effectLst/>
                <a:latin typeface="Times New Roman" panose="02020603050405020304" pitchFamily="18" charset="0"/>
                <a:ea typeface="Times New Roman" panose="02020603050405020304" pitchFamily="18" charset="0"/>
                <a:cs typeface="Times New Roman" panose="02020603050405020304" pitchFamily="18" charset="0"/>
              </a:rPr>
              <a:t>El número de casos notificados al Ministerio de Salud suele ser sólo una fracción del total. </a:t>
            </a:r>
            <a:r>
              <a:rPr lang="es-GT" sz="1200" noProof="0" dirty="0">
                <a:effectLst/>
                <a:latin typeface="Arial"/>
                <a:ea typeface="Times New Roman" panose="02020603050405020304" pitchFamily="18" charset="0"/>
                <a:cs typeface="Arial"/>
              </a:rPr>
              <a:t>¿Se les ocurre algunas razones por las cuales ocurre esto?</a:t>
            </a:r>
          </a:p>
          <a:p>
            <a:pPr marL="171450" marR="0" lvl="0" indent="-17145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Char char="§"/>
              <a:tabLst/>
              <a:defRPr/>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lnSpc>
                <a:spcPct val="115000"/>
              </a:lnSpc>
              <a:spcBef>
                <a:spcPts val="600"/>
              </a:spcBef>
              <a:buClr>
                <a:schemeClr val="dk1"/>
              </a:buClr>
              <a:buSzPts val="1800"/>
              <a:buFont typeface="Wingdings" panose="05000000000000000000" pitchFamily="2" charset="2"/>
              <a:buChar char="§"/>
              <a:defRPr/>
            </a:pPr>
            <a:r>
              <a:rPr lang="es-GT" sz="1200" i="0" noProof="0" dirty="0">
                <a:effectLst/>
                <a:latin typeface="Arial"/>
                <a:ea typeface="Times New Roman" panose="02020603050405020304" pitchFamily="18" charset="0"/>
                <a:cs typeface="Arial"/>
              </a:rPr>
              <a:t>Pida a varios voluntarios que pongan un ejemplo</a:t>
            </a:r>
            <a:r>
              <a:rPr lang="es-GT" i="0" noProof="0" dirty="0">
                <a:latin typeface="Arial"/>
                <a:ea typeface="Times New Roman" panose="02020603050405020304" pitchFamily="18" charset="0"/>
                <a:cs typeface="Arial"/>
              </a:rPr>
              <a:t>. </a:t>
            </a:r>
            <a:endParaRPr lang="es-GT"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Char char="§"/>
              <a:tabLst/>
              <a:defRPr/>
            </a:pP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Char char="v"/>
              <a:tabLst/>
              <a:defRPr/>
            </a:pPr>
            <a:r>
              <a:rPr lang="es-GT" sz="1200" b="1" i="1" noProof="0" dirty="0">
                <a:effectLst/>
                <a:latin typeface="Arial"/>
                <a:ea typeface="Times New Roman" panose="02020603050405020304" pitchFamily="18" charset="0"/>
                <a:cs typeface="Arial"/>
              </a:rPr>
              <a:t>Acepte sólo algunos ejemplos, ya que la pregunta se formulará también para el sector animal y ambiental en diapositivas posteriores.</a:t>
            </a:r>
          </a:p>
          <a:p>
            <a:pPr marL="171450" marR="0" lvl="0" indent="-17145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Char char="v"/>
              <a:tabLst/>
              <a:defRPr/>
            </a:pPr>
            <a:endParaRPr lang="es-GT" sz="1200" b="1" i="1" u="sng" noProof="0" dirty="0">
              <a:effectLst/>
              <a:latin typeface="Arial"/>
              <a:cs typeface="Arial"/>
            </a:endParaRPr>
          </a:p>
          <a:p>
            <a:pPr marL="171450" marR="0" lvl="0" indent="-17145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Char char="§"/>
              <a:tabLst/>
              <a:defRPr/>
            </a:pPr>
            <a:r>
              <a:rPr lang="es-GT" b="1" u="sng" noProof="0" dirty="0">
                <a:latin typeface="Arial"/>
                <a:cs typeface="Arial"/>
              </a:rPr>
              <a:t>Reconocer </a:t>
            </a:r>
            <a:r>
              <a:rPr lang="es-GT" b="0" noProof="0" dirty="0">
                <a:latin typeface="Arial"/>
                <a:cs typeface="Arial"/>
              </a:rPr>
              <a:t>las respuestas.  </a:t>
            </a:r>
            <a:r>
              <a:rPr lang="es-GT" sz="1200" b="1" i="0" noProof="0" dirty="0">
                <a:effectLst/>
                <a:latin typeface="Arial"/>
                <a:ea typeface="Times New Roman" panose="02020603050405020304" pitchFamily="18" charset="0"/>
                <a:cs typeface="Arial"/>
              </a:rPr>
              <a:t>Ejemplos de razones</a:t>
            </a:r>
            <a:r>
              <a:rPr lang="es-GT" sz="1200" i="0" noProof="0" dirty="0">
                <a:effectLst/>
                <a:latin typeface="Arial"/>
                <a:ea typeface="Times New Roman" panose="02020603050405020304" pitchFamily="18" charset="0"/>
                <a:cs typeface="Arial"/>
              </a:rPr>
              <a:t>:</a:t>
            </a:r>
          </a:p>
          <a:p>
            <a:pPr marL="914400" marR="0" lvl="1" indent="-182880" algn="l" defTabSz="914400" rtl="0" eaLnBrk="1" fontAlgn="auto" latinLnBrk="0" hangingPunct="1">
              <a:lnSpc>
                <a:spcPct val="115000"/>
              </a:lnSpc>
              <a:spcBef>
                <a:spcPts val="600"/>
              </a:spcBef>
              <a:spcAft>
                <a:spcPts val="0"/>
              </a:spcAft>
              <a:buClr>
                <a:schemeClr val="dk1"/>
              </a:buClr>
              <a:buSzPts val="1800"/>
              <a:buFont typeface="Courier New" panose="02070309020205020404" pitchFamily="49" charset="0"/>
              <a:buChar char="o"/>
              <a:tabLst/>
              <a:defRPr/>
            </a:pPr>
            <a:r>
              <a:rPr lang="es-GT" sz="1200" i="0" noProof="0" dirty="0">
                <a:effectLst/>
                <a:latin typeface="Arial"/>
                <a:ea typeface="Times New Roman" panose="02020603050405020304" pitchFamily="18" charset="0"/>
                <a:cs typeface="Arial"/>
              </a:rPr>
              <a:t>La distancia al centro de salud hace que muchos padres no consulten ni denuncien el caso</a:t>
            </a:r>
          </a:p>
          <a:p>
            <a:pPr marL="914400" marR="0" lvl="1" indent="-182880" algn="l" defTabSz="914400" rtl="0" eaLnBrk="1" fontAlgn="auto" latinLnBrk="0" hangingPunct="1">
              <a:lnSpc>
                <a:spcPct val="115000"/>
              </a:lnSpc>
              <a:spcBef>
                <a:spcPts val="600"/>
              </a:spcBef>
              <a:spcAft>
                <a:spcPts val="0"/>
              </a:spcAft>
              <a:buClr>
                <a:schemeClr val="dk1"/>
              </a:buClr>
              <a:buSzPts val="1800"/>
              <a:buFont typeface="Courier New" panose="02070309020205020404" pitchFamily="49" charset="0"/>
              <a:buChar char="o"/>
              <a:tabLst/>
              <a:defRPr/>
            </a:pPr>
            <a:r>
              <a:rPr lang="es-GT" sz="1200" i="0" noProof="0" dirty="0">
                <a:effectLst/>
                <a:latin typeface="Arial"/>
                <a:ea typeface="Times New Roman" panose="02020603050405020304" pitchFamily="18" charset="0"/>
                <a:cs typeface="Arial"/>
              </a:rPr>
              <a:t>La consulta se hace con curandero tradicional u otro servicio no incluido como lugar de notificación</a:t>
            </a:r>
          </a:p>
          <a:p>
            <a:pPr marL="914400" marR="0" lvl="1" indent="-182880" algn="l" defTabSz="914400" rtl="0" eaLnBrk="1" fontAlgn="auto" latinLnBrk="0" hangingPunct="1">
              <a:lnSpc>
                <a:spcPct val="115000"/>
              </a:lnSpc>
              <a:spcBef>
                <a:spcPts val="600"/>
              </a:spcBef>
              <a:spcAft>
                <a:spcPts val="0"/>
              </a:spcAft>
              <a:buClr>
                <a:schemeClr val="dk1"/>
              </a:buClr>
              <a:buSzPts val="1800"/>
              <a:buFont typeface="Courier New" panose="02070309020205020404" pitchFamily="49" charset="0"/>
              <a:buChar char="o"/>
              <a:tabLst/>
              <a:defRPr/>
            </a:pPr>
            <a:r>
              <a:rPr lang="es-GT" sz="1200" i="0" noProof="0" dirty="0">
                <a:effectLst/>
                <a:latin typeface="Arial"/>
                <a:ea typeface="Times New Roman" panose="02020603050405020304" pitchFamily="18" charset="0"/>
                <a:cs typeface="Arial"/>
              </a:rPr>
              <a:t>Costo de la consulta con la clínica</a:t>
            </a:r>
          </a:p>
          <a:p>
            <a:pPr marL="914400" marR="0" lvl="1" indent="-182880" algn="l" defTabSz="914400" rtl="0" eaLnBrk="1" fontAlgn="auto" latinLnBrk="0" hangingPunct="1">
              <a:lnSpc>
                <a:spcPct val="115000"/>
              </a:lnSpc>
              <a:spcBef>
                <a:spcPts val="600"/>
              </a:spcBef>
              <a:spcAft>
                <a:spcPts val="0"/>
              </a:spcAft>
              <a:buClr>
                <a:schemeClr val="dk1"/>
              </a:buClr>
              <a:buSzPts val="1800"/>
              <a:buFont typeface="Courier New" panose="02070309020205020404" pitchFamily="49" charset="0"/>
              <a:buChar char="o"/>
              <a:tabLst/>
              <a:defRPr/>
            </a:pPr>
            <a:r>
              <a:rPr lang="es-GT" sz="1200" i="0" noProof="0" dirty="0">
                <a:effectLst/>
                <a:latin typeface="Arial"/>
                <a:ea typeface="Times New Roman" panose="02020603050405020304" pitchFamily="18" charset="0"/>
                <a:cs typeface="Arial"/>
              </a:rPr>
              <a:t>Síntomas leves o diagnóstico erróneo</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GT" b="1" u="sng" noProof="0" dirty="0">
              <a:latin typeface="Arial"/>
              <a:cs typeface="Arial"/>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GT" b="1" u="sng" noProof="0" dirty="0">
                <a:latin typeface="Arial"/>
                <a:cs typeface="Arial"/>
              </a:rPr>
              <a:t>Pregunte</a:t>
            </a:r>
            <a:r>
              <a:rPr lang="es-GT" b="0" noProof="0" dirty="0">
                <a:latin typeface="Arial"/>
                <a:cs typeface="Arial"/>
              </a:rPr>
              <a:t>: ¿Qué enfermedades humanas o afecciones sanitarias sospecha que no se notifican en su zona? ¿Por qué cree que no se notifican?</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GT" b="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defRPr/>
            </a:pPr>
            <a:r>
              <a:rPr lang="es-GT" sz="1200" b="1" i="0" u="sng" noProof="0" dirty="0">
                <a:effectLst/>
                <a:latin typeface="Arial"/>
                <a:ea typeface="Times New Roman" panose="02020603050405020304" pitchFamily="18" charset="0"/>
                <a:cs typeface="Arial"/>
              </a:rPr>
              <a:t>Permita </a:t>
            </a:r>
            <a:r>
              <a:rPr lang="es-GT" sz="1200" i="0" noProof="0" dirty="0">
                <a:effectLst/>
                <a:latin typeface="Arial"/>
                <a:ea typeface="Times New Roman" panose="02020603050405020304" pitchFamily="18" charset="0"/>
                <a:cs typeface="Arial"/>
              </a:rPr>
              <a:t>que diferentes personas aporten un ejemplo</a:t>
            </a:r>
            <a:r>
              <a:rPr lang="es-GT" noProof="0" dirty="0">
                <a:latin typeface="Arial"/>
                <a:ea typeface="Times New Roman" panose="02020603050405020304" pitchFamily="18" charset="0"/>
                <a:cs typeface="Arial"/>
              </a:rPr>
              <a:t>. </a:t>
            </a:r>
            <a:endParaRPr lang="es-GT"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GT"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GT" sz="1200" b="1" i="1" noProof="0" dirty="0">
                <a:effectLst/>
                <a:latin typeface="Arial"/>
                <a:ea typeface="Times New Roman" panose="02020603050405020304" pitchFamily="18" charset="0"/>
                <a:cs typeface="Arial"/>
              </a:rPr>
              <a:t>Acepte sólo algunos ejemplos, ya que la pregunta se formulará también para el sector animal y ambiental en diapositivas posteriores.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p:txBody>
      </p:sp>
      <p:sp>
        <p:nvSpPr>
          <p:cNvPr id="4" name="Slide Number Placeholder 3"/>
          <p:cNvSpPr>
            <a:spLocks noGrp="1"/>
          </p:cNvSpPr>
          <p:nvPr>
            <p:ph type="sldNum" sz="quarter" idx="5"/>
          </p:nvPr>
        </p:nvSpPr>
        <p:spPr/>
        <p:txBody>
          <a:bodyPr/>
          <a:lstStyle/>
          <a:p>
            <a:fld id="{2EB32458-B0FD-4E0D-A69A-149897CA0BBB}" type="slidenum">
              <a:rPr lang="en-US" smtClean="0"/>
              <a:t>30</a:t>
            </a:fld>
            <a:endParaRPr lang="en-US"/>
          </a:p>
        </p:txBody>
      </p:sp>
    </p:spTree>
    <p:extLst>
      <p:ext uri="{BB962C8B-B14F-4D97-AF65-F5344CB8AC3E}">
        <p14:creationId xmlns:p14="http://schemas.microsoft.com/office/powerpoint/2010/main" val="15564135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200"/>
              </a:spcBef>
              <a:spcAft>
                <a:spcPts val="600"/>
              </a:spcAft>
              <a:buClrTx/>
              <a:buSzTx/>
              <a:buFontTx/>
              <a:buNone/>
              <a:tabLst/>
              <a:defRPr/>
            </a:pPr>
            <a:r>
              <a:rPr lang="es-ES" sz="1200" b="1" i="0" dirty="0">
                <a:latin typeface="Arial" panose="020B0604020202020204" pitchFamily="34" charset="0"/>
                <a:cs typeface="Arial" panose="020B0604020202020204" pitchFamily="34" charset="0"/>
              </a:rPr>
              <a:t>Notas para el instructor</a:t>
            </a:r>
            <a:r>
              <a:rPr lang="es-ES" sz="1200" b="0" i="0" dirty="0">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1200"/>
              </a:spcBef>
              <a:spcAft>
                <a:spcPts val="600"/>
              </a:spcAft>
              <a:buClrTx/>
              <a:buSzTx/>
              <a:buFontTx/>
              <a:buNone/>
              <a:tabLst/>
              <a:defRPr/>
            </a:pPr>
            <a:endParaRPr lang="es-ES" sz="1200" b="1" i="0" u="sng" dirty="0">
              <a:effectLst/>
              <a:latin typeface="Arial" panose="020B0604020202020204" pitchFamily="34" charset="0"/>
              <a:cs typeface="Arial" panose="020B0604020202020204" pitchFamily="34" charset="0"/>
            </a:endParaRPr>
          </a:p>
          <a:p>
            <a:pPr marL="171450" indent="-171450">
              <a:spcBef>
                <a:spcPts val="1200"/>
              </a:spcBef>
              <a:spcAft>
                <a:spcPts val="600"/>
              </a:spcAft>
              <a:buFont typeface="Wingdings" panose="05000000000000000000" pitchFamily="2" charset="2"/>
              <a:buChar char="§"/>
              <a:defRPr/>
            </a:pPr>
            <a:r>
              <a:rPr lang="es-ES" sz="1200" b="1" i="0" u="sng" dirty="0">
                <a:effectLst/>
                <a:latin typeface="Arial"/>
                <a:cs typeface="Arial"/>
              </a:rPr>
              <a:t>Diga: </a:t>
            </a:r>
            <a:r>
              <a:rPr lang="es-ES" sz="1200" b="0" i="0" dirty="0">
                <a:latin typeface="Arial"/>
                <a:cs typeface="Arial"/>
              </a:rPr>
              <a:t>La notificación también es importante en el ámbito de la salud animal. Pasemos al sector veterinario y </a:t>
            </a:r>
            <a:r>
              <a:rPr lang="es-ES" sz="1200" b="0" dirty="0">
                <a:effectLst/>
                <a:latin typeface="Arial"/>
                <a:cs typeface="Arial"/>
              </a:rPr>
              <a:t>veamos los pasos necesarios para que </a:t>
            </a:r>
            <a:r>
              <a:rPr lang="es-ES" dirty="0">
                <a:latin typeface="Arial"/>
                <a:cs typeface="Arial"/>
              </a:rPr>
              <a:t>un perro </a:t>
            </a:r>
            <a:r>
              <a:rPr lang="es-ES" sz="1200" b="0" dirty="0">
                <a:effectLst/>
                <a:latin typeface="Arial"/>
                <a:cs typeface="Arial"/>
              </a:rPr>
              <a:t>con sospecha de rabia se notifique a una oficina de salud veterinaria de distrito. En otras palabras, </a:t>
            </a:r>
            <a:r>
              <a:rPr lang="es-ES" sz="1200" dirty="0">
                <a:solidFill>
                  <a:prstClr val="black"/>
                </a:solidFill>
                <a:latin typeface="Arial"/>
                <a:cs typeface="Arial"/>
              </a:rPr>
              <a:t>¿qué debe ocurrir para que el caso sospechoso de rabia se notifique a la oficina veterinaria distrital</a:t>
            </a:r>
            <a:r>
              <a:rPr lang="es-ES" dirty="0">
                <a:solidFill>
                  <a:prstClr val="black"/>
                </a:solidFill>
                <a:latin typeface="Arial"/>
                <a:cs typeface="Arial"/>
              </a:rPr>
              <a:t>? </a:t>
            </a:r>
            <a:endParaRPr lang="es-ES" sz="1200" dirty="0">
              <a:solidFill>
                <a:prstClr val="black"/>
              </a:solidFill>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endParaRPr lang="es-ES" sz="1200" b="1" dirty="0">
              <a:effectLst/>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sz="1200" b="0" i="0" u="none" dirty="0">
                <a:latin typeface="Arial" panose="020B0604020202020204" pitchFamily="34" charset="0"/>
                <a:cs typeface="Arial" panose="020B0604020202020204" pitchFamily="34" charset="0"/>
              </a:rPr>
              <a:t>Pida </a:t>
            </a:r>
            <a:r>
              <a:rPr lang="es-ES" sz="1200" b="0" i="0" dirty="0">
                <a:latin typeface="Arial" panose="020B0604020202020204" pitchFamily="34" charset="0"/>
                <a:cs typeface="Arial" panose="020B0604020202020204" pitchFamily="34" charset="0"/>
              </a:rPr>
              <a:t>a varios voluntarios que nombren un solo paso para que puedan participar muchos. </a:t>
            </a:r>
            <a:endParaRPr lang="es-ES" sz="1200" b="1" i="0" dirty="0">
              <a:latin typeface="Arial" panose="020B0604020202020204" pitchFamily="34" charset="0"/>
              <a:cs typeface="Arial" panose="020B060402020202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ES" sz="1200" b="1" i="0" u="sng"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sz="1200" b="1" i="0" u="sng" dirty="0">
                <a:latin typeface="Arial" panose="020B0604020202020204" pitchFamily="34" charset="0"/>
                <a:cs typeface="Arial" panose="020B0604020202020204" pitchFamily="34" charset="0"/>
              </a:rPr>
              <a:t>Anote </a:t>
            </a:r>
            <a:r>
              <a:rPr lang="es-ES" sz="1200" b="0" i="0" dirty="0">
                <a:latin typeface="Arial" panose="020B0604020202020204" pitchFamily="34" charset="0"/>
                <a:cs typeface="Arial" panose="020B0604020202020204" pitchFamily="34" charset="0"/>
              </a:rPr>
              <a:t>las respuestas en cartulina, pizarra o diapositiva.</a:t>
            </a:r>
            <a:endParaRPr lang="es-ES" sz="1200" b="0" i="0" u="none" dirty="0">
              <a:latin typeface="Arial" panose="020B0604020202020204" pitchFamily="34" charset="0"/>
              <a:cs typeface="Arial" panose="020B0604020202020204" pitchFamily="34" charset="0"/>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ES" sz="1200" i="1" dirty="0">
              <a:latin typeface="Arial" panose="020B0604020202020204" pitchFamily="34" charset="0"/>
              <a:cs typeface="Arial" panose="020B0604020202020204" pitchFamily="34" charset="0"/>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 sz="1200" b="1" i="0" dirty="0">
                <a:latin typeface="Arial" panose="020B0604020202020204" pitchFamily="34" charset="0"/>
                <a:cs typeface="Arial" panose="020B0604020202020204" pitchFamily="34" charset="0"/>
              </a:rPr>
              <a:t>Ejemplos de respuestas</a:t>
            </a:r>
            <a:r>
              <a:rPr lang="es-ES" sz="1200" i="0" dirty="0">
                <a:latin typeface="Arial" panose="020B0604020202020204" pitchFamily="34" charset="0"/>
                <a:cs typeface="Arial" panose="020B0604020202020204" pitchFamily="34" charset="0"/>
              </a:rPr>
              <a:t>:</a:t>
            </a:r>
            <a:endParaRPr lang="es-ES" sz="1200" i="0" dirty="0">
              <a:solidFill>
                <a:prstClr val="black"/>
              </a:solidFill>
              <a:latin typeface="Arial" panose="020B0604020202020204" pitchFamily="34" charset="0"/>
              <a:cs typeface="Arial" panose="020B0604020202020204" pitchFamily="34" charset="0"/>
            </a:endParaRP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i="1" dirty="0">
                <a:latin typeface="Arial" panose="020B0604020202020204" pitchFamily="34" charset="0"/>
                <a:cs typeface="Arial" panose="020B0604020202020204" pitchFamily="34" charset="0"/>
              </a:rPr>
              <a:t>Alguien debe reconocer que el animal está enfermo</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i="1" dirty="0">
                <a:latin typeface="Arial" panose="020B0604020202020204" pitchFamily="34" charset="0"/>
                <a:cs typeface="Arial" panose="020B0604020202020204" pitchFamily="34" charset="0"/>
              </a:rPr>
              <a:t>El propietario o cuidador del animal debe buscar atención</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i="1" dirty="0">
                <a:latin typeface="Arial" panose="020B0604020202020204" pitchFamily="34" charset="0"/>
                <a:cs typeface="Arial" panose="020B0604020202020204" pitchFamily="34" charset="0"/>
              </a:rPr>
              <a:t>El veterinario hace un diagnóstico coherente con los síntomas</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i="1" dirty="0">
                <a:latin typeface="Arial" panose="020B0604020202020204" pitchFamily="34" charset="0"/>
                <a:cs typeface="Arial" panose="020B0604020202020204" pitchFamily="34" charset="0"/>
              </a:rPr>
              <a:t>Puede necesitar confirmación de laboratorio </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i="1" dirty="0">
                <a:latin typeface="Arial" panose="020B0604020202020204" pitchFamily="34" charset="0"/>
                <a:cs typeface="Arial" panose="020B0604020202020204" pitchFamily="34" charset="0"/>
              </a:rPr>
              <a:t>El veterinario debe reconocer que el caso es notificable y que se ajusta a la definición de caso</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i="1" dirty="0">
                <a:latin typeface="Arial" panose="020B0604020202020204" pitchFamily="34" charset="0"/>
                <a:cs typeface="Arial" panose="020B0604020202020204" pitchFamily="34" charset="0"/>
              </a:rPr>
              <a:t>El veterinario debe reportar del caso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ES" sz="1200" i="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sz="1200" b="1" i="0" u="sng" dirty="0">
                <a:effectLst/>
                <a:latin typeface="Arial" panose="020B0604020202020204" pitchFamily="34" charset="0"/>
                <a:cs typeface="Arial" panose="020B0604020202020204" pitchFamily="34" charset="0"/>
              </a:rPr>
              <a:t>Diga: </a:t>
            </a:r>
            <a:r>
              <a:rPr lang="es-ES" sz="1200" dirty="0">
                <a:effectLst/>
                <a:latin typeface="Arial" panose="020B0604020202020204" pitchFamily="34" charset="0"/>
                <a:ea typeface="Times New Roman" panose="02020603050405020304" pitchFamily="18" charset="0"/>
                <a:cs typeface="Arial" panose="020B0604020202020204" pitchFamily="34" charset="0"/>
              </a:rPr>
              <a:t>Sabemos que no todos los casos de salud animal se notifican. ¿</a:t>
            </a:r>
            <a:r>
              <a:rPr lang="es-ES" sz="1200" noProof="0" dirty="0">
                <a:effectLst/>
                <a:latin typeface="Arial"/>
                <a:ea typeface="Times New Roman" panose="02020603050405020304" pitchFamily="18" charset="0"/>
                <a:cs typeface="Arial"/>
              </a:rPr>
              <a:t>Se les ocurre algunas razones por las cuales ocurre esto</a:t>
            </a:r>
            <a:r>
              <a:rPr lang="es-ES" sz="1200" dirty="0">
                <a:effectLst/>
                <a:latin typeface="Arial" panose="020B0604020202020204" pitchFamily="34" charset="0"/>
                <a:ea typeface="Times New Roman" panose="02020603050405020304" pitchFamily="18" charset="0"/>
                <a:cs typeface="Arial" panose="020B060402020202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E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sz="1200" b="1" i="0" u="sng" dirty="0">
                <a:effectLst/>
                <a:latin typeface="Arial" panose="020B0604020202020204" pitchFamily="34" charset="0"/>
                <a:ea typeface="Times New Roman" panose="02020603050405020304" pitchFamily="18" charset="0"/>
                <a:cs typeface="Arial" panose="020B0604020202020204" pitchFamily="34" charset="0"/>
              </a:rPr>
              <a:t>Pida a </a:t>
            </a:r>
            <a:r>
              <a:rPr lang="es-ES" sz="1200" i="0" dirty="0">
                <a:effectLst/>
                <a:latin typeface="Arial" panose="020B0604020202020204" pitchFamily="34" charset="0"/>
                <a:ea typeface="Times New Roman" panose="02020603050405020304" pitchFamily="18" charset="0"/>
                <a:cs typeface="Arial" panose="020B0604020202020204" pitchFamily="34" charset="0"/>
              </a:rPr>
              <a:t>varios voluntarios que pongan un ejemplo.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ES" sz="1200" b="0" i="0" dirty="0">
              <a:effectLst/>
              <a:latin typeface="Arial" panose="020B0604020202020204" pitchFamily="34" charset="0"/>
              <a:ea typeface="Times New Roman" panose="02020603050405020304" pitchFamily="18" charset="0"/>
              <a:cs typeface="Arial" panose="020B0604020202020204" pitchFamily="34" charset="0"/>
            </a:endParaRPr>
          </a:p>
          <a:p>
            <a:pPr marL="457200" marR="0" lvl="1"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s-ES" sz="1200" b="1" i="0" dirty="0">
                <a:effectLst/>
                <a:latin typeface="Arial" panose="020B0604020202020204" pitchFamily="34" charset="0"/>
                <a:ea typeface="Times New Roman" panose="02020603050405020304" pitchFamily="18" charset="0"/>
                <a:cs typeface="Arial" panose="020B0604020202020204" pitchFamily="34" charset="0"/>
              </a:rPr>
              <a:t>Ejemplos de respuestas:</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b="0" i="1" dirty="0">
                <a:effectLst/>
                <a:latin typeface="Arial" panose="020B0604020202020204" pitchFamily="34" charset="0"/>
                <a:ea typeface="Times New Roman" panose="02020603050405020304" pitchFamily="18" charset="0"/>
                <a:cs typeface="Arial" panose="020B0604020202020204" pitchFamily="34" charset="0"/>
              </a:rPr>
              <a:t>Cuando los animales de granja están enfermos, pueden ser sacrificados y la carne vendida.</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b="0" i="1" dirty="0">
                <a:effectLst/>
                <a:latin typeface="Arial" panose="020B0604020202020204" pitchFamily="34" charset="0"/>
                <a:ea typeface="Times New Roman" panose="02020603050405020304" pitchFamily="18" charset="0"/>
                <a:cs typeface="Arial" panose="020B0604020202020204" pitchFamily="34" charset="0"/>
              </a:rPr>
              <a:t>No se monitorea a todos los animales</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b="0" i="1" dirty="0">
                <a:effectLst/>
                <a:latin typeface="Arial" panose="020B0604020202020204" pitchFamily="34" charset="0"/>
                <a:ea typeface="Times New Roman" panose="02020603050405020304" pitchFamily="18" charset="0"/>
                <a:cs typeface="Arial" panose="020B0604020202020204" pitchFamily="34" charset="0"/>
              </a:rPr>
              <a:t>En muchos países, la notificación de los casos da lugar al sacrificio de los animales sin compensación.</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b="0" i="1" dirty="0">
                <a:effectLst/>
                <a:latin typeface="Arial" panose="020B0604020202020204" pitchFamily="34" charset="0"/>
                <a:ea typeface="Times New Roman" panose="02020603050405020304" pitchFamily="18" charset="0"/>
                <a:cs typeface="Arial" panose="020B0604020202020204" pitchFamily="34" charset="0"/>
              </a:rPr>
              <a:t>A veces los animales mueren sin causa conocida</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b="0" i="1" dirty="0">
                <a:effectLst/>
                <a:latin typeface="Arial" panose="020B0604020202020204" pitchFamily="34" charset="0"/>
                <a:ea typeface="Times New Roman" panose="02020603050405020304" pitchFamily="18" charset="0"/>
                <a:cs typeface="Arial" panose="020B0604020202020204" pitchFamily="34" charset="0"/>
              </a:rPr>
              <a:t>Falta de recursos del país para dedicar personal gubernamental a la elaboración de reportes</a:t>
            </a:r>
          </a:p>
          <a:p>
            <a:pPr marL="914400" marR="0" lvl="1" indent="-18288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s-ES" sz="1200" b="0" i="1" dirty="0">
                <a:effectLst/>
                <a:latin typeface="Arial" panose="020B0604020202020204" pitchFamily="34" charset="0"/>
                <a:ea typeface="Times New Roman" panose="02020603050405020304" pitchFamily="18" charset="0"/>
                <a:cs typeface="Arial" panose="020B0604020202020204" pitchFamily="34" charset="0"/>
              </a:rPr>
              <a:t>Algunas personas que tratan animales ofrecen un servicio privado que no está incluido en el Sistema de notificación oficial del país</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lang="es-ES" sz="1200" b="1" i="0" dirty="0">
              <a:effectLst/>
              <a:latin typeface="Arial" panose="020B0604020202020204" pitchFamily="34" charset="0"/>
              <a:ea typeface="Times New Roman" panose="02020603050405020304" pitchFamily="18" charset="0"/>
              <a:cs typeface="Arial" panose="020B0604020202020204" pitchFamily="34" charset="0"/>
            </a:endParaRPr>
          </a:p>
          <a:p>
            <a:endParaRPr lang="es-ES" dirty="0"/>
          </a:p>
        </p:txBody>
      </p:sp>
      <p:sp>
        <p:nvSpPr>
          <p:cNvPr id="4" name="Slide Number Placeholder 3"/>
          <p:cNvSpPr>
            <a:spLocks noGrp="1"/>
          </p:cNvSpPr>
          <p:nvPr>
            <p:ph type="sldNum" sz="quarter" idx="5"/>
          </p:nvPr>
        </p:nvSpPr>
        <p:spPr/>
        <p:txBody>
          <a:bodyPr/>
          <a:lstStyle/>
          <a:p>
            <a:fld id="{2EB32458-B0FD-4E0D-A69A-149897CA0BBB}" type="slidenum">
              <a:rPr lang="en-US" smtClean="0"/>
              <a:t>31</a:t>
            </a:fld>
            <a:endParaRPr lang="en-US"/>
          </a:p>
        </p:txBody>
      </p:sp>
    </p:spTree>
    <p:extLst>
      <p:ext uri="{BB962C8B-B14F-4D97-AF65-F5344CB8AC3E}">
        <p14:creationId xmlns:p14="http://schemas.microsoft.com/office/powerpoint/2010/main" val="25462416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200"/>
              </a:spcBef>
              <a:spcAft>
                <a:spcPts val="600"/>
              </a:spcAft>
              <a:buClrTx/>
              <a:buSzTx/>
              <a:buFontTx/>
              <a:buNone/>
              <a:tabLst/>
              <a:defRPr/>
            </a:pPr>
            <a:r>
              <a:rPr lang="es-ES" sz="1200" b="1" dirty="0">
                <a:effectLst/>
                <a:latin typeface="Arial (Body)"/>
                <a:cs typeface="Arial" panose="020B0604020202020204" pitchFamily="34" charset="0"/>
              </a:rPr>
              <a:t>Notas del instructor:</a:t>
            </a:r>
          </a:p>
          <a:p>
            <a:pPr marL="0" marR="0" lvl="0" indent="0" algn="l" defTabSz="914400" rtl="0" eaLnBrk="1" fontAlgn="auto" latinLnBrk="0" hangingPunct="1">
              <a:lnSpc>
                <a:spcPct val="100000"/>
              </a:lnSpc>
              <a:spcBef>
                <a:spcPts val="1200"/>
              </a:spcBef>
              <a:spcAft>
                <a:spcPts val="600"/>
              </a:spcAft>
              <a:buClrTx/>
              <a:buSzTx/>
              <a:buFontTx/>
              <a:buNone/>
              <a:tabLst/>
              <a:defRPr/>
            </a:pPr>
            <a:endParaRPr lang="es-ES" sz="1200" b="0" i="0" dirty="0">
              <a:latin typeface="Arial (Body)"/>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sz="1200" b="1" i="0" u="sng" dirty="0">
                <a:effectLst/>
                <a:latin typeface="Arial (Body)"/>
                <a:cs typeface="Arial" panose="020B0604020202020204" pitchFamily="34" charset="0"/>
              </a:rPr>
              <a:t>Diga: </a:t>
            </a:r>
            <a:r>
              <a:rPr lang="es-ES" sz="1200" b="0" i="0" u="none" dirty="0">
                <a:latin typeface="Arial (Body)"/>
                <a:cs typeface="Arial" panose="020B0604020202020204" pitchFamily="34" charset="0"/>
              </a:rPr>
              <a:t>La notificación también es importante en el sector ambiental. Por ejemplo, si se ha detectado una floración de algas nocivas, </a:t>
            </a:r>
            <a:r>
              <a:rPr lang="es-ES" sz="1200" i="0" dirty="0">
                <a:solidFill>
                  <a:srgbClr val="000000"/>
                </a:solidFill>
                <a:latin typeface="Arial (Body)"/>
                <a:cs typeface="Arial" panose="020B0604020202020204" pitchFamily="34" charset="0"/>
              </a:rPr>
              <a:t>¿qué pasos hay que dar para reportar de ello a la autoridad sanitaria ambiental?</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ES" sz="1200" dirty="0">
              <a:latin typeface="Arial (Body)"/>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sz="1200" b="0" i="0" u="none" dirty="0">
                <a:latin typeface="Arial (Body)"/>
                <a:cs typeface="Arial" panose="020B0604020202020204" pitchFamily="34" charset="0"/>
              </a:rPr>
              <a:t>Pida a varios voluntarios que nombren un solo paso para que puedan participar muchos.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ES" b="1" i="0" u="sng" dirty="0">
              <a:latin typeface="Arial (Body)"/>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b="1" i="0" u="sng" noProof="0" dirty="0">
                <a:latin typeface="Arial (Body)"/>
                <a:cs typeface="Arial" panose="020B0604020202020204" pitchFamily="34" charset="0"/>
              </a:rPr>
              <a:t>Anote </a:t>
            </a:r>
            <a:r>
              <a:rPr lang="es-ES" b="0" i="0" noProof="0" dirty="0">
                <a:latin typeface="Arial (Body)"/>
                <a:cs typeface="Arial" panose="020B0604020202020204" pitchFamily="34" charset="0"/>
              </a:rPr>
              <a:t>las respuestas en cartulina, pizarra o diapositiva.</a:t>
            </a:r>
            <a:endParaRPr lang="es-ES" b="0" i="0" u="none" noProof="0" dirty="0">
              <a:latin typeface="Arial (Body)"/>
              <a:cs typeface="Arial" panose="020B0604020202020204" pitchFamily="34" charset="0"/>
            </a:endParaRPr>
          </a:p>
          <a:p>
            <a:pPr marL="628650" lvl="1" indent="-171450">
              <a:buFont typeface="Wingdings" panose="05000000000000000000" pitchFamily="2" charset="2"/>
              <a:buChar char="§"/>
            </a:pPr>
            <a:endParaRPr lang="es-ES" i="1" noProof="0" dirty="0">
              <a:latin typeface="Arial (Body)"/>
              <a:cs typeface="Arial" panose="020B0604020202020204" pitchFamily="34" charset="0"/>
            </a:endParaRPr>
          </a:p>
          <a:p>
            <a:pPr lvl="1"/>
            <a:r>
              <a:rPr lang="es-ES" b="1" i="0" noProof="0" dirty="0">
                <a:latin typeface="Arial (Body)"/>
                <a:cs typeface="Arial" panose="020B0604020202020204" pitchFamily="34" charset="0"/>
              </a:rPr>
              <a:t>Ejemplos de respuestas:</a:t>
            </a:r>
          </a:p>
          <a:p>
            <a:pPr marL="914400" lvl="1" indent="-182880">
              <a:buFont typeface="Courier New" panose="02070309020205020404" pitchFamily="49" charset="0"/>
              <a:buChar char="o"/>
            </a:pPr>
            <a:r>
              <a:rPr lang="es-ES" i="1" noProof="0" dirty="0">
                <a:latin typeface="Arial (Body)"/>
                <a:cs typeface="Arial" panose="020B0604020202020204" pitchFamily="34" charset="0"/>
              </a:rPr>
              <a:t>Alguien debe reconocer que el agua presenta signos de una proliferación de algas (peces muertos u otros animales arrastrados a la orilla o a la playa).</a:t>
            </a:r>
          </a:p>
          <a:p>
            <a:pPr marL="914400" lvl="1" indent="-182880">
              <a:buFont typeface="Courier New" panose="02070309020205020404" pitchFamily="49" charset="0"/>
              <a:buChar char="o"/>
            </a:pPr>
            <a:r>
              <a:rPr lang="es-ES" i="1" noProof="0" dirty="0">
                <a:latin typeface="Arial (Body)"/>
                <a:cs typeface="Arial" panose="020B0604020202020204" pitchFamily="34" charset="0"/>
              </a:rPr>
              <a:t>Una persona debe reportar</a:t>
            </a:r>
          </a:p>
          <a:p>
            <a:pPr marL="914400" lvl="1" indent="-182880">
              <a:buFont typeface="Courier New" panose="02070309020205020404" pitchFamily="49" charset="0"/>
              <a:buChar char="o"/>
            </a:pPr>
            <a:r>
              <a:rPr lang="es-ES" i="1" noProof="0" dirty="0">
                <a:latin typeface="Arial (Body)"/>
                <a:cs typeface="Arial" panose="020B0604020202020204" pitchFamily="34" charset="0"/>
              </a:rPr>
              <a:t>La autoridad sanitaria ambiental debe colectar muestras de agua para analizarlas</a:t>
            </a:r>
          </a:p>
          <a:p>
            <a:pPr marL="914400" lvl="1" indent="-182880">
              <a:buFont typeface="Courier New" panose="02070309020205020404" pitchFamily="49" charset="0"/>
              <a:buChar char="o"/>
            </a:pPr>
            <a:r>
              <a:rPr lang="es-ES" i="1" noProof="0" dirty="0">
                <a:latin typeface="Arial (Body)"/>
                <a:cs typeface="Arial" panose="020B0604020202020204" pitchFamily="34" charset="0"/>
              </a:rPr>
              <a:t>El laboratorio debe tener capacidad para realizar pruebas de calidad del agua</a:t>
            </a:r>
          </a:p>
          <a:p>
            <a:pPr marL="171450" indent="-171450">
              <a:buFont typeface="Courier New" panose="02070309020205020404" pitchFamily="49" charset="0"/>
              <a:buChar char="o"/>
            </a:pPr>
            <a:endParaRPr lang="es-ES" sz="1200" b="1" noProof="0" dirty="0">
              <a:effectLst/>
              <a:latin typeface="Arial (Body)"/>
              <a:cs typeface="Arial" panose="020B0604020202020204" pitchFamily="34" charset="0"/>
            </a:endParaRPr>
          </a:p>
          <a:p>
            <a:pPr marL="171450" indent="-171450">
              <a:buFont typeface="Wingdings" panose="05000000000000000000" pitchFamily="2" charset="2"/>
              <a:buChar char="§"/>
            </a:pPr>
            <a:r>
              <a:rPr lang="es-ES" sz="1200" b="1" i="0" u="sng" noProof="0" dirty="0">
                <a:effectLst/>
                <a:latin typeface="Arial (Body)"/>
                <a:cs typeface="Arial" panose="020B0604020202020204" pitchFamily="34" charset="0"/>
              </a:rPr>
              <a:t>Diga: </a:t>
            </a:r>
            <a:r>
              <a:rPr lang="es-ES" sz="1200" b="0" i="0" noProof="0" dirty="0">
                <a:effectLst/>
                <a:latin typeface="Arial (Body)"/>
                <a:cs typeface="Arial" panose="020B0604020202020204" pitchFamily="34" charset="0"/>
              </a:rPr>
              <a:t>Al igual que en los sectores humano y animal, no todos los casos de salud ambiental se notifican. ¿Por qué cree que ocurre esto?</a:t>
            </a:r>
          </a:p>
          <a:p>
            <a:pPr marL="171450" indent="-171450">
              <a:buFont typeface="Wingdings" panose="05000000000000000000" pitchFamily="2" charset="2"/>
              <a:buChar char="§"/>
            </a:pPr>
            <a:endParaRPr lang="es-ES" sz="1200" i="0" noProof="0" dirty="0">
              <a:effectLst/>
              <a:latin typeface="Arial (Body)"/>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ES" sz="1200" i="0" noProof="0" dirty="0">
                <a:effectLst/>
                <a:latin typeface="Arial (Body)"/>
                <a:ea typeface="Times New Roman" panose="02020603050405020304" pitchFamily="18" charset="0"/>
                <a:cs typeface="Arial" panose="020B0604020202020204" pitchFamily="34" charset="0"/>
              </a:rPr>
              <a:t>Pida a varios voluntarios que pongan un ejemplo. </a:t>
            </a:r>
            <a:endParaRPr lang="es-ES" sz="1200" b="0" i="0" noProof="0" dirty="0">
              <a:effectLst/>
              <a:latin typeface="Arial (Body)"/>
              <a:cs typeface="Arial" panose="020B0604020202020204" pitchFamily="34" charset="0"/>
            </a:endParaRPr>
          </a:p>
          <a:p>
            <a:pPr marL="457200" marR="0" lvl="1"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s-ES" sz="1200" b="1" i="0" u="none" noProof="0" dirty="0">
              <a:effectLst/>
              <a:latin typeface="Arial (Body)"/>
              <a:ea typeface="Times New Roman" panose="02020603050405020304" pitchFamily="18" charset="0"/>
              <a:cs typeface="Arial" panose="020B0604020202020204" pitchFamily="34" charset="0"/>
            </a:endParaRPr>
          </a:p>
          <a:p>
            <a:pPr marL="457200" marR="0" lvl="1"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s-ES" sz="1200" b="1" i="0" u="none" noProof="0" dirty="0">
                <a:effectLst/>
                <a:latin typeface="Arial (Body)"/>
                <a:ea typeface="Times New Roman" panose="02020603050405020304" pitchFamily="18" charset="0"/>
                <a:cs typeface="Arial" panose="020B0604020202020204" pitchFamily="34" charset="0"/>
              </a:rPr>
              <a:t>Ejemplos de respuestas</a:t>
            </a:r>
            <a:r>
              <a:rPr lang="es-ES" sz="1200" b="0" i="1" noProof="0" dirty="0">
                <a:effectLst/>
                <a:latin typeface="Arial (Body)"/>
                <a:ea typeface="Times New Roman" panose="02020603050405020304" pitchFamily="18" charset="0"/>
                <a:cs typeface="Arial" panose="020B0604020202020204" pitchFamily="34" charset="0"/>
              </a:rPr>
              <a:t>:</a:t>
            </a:r>
          </a:p>
          <a:p>
            <a:pPr marL="914400" marR="0" lvl="1"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200" i="1" kern="1200" noProof="0" dirty="0">
                <a:solidFill>
                  <a:schemeClr val="tx1"/>
                </a:solidFill>
                <a:latin typeface="Arial (Body)"/>
                <a:ea typeface="+mn-ea"/>
                <a:cs typeface="Arial" panose="020B0604020202020204" pitchFamily="34" charset="0"/>
              </a:rPr>
              <a:t>Recursos limitados para monitorear el ambiente</a:t>
            </a:r>
          </a:p>
          <a:p>
            <a:pPr marL="914400" marR="0" lvl="1"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200" i="1" kern="1200" noProof="0" dirty="0">
                <a:solidFill>
                  <a:schemeClr val="tx1"/>
                </a:solidFill>
                <a:latin typeface="Arial (Body)"/>
                <a:ea typeface="+mn-ea"/>
                <a:cs typeface="Arial" panose="020B0604020202020204" pitchFamily="34" charset="0"/>
              </a:rPr>
              <a:t>Falta de concientización de las personas de que existe un problema</a:t>
            </a:r>
          </a:p>
          <a:p>
            <a:pPr marL="914400" marR="0" lvl="1"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200" i="1" kern="1200" noProof="0" dirty="0">
                <a:solidFill>
                  <a:schemeClr val="tx1"/>
                </a:solidFill>
                <a:latin typeface="Arial (Body)"/>
                <a:ea typeface="+mn-ea"/>
                <a:cs typeface="Arial" panose="020B0604020202020204" pitchFamily="34" charset="0"/>
              </a:rPr>
              <a:t>Falta de capacidad laboratorial</a:t>
            </a:r>
          </a:p>
          <a:p>
            <a:pPr marL="914400" marR="0" lvl="1"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200" i="1" kern="1200" noProof="0" dirty="0">
                <a:solidFill>
                  <a:schemeClr val="tx1"/>
                </a:solidFill>
                <a:latin typeface="Arial (Body)"/>
                <a:ea typeface="+mn-ea"/>
                <a:cs typeface="Arial" panose="020B0604020202020204" pitchFamily="34" charset="0"/>
              </a:rPr>
              <a:t>Nueva condición para la cual no se han realizado pruebas antes</a:t>
            </a:r>
          </a:p>
          <a:p>
            <a:pPr marL="0" indent="0">
              <a:buFont typeface="Arial" panose="020B0604020202020204" pitchFamily="34" charset="0"/>
              <a:buNone/>
            </a:pPr>
            <a:endParaRPr lang="es-ES" sz="1200" b="1" noProof="0" dirty="0">
              <a:effectLst/>
              <a:latin typeface="Arial (Body)"/>
              <a:cs typeface="Arial" panose="020B0604020202020204" pitchFamily="34" charset="0"/>
            </a:endParaRPr>
          </a:p>
          <a:p>
            <a:pPr marL="171450" indent="-171450">
              <a:buFont typeface="Wingdings" panose="05000000000000000000" pitchFamily="2" charset="2"/>
              <a:buChar char="v"/>
            </a:pPr>
            <a:r>
              <a:rPr lang="es-ES" sz="1200" b="1" i="1" noProof="0" dirty="0">
                <a:latin typeface="Arial (Body)"/>
                <a:cs typeface="Arial" panose="020B0604020202020204" pitchFamily="34" charset="0"/>
              </a:rPr>
              <a:t>Más información sobre la vigilancia de las floraciones de algas nocivas en EE.UU. </a:t>
            </a:r>
            <a:r>
              <a:rPr lang="es-ES" sz="1800" b="1" i="1" noProof="0" dirty="0">
                <a:effectLst/>
                <a:latin typeface="Segoe UI" panose="020B0502040204020203" pitchFamily="34" charset="0"/>
              </a:rPr>
              <a:t>(https://www.cdc.gov/habs/index.html)</a:t>
            </a:r>
          </a:p>
          <a:p>
            <a:pPr marL="0" indent="0">
              <a:buFont typeface="Wingdings" panose="05000000000000000000" pitchFamily="2" charset="2"/>
              <a:buNone/>
            </a:pPr>
            <a:endParaRPr lang="es-ES" sz="1800" b="1" i="1" noProof="0" dirty="0">
              <a:effectLst/>
              <a:latin typeface="Segoe UI" panose="020B0502040204020203" pitchFamily="34" charset="0"/>
            </a:endParaRPr>
          </a:p>
          <a:p>
            <a:pPr marL="171450" indent="-171450">
              <a:buFont typeface="Wingdings" panose="05000000000000000000" pitchFamily="2" charset="2"/>
              <a:buChar char="v"/>
            </a:pPr>
            <a:r>
              <a:rPr lang="es-ES" b="1" i="1" noProof="0" dirty="0">
                <a:solidFill>
                  <a:srgbClr val="000000"/>
                </a:solidFill>
                <a:effectLst/>
                <a:latin typeface="Open Sans" panose="020B0606030504020204" pitchFamily="34" charset="0"/>
              </a:rPr>
              <a:t>Del sitio web de los CDC: "Las floraciones de algas nocivas son el rápido crecimiento de algas o cianobacterias que pueden causar daños a las personas, los animales o la ecología local. Las algas o cianobacterias nocivas pueden tener aspecto de espuma, escoria, pintura o esteras en la superficie del agua y pueden ser de diferentes colores. Estas floraciones pueden producir toxinas que enferman a personas y animales. Las floraciones se producen en agua dulce, como lagos y ríos, y en agua salada, como océanos o bahías".</a:t>
            </a:r>
            <a:endParaRPr lang="es-ES" sz="1200" b="1" i="1" noProof="0" dirty="0">
              <a:latin typeface="Arial (Body)"/>
              <a:cs typeface="Arial" panose="020B0604020202020204" pitchFamily="34"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32</a:t>
            </a:fld>
            <a:endParaRPr lang="en-US"/>
          </a:p>
        </p:txBody>
      </p:sp>
    </p:spTree>
    <p:extLst>
      <p:ext uri="{BB962C8B-B14F-4D97-AF65-F5344CB8AC3E}">
        <p14:creationId xmlns:p14="http://schemas.microsoft.com/office/powerpoint/2010/main" val="6093502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Body)"/>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Body)"/>
              <a:ea typeface="Times New Roman" panose="02020603050405020304" pitchFamily="18" charset="0"/>
              <a:cs typeface="Arial" panose="020B0604020202020204" pitchFamily="34" charset="0"/>
            </a:endParaRPr>
          </a:p>
          <a:p>
            <a:pPr marL="171450" indent="-171450">
              <a:lnSpc>
                <a:spcPct val="115000"/>
              </a:lnSpc>
              <a:spcAft>
                <a:spcPts val="1200"/>
              </a:spcAft>
              <a:buFont typeface="Wingdings" panose="05000000000000000000" pitchFamily="2" charset="2"/>
              <a:buChar char="§"/>
            </a:pPr>
            <a:r>
              <a:rPr lang="es-ES" sz="1200" b="1" i="0" u="sng" noProof="0" dirty="0">
                <a:effectLst/>
                <a:latin typeface="Arial (Body)"/>
                <a:cs typeface="Arial" panose="020B0604020202020204" pitchFamily="34" charset="0"/>
              </a:rPr>
              <a:t>Diga: </a:t>
            </a:r>
            <a:r>
              <a:rPr lang="es-ES" sz="1200" noProof="0" dirty="0">
                <a:effectLst/>
                <a:latin typeface="Arial (Body)"/>
                <a:ea typeface="Times New Roman" panose="02020603050405020304" pitchFamily="18" charset="0"/>
                <a:cs typeface="Arial" panose="020B0604020202020204" pitchFamily="34" charset="0"/>
              </a:rPr>
              <a:t>La confirmación de laboratorio es un componente crítico y a menudo ignorado por los sistemas de vigilancia de salud pública. Los laboratorios realizan pruebas de diagnóstico y pueden confirmar a los pacientes sospechosos de tener una enfermedad de notificación obligatoria, por lo que el laboratorio es un socio importante en los sistemas de vigilancia y respuesta a enfermedades.  Los epidemiólogos de campo deben trabajar y comunicarse regularmente con el laboratorio de salud pública del distrito (</a:t>
            </a:r>
            <a:r>
              <a:rPr lang="es-ES" sz="1200" i="1" noProof="0" dirty="0">
                <a:effectLst/>
                <a:latin typeface="Arial (Body)"/>
                <a:ea typeface="Times New Roman" panose="02020603050405020304" pitchFamily="18" charset="0"/>
                <a:cs typeface="Arial" panose="020B0604020202020204" pitchFamily="34" charset="0"/>
              </a:rPr>
              <a:t>si existe</a:t>
            </a:r>
            <a:r>
              <a:rPr lang="es-ES" sz="1200" noProof="0" dirty="0">
                <a:effectLst/>
                <a:latin typeface="Arial (Body)"/>
                <a:ea typeface="Times New Roman" panose="02020603050405020304" pitchFamily="18" charset="0"/>
                <a:cs typeface="Arial" panose="020B0604020202020204" pitchFamily="34" charset="0"/>
              </a:rPr>
              <a:t>) y con el laboratorio del hospital distrital.  Discutiremos el papel del laboratorio en mayor detalle durante </a:t>
            </a:r>
            <a:r>
              <a:rPr lang="es-ES" sz="1200" i="1" noProof="0" dirty="0">
                <a:effectLst/>
                <a:latin typeface="Arial (Body)"/>
                <a:ea typeface="Times New Roman" panose="02020603050405020304" pitchFamily="18" charset="0"/>
                <a:cs typeface="Arial" panose="020B0604020202020204" pitchFamily="34" charset="0"/>
              </a:rPr>
              <a:t>el Taller 2</a:t>
            </a:r>
            <a:r>
              <a:rPr lang="es-ES" sz="1200" noProof="0" dirty="0">
                <a:effectLst/>
                <a:latin typeface="Arial (Body)"/>
                <a:ea typeface="Times New Roman" panose="02020603050405020304" pitchFamily="18" charset="0"/>
                <a:cs typeface="Arial" panose="020B0604020202020204" pitchFamily="34" charset="0"/>
              </a:rPr>
              <a:t>.</a:t>
            </a:r>
          </a:p>
          <a:p>
            <a:pPr marL="171450" marR="0" indent="-171450">
              <a:lnSpc>
                <a:spcPct val="115000"/>
              </a:lnSpc>
              <a:spcBef>
                <a:spcPts val="0"/>
              </a:spcBef>
              <a:spcAft>
                <a:spcPts val="0"/>
              </a:spcAft>
              <a:buFont typeface="Wingdings" panose="05000000000000000000" pitchFamily="2" charset="2"/>
              <a:buChar char="§"/>
            </a:pPr>
            <a:endParaRPr lang="es-ES" sz="1200"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u="sng" noProof="0" dirty="0">
                <a:effectLst/>
                <a:latin typeface="Arial (Body)"/>
                <a:cs typeface="Arial" panose="020B0604020202020204" pitchFamily="34" charset="0"/>
              </a:rPr>
              <a:t>Diga: </a:t>
            </a:r>
            <a:r>
              <a:rPr lang="es-ES" sz="1200" noProof="0" dirty="0">
                <a:effectLst/>
                <a:latin typeface="Arial (Body)"/>
                <a:ea typeface="Times New Roman" panose="02020603050405020304" pitchFamily="18" charset="0"/>
                <a:cs typeface="Arial" panose="020B0604020202020204" pitchFamily="34" charset="0"/>
              </a:rPr>
              <a:t>Las pruebas diagnósticas de muestras clínicas son útiles para: </a:t>
            </a:r>
            <a:r>
              <a:rPr lang="es-ES" sz="1200" b="1" noProof="0" dirty="0">
                <a:effectLst/>
                <a:latin typeface="Arial (Body)"/>
                <a:ea typeface="Times New Roman" panose="02020603050405020304" pitchFamily="18" charset="0"/>
                <a:cs typeface="Arial" panose="020B0604020202020204" pitchFamily="34" charset="0"/>
              </a:rPr>
              <a:t>&lt;CLICK&gt; </a:t>
            </a:r>
            <a:r>
              <a:rPr lang="es-ES" sz="1200" noProof="0" dirty="0">
                <a:effectLst/>
                <a:latin typeface="Arial (Body)"/>
                <a:ea typeface="Times New Roman" panose="02020603050405020304" pitchFamily="18" charset="0"/>
                <a:cs typeface="Arial" panose="020B0604020202020204" pitchFamily="34" charset="0"/>
              </a:rPr>
              <a:t>Confirmar un caso de enfermedad de notificación obligatoria. </a:t>
            </a:r>
            <a:r>
              <a:rPr lang="es-ES" sz="1200" b="1" noProof="0" dirty="0">
                <a:effectLst/>
                <a:latin typeface="Arial (Body)"/>
                <a:ea typeface="Times New Roman" panose="02020603050405020304" pitchFamily="18" charset="0"/>
                <a:cs typeface="Arial" panose="020B0604020202020204" pitchFamily="34" charset="0"/>
              </a:rPr>
              <a:t>&lt;CLICK&gt; </a:t>
            </a:r>
            <a:r>
              <a:rPr lang="es-ES" sz="1200" noProof="0" dirty="0">
                <a:effectLst/>
                <a:latin typeface="Arial (Body)"/>
                <a:ea typeface="Times New Roman" panose="02020603050405020304" pitchFamily="18" charset="0"/>
                <a:cs typeface="Arial" panose="020B0604020202020204" pitchFamily="34" charset="0"/>
              </a:rPr>
              <a:t>Excluir una enfermedad de una lista de posibles causas de enfermedad </a:t>
            </a:r>
            <a:r>
              <a:rPr lang="es-ES" sz="1200" b="1" noProof="0" dirty="0">
                <a:effectLst/>
                <a:latin typeface="Arial (Body)"/>
                <a:ea typeface="Times New Roman" panose="02020603050405020304" pitchFamily="18" charset="0"/>
                <a:cs typeface="Arial" panose="020B0604020202020204" pitchFamily="34" charset="0"/>
              </a:rPr>
              <a:t>&lt;CLICK&gt; </a:t>
            </a:r>
            <a:r>
              <a:rPr lang="es-ES" sz="1200" noProof="0" dirty="0">
                <a:effectLst/>
                <a:latin typeface="Arial (Body)"/>
                <a:ea typeface="Times New Roman" panose="02020603050405020304" pitchFamily="18" charset="0"/>
                <a:cs typeface="Arial" panose="020B0604020202020204" pitchFamily="34" charset="0"/>
              </a:rPr>
              <a:t>Verificar la causa de una sospecha de brote.</a:t>
            </a:r>
          </a:p>
          <a:p>
            <a:pPr marL="171450" marR="0" indent="-171450">
              <a:lnSpc>
                <a:spcPct val="115000"/>
              </a:lnSpc>
              <a:spcBef>
                <a:spcPts val="0"/>
              </a:spcBef>
              <a:spcAft>
                <a:spcPts val="0"/>
              </a:spcAft>
              <a:buFont typeface="Wingdings" panose="05000000000000000000" pitchFamily="2" charset="2"/>
              <a:buChar char="§"/>
            </a:pPr>
            <a:endParaRPr lang="es-ES" sz="1200" b="1" i="0" u="sng" noProof="0" dirty="0">
              <a:effectLst/>
              <a:latin typeface="Arial (Body)"/>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u="sng" noProof="0" dirty="0">
                <a:effectLst/>
                <a:latin typeface="Arial (Body)"/>
                <a:cs typeface="Arial" panose="020B0604020202020204" pitchFamily="34" charset="0"/>
              </a:rPr>
              <a:t>Diga: </a:t>
            </a:r>
            <a:r>
              <a:rPr lang="es-ES" sz="1200" noProof="0" dirty="0">
                <a:latin typeface="Arial (Body)"/>
                <a:ea typeface="Times New Roman"/>
                <a:cs typeface="Arial" panose="020B0604020202020204" pitchFamily="34" charset="0"/>
                <a:sym typeface="Times New Roman"/>
              </a:rPr>
              <a:t>Las pruebas de laboratorio pueden ser útiles desde el punto de vista de la salud pública tanto si el paciente da positivo como negativo en las pruebas de la enfermedad</a:t>
            </a:r>
            <a:r>
              <a:rPr lang="es-ES" noProof="0" dirty="0">
                <a:latin typeface="Arial (Body)"/>
                <a:ea typeface="Times New Roman"/>
                <a:cs typeface="Arial" panose="020B0604020202020204" pitchFamily="34" charset="0"/>
                <a:sym typeface="Times New Roman"/>
              </a:rPr>
              <a:t>. </a:t>
            </a:r>
            <a:endParaRPr lang="es-ES" sz="1200" noProof="0" dirty="0">
              <a:latin typeface="Arial (Body)"/>
              <a:ea typeface="Times New Roman"/>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endParaRPr lang="es-ES" sz="1200" noProof="0" dirty="0">
              <a:latin typeface="Arial (Body)"/>
              <a:ea typeface="Times New Roman"/>
              <a:cs typeface="Arial" panose="020B0604020202020204" pitchFamily="34" charset="0"/>
              <a:sym typeface="Times New Roman"/>
            </a:endParaRPr>
          </a:p>
          <a:p>
            <a:pPr marL="171450" indent="-171450">
              <a:lnSpc>
                <a:spcPct val="115000"/>
              </a:lnSpc>
              <a:buFont typeface="Wingdings" panose="05000000000000000000" pitchFamily="2" charset="2"/>
              <a:buChar char="§"/>
              <a:defRPr/>
            </a:pPr>
            <a:r>
              <a:rPr lang="es-ES" sz="1200" b="1" u="sng" noProof="0" dirty="0">
                <a:latin typeface="Arial (Body)"/>
                <a:ea typeface="Times New Roman"/>
                <a:cs typeface="Arial" panose="020B0604020202020204" pitchFamily="34" charset="0"/>
                <a:sym typeface="Times New Roman"/>
              </a:rPr>
              <a:t>Pregunte: </a:t>
            </a:r>
            <a:r>
              <a:rPr lang="es-ES" sz="1200" noProof="0" dirty="0">
                <a:latin typeface="Arial (Body)"/>
                <a:ea typeface="Times New Roman"/>
                <a:cs typeface="Arial" panose="020B0604020202020204" pitchFamily="34" charset="0"/>
                <a:sym typeface="Times New Roman"/>
              </a:rPr>
              <a:t>¿Se le ocurre </a:t>
            </a:r>
            <a:r>
              <a:rPr lang="es-ES" sz="1200" b="1" noProof="0" dirty="0">
                <a:latin typeface="Arial (Body)"/>
                <a:ea typeface="Times New Roman"/>
                <a:cs typeface="Arial" panose="020B0604020202020204" pitchFamily="34" charset="0"/>
                <a:sym typeface="Times New Roman"/>
              </a:rPr>
              <a:t>alguna </a:t>
            </a:r>
            <a:r>
              <a:rPr lang="es-ES" sz="1200" noProof="0" dirty="0">
                <a:latin typeface="Arial (Body)"/>
                <a:ea typeface="Times New Roman"/>
                <a:cs typeface="Arial" panose="020B0604020202020204" pitchFamily="34" charset="0"/>
                <a:sym typeface="Times New Roman"/>
              </a:rPr>
              <a:t>enfermedad en la que las pruebas de laboratorio sean útiles desde el punto de vista de la salud pública si el paciente da positivo en las pruebas de la enfermedad, pero también sean útiles desde el punto de vista de la salud pública si el paciente da negativo en las pruebas de la enfermedad</a:t>
            </a:r>
            <a:r>
              <a:rPr lang="es-ES" sz="1200" b="0" i="1" noProof="0" dirty="0">
                <a:latin typeface="Arial (Body)"/>
                <a:ea typeface="Times New Roman"/>
                <a:cs typeface="Arial" panose="020B0604020202020204" pitchFamily="34" charset="0"/>
                <a:sym typeface="Times New Roman"/>
              </a:rPr>
              <a:t>? </a:t>
            </a:r>
          </a:p>
          <a:p>
            <a:pPr marL="171450" indent="-171450">
              <a:lnSpc>
                <a:spcPct val="115000"/>
              </a:lnSpc>
              <a:buFont typeface="Wingdings" panose="05000000000000000000" pitchFamily="2" charset="2"/>
              <a:buChar char="§"/>
              <a:defRPr/>
            </a:pPr>
            <a:endParaRPr lang="es-ES" sz="1200" b="0" i="1" noProof="0" dirty="0">
              <a:latin typeface="Arial (Body)"/>
              <a:ea typeface="Times New Roman"/>
              <a:cs typeface="Arial" panose="020B0604020202020204" pitchFamily="34" charset="0"/>
              <a:sym typeface="Times New Roman"/>
            </a:endParaRPr>
          </a:p>
          <a:p>
            <a:pPr marL="171450" indent="-171450">
              <a:lnSpc>
                <a:spcPct val="115000"/>
              </a:lnSpc>
              <a:buFont typeface="Wingdings" panose="05000000000000000000" pitchFamily="2" charset="2"/>
              <a:buChar char="§"/>
              <a:defRPr/>
            </a:pPr>
            <a:r>
              <a:rPr lang="es-ES" sz="1200" b="1" i="0" u="sng" noProof="0" dirty="0">
                <a:latin typeface="Arial (Body)"/>
                <a:ea typeface="Times New Roman"/>
                <a:cs typeface="Arial" panose="020B0604020202020204" pitchFamily="34" charset="0"/>
                <a:sym typeface="Times New Roman"/>
              </a:rPr>
              <a:t>Acuse recibo de la</a:t>
            </a:r>
            <a:r>
              <a:rPr lang="es-ES" sz="1200" b="0" i="0" noProof="0" dirty="0">
                <a:latin typeface="Arial (Body)"/>
                <a:ea typeface="Times New Roman"/>
                <a:cs typeface="Arial" panose="020B0604020202020204" pitchFamily="34" charset="0"/>
                <a:sym typeface="Times New Roman"/>
              </a:rPr>
              <a:t>(s) respuesta(s).  </a:t>
            </a:r>
            <a:r>
              <a:rPr lang="es-ES" sz="1200" b="1" i="0" noProof="0" dirty="0">
                <a:latin typeface="Arial (Body)"/>
                <a:ea typeface="Times New Roman"/>
                <a:cs typeface="Arial" panose="020B0604020202020204" pitchFamily="34" charset="0"/>
                <a:sym typeface="Times New Roman"/>
              </a:rPr>
              <a:t>Conteste: </a:t>
            </a:r>
            <a:r>
              <a:rPr lang="es-ES" sz="1200" b="0" i="1" noProof="0" dirty="0">
                <a:latin typeface="Arial (Body)"/>
                <a:ea typeface="Times New Roman"/>
                <a:cs typeface="Arial" panose="020B0604020202020204" pitchFamily="34" charset="0"/>
                <a:sym typeface="Times New Roman"/>
              </a:rPr>
              <a:t>El ébola</a:t>
            </a:r>
            <a:r>
              <a:rPr lang="es-ES" i="1" noProof="0" dirty="0">
                <a:latin typeface="Arial (Body)"/>
                <a:ea typeface="Times New Roman"/>
                <a:cs typeface="Arial" panose="020B0604020202020204" pitchFamily="34" charset="0"/>
                <a:sym typeface="Times New Roman"/>
              </a:rPr>
              <a:t>, por ejemplo, para las enfermedades altamente infecciosas o de alta mortalidad, descartar a un paciente que da negativo es tan importante como identificar a un caso positivo. </a:t>
            </a:r>
            <a:endParaRPr lang="es-ES" i="1" noProof="0" dirty="0">
              <a:latin typeface="Arial (Body)"/>
            </a:endParaRPr>
          </a:p>
          <a:p>
            <a:pPr>
              <a:lnSpc>
                <a:spcPct val="114999"/>
              </a:lnSpc>
            </a:pPr>
            <a:endParaRPr lang="es-ES" i="1" noProof="0" dirty="0">
              <a:latin typeface="Arial (Body)"/>
              <a:cs typeface="Calibri"/>
            </a:endParaRPr>
          </a:p>
          <a:p>
            <a:endParaRPr lang="es-ES" noProof="0" dirty="0">
              <a:cs typeface="Calibri"/>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33</a:t>
            </a:fld>
            <a:endParaRPr lang="en-US"/>
          </a:p>
        </p:txBody>
      </p:sp>
    </p:spTree>
    <p:extLst>
      <p:ext uri="{BB962C8B-B14F-4D97-AF65-F5344CB8AC3E}">
        <p14:creationId xmlns:p14="http://schemas.microsoft.com/office/powerpoint/2010/main" val="31031651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Body)"/>
                <a:cs typeface="Arial" panose="020B0604020202020204" pitchFamily="34" charset="0"/>
              </a:rPr>
              <a:t>Notas para el instructor:</a:t>
            </a:r>
          </a:p>
          <a:p>
            <a:pPr marL="0" marR="0">
              <a:spcBef>
                <a:spcPts val="1200"/>
              </a:spcBef>
              <a:spcAft>
                <a:spcPts val="600"/>
              </a:spcAft>
            </a:pPr>
            <a:endParaRPr lang="es-ES" sz="1200" b="1" noProof="0" dirty="0">
              <a:effectLst/>
              <a:latin typeface="Arial (Body)"/>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Body)"/>
                <a:ea typeface="Times New Roman" panose="02020603050405020304" pitchFamily="18" charset="0"/>
                <a:cs typeface="Arial" panose="020B0604020202020204" pitchFamily="34" charset="0"/>
              </a:rPr>
              <a:t>Pregunte:</a:t>
            </a:r>
            <a:r>
              <a:rPr lang="es-ES" sz="1200" noProof="0" dirty="0">
                <a:effectLst/>
                <a:latin typeface="Arial (Body)"/>
                <a:ea typeface="Times New Roman" panose="02020603050405020304" pitchFamily="18" charset="0"/>
                <a:cs typeface="Arial" panose="020B0604020202020204" pitchFamily="34" charset="0"/>
              </a:rPr>
              <a:t> ¿Qué factores son esenciales para que un laboratorio reciba una buena muestra para obtener un resultado válido?</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b="0" i="1" u="none" noProof="0" dirty="0">
              <a:latin typeface="Arial (Body)"/>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b="0" i="0" noProof="0" dirty="0">
                <a:latin typeface="Arial (Body)"/>
                <a:cs typeface="Arial" panose="020B0604020202020204" pitchFamily="34" charset="0"/>
              </a:rPr>
              <a:t>Pida que varios voluntarios nombren un solo requisito para que puedan participar varios. </a:t>
            </a:r>
            <a:r>
              <a:rPr lang="es-ES" b="1" i="0" noProof="0" dirty="0">
                <a:latin typeface="Arial (Body)"/>
                <a:cs typeface="Arial" panose="020B0604020202020204" pitchFamily="34" charset="0"/>
              </a:rPr>
              <a:t>&lt;CLICK&gt; </a:t>
            </a:r>
            <a:r>
              <a:rPr lang="es-ES" b="0" i="0" noProof="0" dirty="0">
                <a:latin typeface="Arial (Body)"/>
                <a:cs typeface="Arial" panose="020B0604020202020204" pitchFamily="34" charset="0"/>
              </a:rPr>
              <a:t>para mostrar las respuestas que aparecen en la diapositiva. </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sz="1200" b="0" i="0" u="none" noProof="0"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1" i="0" u="sng" noProof="0" dirty="0">
                <a:effectLst/>
                <a:latin typeface="Arial (Body)"/>
                <a:ea typeface="Times New Roman" panose="02020603050405020304" pitchFamily="18" charset="0"/>
                <a:cs typeface="Arial" panose="020B0604020202020204" pitchFamily="34" charset="0"/>
              </a:rPr>
              <a:t>Compare </a:t>
            </a:r>
            <a:r>
              <a:rPr lang="es-ES" sz="1200" b="0" i="0" noProof="0" dirty="0">
                <a:effectLst/>
                <a:latin typeface="Arial (Body)"/>
                <a:ea typeface="Times New Roman" panose="02020603050405020304" pitchFamily="18" charset="0"/>
                <a:cs typeface="Arial" panose="020B0604020202020204" pitchFamily="34" charset="0"/>
              </a:rPr>
              <a:t>con las respuestas de los participantes.</a:t>
            </a:r>
          </a:p>
          <a:p>
            <a:pPr marL="171450" marR="0" lvl="0" indent="-171450" algn="l" rtl="0">
              <a:lnSpc>
                <a:spcPct val="115000"/>
              </a:lnSpc>
              <a:spcBef>
                <a:spcPts val="1200"/>
              </a:spcBef>
              <a:spcAft>
                <a:spcPts val="0"/>
              </a:spcAft>
              <a:buFont typeface="Wingdings" panose="05000000000000000000" pitchFamily="2" charset="2"/>
              <a:buChar char="§"/>
            </a:pPr>
            <a:endParaRPr lang="es-ES" sz="1200" noProof="0" dirty="0">
              <a:latin typeface="Arial (Body)"/>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Body)"/>
                <a:ea typeface="Times New Roman"/>
                <a:cs typeface="Arial" panose="020B0604020202020204" pitchFamily="34" charset="0"/>
                <a:sym typeface="Times New Roman"/>
              </a:rPr>
              <a:t>Resuma diciendo: </a:t>
            </a:r>
            <a:r>
              <a:rPr lang="es-ES" sz="1200" noProof="0" dirty="0">
                <a:latin typeface="Arial (Body)"/>
                <a:ea typeface="Times New Roman"/>
                <a:cs typeface="Arial" panose="020B0604020202020204" pitchFamily="34" charset="0"/>
                <a:sym typeface="Times New Roman"/>
              </a:rPr>
              <a:t>Las muestras de laboratorio deben colectarse en el momento adecuado durante la enfermedad, colectarse de la fuente adecuada y colocarse en el medio de transporte correcto, independientemente de la especie o el ambiente del que se colecten.  Las muestras deben incluir siempre una etiqueta con el nombre del paciente y/o un número de identificación único que esté firmemente adherido al tubo o recipiente. La etiqueta y el número de identificación único deben estar vinculados a la información sobre la fuente (</a:t>
            </a:r>
            <a:r>
              <a:rPr lang="es-ES" sz="1200" i="1" noProof="0" dirty="0">
                <a:latin typeface="Arial (Body)"/>
                <a:ea typeface="Times New Roman"/>
                <a:cs typeface="Arial" panose="020B0604020202020204" pitchFamily="34" charset="0"/>
                <a:sym typeface="Times New Roman"/>
              </a:rPr>
              <a:t>ejemplo: muestra de sangre o heces</a:t>
            </a:r>
            <a:r>
              <a:rPr lang="es-ES" sz="1200" noProof="0" dirty="0">
                <a:latin typeface="Arial (Body)"/>
                <a:ea typeface="Times New Roman"/>
                <a:cs typeface="Arial" panose="020B0604020202020204" pitchFamily="34" charset="0"/>
                <a:sym typeface="Times New Roman"/>
              </a:rPr>
              <a:t>), la fecha de colecta y el tipo de prueba solicitada. La calidad de las muestras puede verse comprometida durante su manipulación, almacenamiento o transporte. Estos requisitos deben cumplirse para que el laboratorio pueda realizar correctamente la prueba diagnóstica y reportar oportunamente los resultados.</a:t>
            </a:r>
            <a:endParaRPr lang="es-ES" noProof="0" dirty="0">
              <a:latin typeface="Arial (Body)"/>
              <a:cs typeface="Arial" panose="020B0604020202020204" pitchFamily="34" charset="0"/>
            </a:endParaRPr>
          </a:p>
          <a:p>
            <a:pPr marL="0" marR="0" lvl="0" indent="0" algn="l" defTabSz="914400" rtl="0" eaLnBrk="1" fontAlgn="auto" latinLnBrk="0" hangingPunct="1">
              <a:lnSpc>
                <a:spcPct val="115000"/>
              </a:lnSpc>
              <a:spcBef>
                <a:spcPts val="0"/>
              </a:spcBef>
              <a:spcAft>
                <a:spcPts val="1200"/>
              </a:spcAft>
              <a:buClrTx/>
              <a:buSzTx/>
              <a:buFont typeface="Arial" panose="020B0604020202020204" pitchFamily="34" charset="0"/>
              <a:buNone/>
              <a:tabLst/>
              <a:defRPr/>
            </a:pPr>
            <a:endParaRPr lang="es-ES" sz="1200" b="0" i="1" noProof="0" dirty="0">
              <a:effectLst/>
              <a:latin typeface="Arial (Body)"/>
              <a:ea typeface="Times New Roman" panose="02020603050405020304" pitchFamily="18" charset="0"/>
              <a:cs typeface="Arial" panose="020B0604020202020204" pitchFamily="34" charset="0"/>
            </a:endParaRPr>
          </a:p>
          <a:p>
            <a:endParaRPr lang="es-ES" noProof="0" dirty="0">
              <a:latin typeface="+mn-lt"/>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34</a:t>
            </a:fld>
            <a:endParaRPr lang="en-US"/>
          </a:p>
        </p:txBody>
      </p:sp>
    </p:spTree>
    <p:extLst>
      <p:ext uri="{BB962C8B-B14F-4D97-AF65-F5344CB8AC3E}">
        <p14:creationId xmlns:p14="http://schemas.microsoft.com/office/powerpoint/2010/main" val="12396427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Body)"/>
                <a:ea typeface="Calibri" panose="020F050202020403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Body)"/>
              <a:ea typeface="Calibri" panose="020F050202020403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Body)"/>
                <a:cs typeface="Arial" panose="020B0604020202020204" pitchFamily="34" charset="0"/>
              </a:rPr>
              <a:t>Diga: </a:t>
            </a:r>
            <a:r>
              <a:rPr lang="es-ES" sz="1200" noProof="0" dirty="0">
                <a:effectLst/>
                <a:latin typeface="Arial (Body)"/>
                <a:ea typeface="Times New Roman" panose="02020603050405020304" pitchFamily="18" charset="0"/>
                <a:cs typeface="Arial" panose="020B0604020202020204" pitchFamily="34" charset="0"/>
              </a:rPr>
              <a:t>Los reportes proceden de muchas fuentes que pueden agruparse en cuatro categorías: médicas, veterinarias, ambientales y comunitarias. </a:t>
            </a:r>
          </a:p>
          <a:p>
            <a:pPr marL="0" marR="0" indent="0">
              <a:lnSpc>
                <a:spcPct val="115000"/>
              </a:lnSpc>
              <a:spcBef>
                <a:spcPts val="0"/>
              </a:spcBef>
              <a:spcAft>
                <a:spcPts val="1200"/>
              </a:spcAft>
              <a:buFont typeface="Arial" panose="020B0604020202020204" pitchFamily="34" charset="0"/>
              <a:buNone/>
            </a:pPr>
            <a:endParaRPr lang="es-ES" sz="1200" i="1"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Body)"/>
                <a:ea typeface="Times New Roman" panose="02020603050405020304" pitchFamily="18" charset="0"/>
                <a:cs typeface="Arial" panose="020B0604020202020204" pitchFamily="34" charset="0"/>
              </a:rPr>
              <a:t>Para cada categoría en el orden indicado anteriormente (médica, veterinaria, ambiental y comunitaria), pida ejemplos.</a:t>
            </a:r>
          </a:p>
          <a:p>
            <a:pPr marL="171450" marR="0" indent="-171450">
              <a:lnSpc>
                <a:spcPct val="115000"/>
              </a:lnSpc>
              <a:spcBef>
                <a:spcPts val="0"/>
              </a:spcBef>
              <a:spcAft>
                <a:spcPts val="1200"/>
              </a:spcAft>
              <a:buFont typeface="Arial" panose="020B0604020202020204" pitchFamily="34" charset="0"/>
              <a:buChar char="•"/>
            </a:pPr>
            <a:endParaRPr lang="es-ES" sz="1200"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Body)"/>
                <a:cs typeface="Arial" panose="020B0604020202020204" pitchFamily="34" charset="0"/>
              </a:rPr>
              <a:t>Diga: </a:t>
            </a:r>
            <a:r>
              <a:rPr lang="es-ES" sz="1200" noProof="0" dirty="0">
                <a:effectLst/>
                <a:latin typeface="Arial (Body)"/>
                <a:ea typeface="Times New Roman" panose="02020603050405020304" pitchFamily="18" charset="0"/>
                <a:cs typeface="Arial" panose="020B0604020202020204" pitchFamily="34" charset="0"/>
              </a:rPr>
              <a:t>¿Quién puede darme algunos ejemplos de fuentes para la primera categoría (</a:t>
            </a:r>
            <a:r>
              <a:rPr lang="es-ES" sz="1200" i="1" noProof="0" dirty="0">
                <a:effectLst/>
                <a:latin typeface="Arial (Body)"/>
                <a:ea typeface="Times New Roman" panose="02020603050405020304" pitchFamily="18" charset="0"/>
                <a:cs typeface="Arial" panose="020B0604020202020204" pitchFamily="34" charset="0"/>
              </a:rPr>
              <a:t>es decir, médicas</a:t>
            </a:r>
            <a:r>
              <a:rPr lang="es-ES" sz="1200" noProof="0" dirty="0">
                <a:effectLst/>
                <a:latin typeface="Arial (Body)"/>
                <a:ea typeface="Times New Roman" panose="02020603050405020304" pitchFamily="18" charset="0"/>
                <a:cs typeface="Arial" panose="020B0604020202020204" pitchFamily="34" charset="0"/>
              </a:rPr>
              <a:t>)?</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0" i="0" u="none" noProof="0" dirty="0">
                <a:latin typeface="Arial (Body)"/>
                <a:cs typeface="Arial" panose="020B0604020202020204" pitchFamily="34" charset="0"/>
              </a:rPr>
              <a:t>Pida a los voluntarios que nombren sólo una fuente para que puedan participar varios. </a:t>
            </a:r>
            <a:r>
              <a:rPr lang="es-ES" sz="1200" b="1" i="1" noProof="0" dirty="0">
                <a:effectLst/>
                <a:latin typeface="Arial (Body)"/>
                <a:ea typeface="Times New Roman" panose="02020603050405020304" pitchFamily="18" charset="0"/>
                <a:cs typeface="Arial" panose="020B0604020202020204" pitchFamily="34" charset="0"/>
              </a:rPr>
              <a:t>&lt;CLICK&gt; </a:t>
            </a:r>
            <a:r>
              <a:rPr lang="es-ES" sz="1200" i="0" noProof="0" dirty="0">
                <a:effectLst/>
                <a:latin typeface="Arial (Body)"/>
                <a:ea typeface="Times New Roman" panose="02020603050405020304" pitchFamily="18" charset="0"/>
                <a:cs typeface="Arial" panose="020B0604020202020204" pitchFamily="34" charset="0"/>
              </a:rPr>
              <a:t>para revelar las respuestas en la diapositiva. Repita el proceso para cada una de las categorías restantes (</a:t>
            </a:r>
            <a:r>
              <a:rPr lang="es-ES" sz="1200" i="1" noProof="0" dirty="0">
                <a:effectLst/>
                <a:latin typeface="Arial (Body)"/>
                <a:ea typeface="Times New Roman" panose="02020603050405020304" pitchFamily="18" charset="0"/>
                <a:cs typeface="Arial" panose="020B0604020202020204" pitchFamily="34" charset="0"/>
              </a:rPr>
              <a:t>por ejemplo, veterinaria, ambiental y comunidad</a:t>
            </a:r>
            <a:r>
              <a:rPr lang="es-ES" sz="1200" i="0" noProof="0" dirty="0">
                <a:effectLst/>
                <a:latin typeface="Arial (Body)"/>
                <a:ea typeface="Times New Roman" panose="02020603050405020304" pitchFamily="18" charset="0"/>
                <a:cs typeface="Arial" panose="020B0604020202020204" pitchFamily="34" charset="0"/>
              </a:rPr>
              <a:t>) hasta completar las 4 categorías </a:t>
            </a:r>
            <a:r>
              <a:rPr lang="es-ES" sz="1200" b="1" i="1" noProof="0" dirty="0">
                <a:effectLst/>
                <a:latin typeface="Arial (Body)"/>
                <a:ea typeface="Times New Roman" panose="02020603050405020304" pitchFamily="18" charset="0"/>
                <a:cs typeface="Arial" panose="020B0604020202020204" pitchFamily="34" charset="0"/>
              </a:rPr>
              <a:t>&lt;CLICKx4&gt;. </a:t>
            </a:r>
            <a:endParaRPr lang="es-ES" sz="1200" i="0"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Body)"/>
                <a:cs typeface="Arial" panose="020B0604020202020204" pitchFamily="34" charset="0"/>
              </a:rPr>
              <a:t>Diga: </a:t>
            </a:r>
            <a:r>
              <a:rPr lang="es-ES" sz="1200" noProof="0" dirty="0">
                <a:effectLst/>
                <a:latin typeface="Arial (Body)"/>
                <a:ea typeface="Times New Roman" panose="02020603050405020304" pitchFamily="18" charset="0"/>
                <a:cs typeface="Arial" panose="020B0604020202020204" pitchFamily="34" charset="0"/>
              </a:rPr>
              <a:t>Algunas de estas instituciones pueden incluso tener su propia enfermera o personal responsable de la notificación.  Además, los curanderos tradicionales no suelen reportar en la vigilancia pasiva, pero pueden ser una fuente colaboradora durante la vigilancia activa o la búsqueda activa de casos.</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1" i="0" u="sng" noProof="0" dirty="0">
                <a:latin typeface="Arial (Body)"/>
                <a:cs typeface="Arial" panose="020B0604020202020204" pitchFamily="34" charset="0"/>
              </a:rPr>
              <a:t>Pida </a:t>
            </a:r>
            <a:r>
              <a:rPr lang="es-ES" sz="1200" b="0" i="0" u="none" noProof="0" dirty="0">
                <a:latin typeface="Arial (Body)"/>
                <a:cs typeface="Arial" panose="020B0604020202020204" pitchFamily="34" charset="0"/>
              </a:rPr>
              <a:t>a los voluntarios que expongan </a:t>
            </a:r>
            <a:r>
              <a:rPr lang="es-ES" sz="1200" b="0" i="0" u="none" noProof="0" dirty="0">
                <a:effectLst/>
                <a:latin typeface="Arial (Body)"/>
                <a:ea typeface="Times New Roman" panose="02020603050405020304" pitchFamily="18" charset="0"/>
                <a:cs typeface="Arial" panose="020B0604020202020204" pitchFamily="34" charset="0"/>
              </a:rPr>
              <a:t>qué </a:t>
            </a:r>
            <a:r>
              <a:rPr lang="es-ES" sz="1200" noProof="0" dirty="0">
                <a:effectLst/>
                <a:latin typeface="Arial (Body)"/>
                <a:ea typeface="Times New Roman" panose="02020603050405020304" pitchFamily="18" charset="0"/>
                <a:cs typeface="Arial" panose="020B0604020202020204" pitchFamily="34" charset="0"/>
              </a:rPr>
              <a:t>harían si recibieran un reporte informal de una fuente que no reporta habitualmente. </a:t>
            </a:r>
            <a:endParaRPr lang="es-ES" sz="1200" b="0" i="0" noProof="0" dirty="0">
              <a:effectLst/>
              <a:latin typeface="Arial (Body)"/>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1200"/>
              </a:spcAft>
              <a:buClrTx/>
              <a:buSzTx/>
              <a:buFont typeface="Arial" panose="020B0604020202020204" pitchFamily="34" charset="0"/>
              <a:buNone/>
              <a:tabLst/>
              <a:defRPr/>
            </a:pPr>
            <a:r>
              <a:rPr lang="es-ES" sz="1200" b="0" i="1" u="none" noProof="0" dirty="0">
                <a:latin typeface="Arial (Body)"/>
                <a:cs typeface="Arial" panose="020B0604020202020204" pitchFamily="34" charset="0"/>
              </a:rPr>
              <a:t> </a:t>
            </a:r>
            <a:endParaRPr lang="es-ES" sz="1200" b="0" i="0" noProof="0" dirty="0">
              <a:effectLst/>
              <a:latin typeface="Arial (Body)"/>
              <a:ea typeface="Times New Roman" panose="02020603050405020304" pitchFamily="18" charset="0"/>
              <a:cs typeface="Arial" panose="020B0604020202020204" pitchFamily="34" charset="0"/>
            </a:endParaRPr>
          </a:p>
          <a:p>
            <a:pPr marL="457200" marR="0" lvl="1" indent="0" algn="l" defTabSz="914400" rtl="0" eaLnBrk="1" fontAlgn="auto" latinLnBrk="0" hangingPunct="1">
              <a:lnSpc>
                <a:spcPct val="115000"/>
              </a:lnSpc>
              <a:spcBef>
                <a:spcPts val="0"/>
              </a:spcBef>
              <a:spcAft>
                <a:spcPts val="1200"/>
              </a:spcAft>
              <a:buClrTx/>
              <a:buSzTx/>
              <a:buFont typeface="Arial" panose="020B0604020202020204" pitchFamily="34" charset="0"/>
              <a:buNone/>
              <a:tabLst/>
              <a:defRPr/>
            </a:pPr>
            <a:r>
              <a:rPr lang="es-ES" sz="1200" b="1" i="0" noProof="0" dirty="0">
                <a:effectLst/>
                <a:latin typeface="Arial (Body)"/>
                <a:ea typeface="Times New Roman" panose="02020603050405020304" pitchFamily="18" charset="0"/>
                <a:cs typeface="Arial" panose="020B0604020202020204" pitchFamily="34" charset="0"/>
              </a:rPr>
              <a:t>Ejemplos de respuestas</a:t>
            </a:r>
            <a:r>
              <a:rPr lang="es-ES" sz="1200" b="0" i="0" noProof="0" dirty="0">
                <a:effectLst/>
                <a:latin typeface="Arial (Body)"/>
                <a:ea typeface="Times New Roman" panose="02020603050405020304" pitchFamily="18" charset="0"/>
                <a:cs typeface="Arial" panose="020B0604020202020204" pitchFamily="34" charset="0"/>
              </a:rPr>
              <a:t>:</a:t>
            </a:r>
          </a:p>
          <a:p>
            <a:pPr marL="1085850" marR="0" lvl="2" indent="-171450">
              <a:lnSpc>
                <a:spcPct val="115000"/>
              </a:lnSpc>
              <a:spcBef>
                <a:spcPts val="0"/>
              </a:spcBef>
              <a:spcAft>
                <a:spcPts val="1200"/>
              </a:spcAft>
              <a:buFont typeface="Courier New" panose="02070309020205020404" pitchFamily="49" charset="0"/>
              <a:buChar char="o"/>
            </a:pPr>
            <a:r>
              <a:rPr lang="es-ES" sz="1200" b="0" i="1" noProof="0" dirty="0">
                <a:effectLst/>
                <a:latin typeface="Arial (Body)"/>
                <a:ea typeface="Times New Roman" panose="02020603050405020304" pitchFamily="18" charset="0"/>
                <a:cs typeface="Arial" panose="020B0604020202020204" pitchFamily="34" charset="0"/>
              </a:rPr>
              <a:t>Verificar la información mediante una visita de campo o la triangulación de la información.</a:t>
            </a:r>
          </a:p>
          <a:p>
            <a:pPr marL="1085850" marR="0" lvl="2" indent="-171450">
              <a:lnSpc>
                <a:spcPct val="115000"/>
              </a:lnSpc>
              <a:spcBef>
                <a:spcPts val="0"/>
              </a:spcBef>
              <a:spcAft>
                <a:spcPts val="1200"/>
              </a:spcAft>
              <a:buFont typeface="Courier New" panose="02070309020205020404" pitchFamily="49" charset="0"/>
              <a:buChar char="o"/>
            </a:pPr>
            <a:r>
              <a:rPr lang="es-ES" sz="1200" b="0" i="1" noProof="0" dirty="0">
                <a:effectLst/>
                <a:latin typeface="Arial (Body)"/>
                <a:ea typeface="Times New Roman" panose="02020603050405020304" pitchFamily="18" charset="0"/>
                <a:cs typeface="Arial" panose="020B0604020202020204" pitchFamily="34" charset="0"/>
              </a:rPr>
              <a:t>Considere la posibilidad de agregar esta fuente a la lista de fuentes reconocidas</a:t>
            </a:r>
          </a:p>
          <a:p>
            <a:pPr marL="1085850" marR="0" lvl="2" indent="-171450">
              <a:lnSpc>
                <a:spcPct val="115000"/>
              </a:lnSpc>
              <a:spcBef>
                <a:spcPts val="0"/>
              </a:spcBef>
              <a:spcAft>
                <a:spcPts val="1200"/>
              </a:spcAft>
              <a:buFont typeface="Courier New" panose="02070309020205020404" pitchFamily="49" charset="0"/>
              <a:buChar char="o"/>
            </a:pPr>
            <a:r>
              <a:rPr lang="es-ES" sz="1200" b="0" i="1" noProof="0" dirty="0">
                <a:effectLst/>
                <a:latin typeface="Arial (Body)"/>
                <a:ea typeface="Times New Roman" panose="02020603050405020304" pitchFamily="18" charset="0"/>
                <a:cs typeface="Arial" panose="020B0604020202020204" pitchFamily="34" charset="0"/>
              </a:rPr>
              <a:t>Proporcionar herramientas u orientación a la nueva fuente para fomentar la presentación periódica de reportes.</a:t>
            </a:r>
          </a:p>
          <a:p>
            <a:pPr marL="1085850" marR="0" lvl="2" indent="-171450">
              <a:lnSpc>
                <a:spcPct val="115000"/>
              </a:lnSpc>
              <a:spcBef>
                <a:spcPts val="0"/>
              </a:spcBef>
              <a:spcAft>
                <a:spcPts val="1200"/>
              </a:spcAft>
              <a:buFont typeface="Courier New" panose="02070309020205020404" pitchFamily="49" charset="0"/>
              <a:buChar char="o"/>
            </a:pPr>
            <a:r>
              <a:rPr lang="es-ES" sz="1200" b="0" i="1" noProof="0" dirty="0">
                <a:effectLst/>
                <a:latin typeface="Arial (Body)"/>
                <a:ea typeface="Times New Roman" panose="02020603050405020304" pitchFamily="18" charset="0"/>
                <a:cs typeface="Arial" panose="020B0604020202020204" pitchFamily="34" charset="0"/>
              </a:rPr>
              <a:t>Compruebe si existen otras fuentes similares que puedan haberse pasado por alto.</a:t>
            </a:r>
          </a:p>
          <a:p>
            <a:pPr marL="1085850" marR="0" lvl="2" indent="-171450">
              <a:lnSpc>
                <a:spcPct val="115000"/>
              </a:lnSpc>
              <a:spcBef>
                <a:spcPts val="0"/>
              </a:spcBef>
              <a:spcAft>
                <a:spcPts val="1200"/>
              </a:spcAft>
              <a:buFont typeface="Arial" panose="020B0604020202020204" pitchFamily="34" charset="0"/>
              <a:buChar char="•"/>
            </a:pPr>
            <a:endParaRPr lang="es-ES" sz="1200" b="0" i="0"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Body)"/>
                <a:ea typeface="Times New Roman" panose="02020603050405020304" pitchFamily="18" charset="0"/>
                <a:cs typeface="Arial" panose="020B0604020202020204" pitchFamily="34" charset="0"/>
              </a:rPr>
              <a:t>Resalte </a:t>
            </a:r>
            <a:r>
              <a:rPr lang="es-ES" sz="1200" noProof="0" dirty="0">
                <a:effectLst/>
                <a:latin typeface="Arial (Body)"/>
                <a:ea typeface="Times New Roman" panose="02020603050405020304" pitchFamily="18" charset="0"/>
                <a:cs typeface="Arial" panose="020B0604020202020204" pitchFamily="34" charset="0"/>
              </a:rPr>
              <a:t>las respuestas alineadas con ejemplos de respuestas provistas.</a:t>
            </a:r>
          </a:p>
          <a:p>
            <a:br>
              <a:rPr lang="es-ES" sz="1200" noProof="0" dirty="0">
                <a:latin typeface="Arial (Body)"/>
                <a:cs typeface="Arial" panose="020B0604020202020204" pitchFamily="34" charset="0"/>
              </a:rPr>
            </a:br>
            <a:endParaRPr lang="es-ES" sz="1200" noProof="0" dirty="0">
              <a:latin typeface="Arial (Body)"/>
              <a:cs typeface="Arial" panose="020B0604020202020204" pitchFamily="34"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35</a:t>
            </a:fld>
            <a:endParaRPr lang="en-US"/>
          </a:p>
        </p:txBody>
      </p:sp>
    </p:spTree>
    <p:extLst>
      <p:ext uri="{BB962C8B-B14F-4D97-AF65-F5344CB8AC3E}">
        <p14:creationId xmlns:p14="http://schemas.microsoft.com/office/powerpoint/2010/main" val="9681055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33: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7" name="Google Shape;447;p33:notes"/>
          <p:cNvSpPr txBox="1">
            <a:spLocks noGrp="1"/>
          </p:cNvSpPr>
          <p:nvPr>
            <p:ph type="body" idx="1"/>
          </p:nvPr>
        </p:nvSpPr>
        <p:spPr>
          <a:xfrm>
            <a:off x="701040" y="4415790"/>
            <a:ext cx="5608320" cy="418338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s-ES" sz="1200" b="1" dirty="0">
                <a:latin typeface="Arial"/>
                <a:ea typeface="Arial"/>
                <a:cs typeface="Arial"/>
                <a:sym typeface="Arial"/>
              </a:rPr>
              <a:t>Notas para el instructor</a:t>
            </a:r>
            <a:r>
              <a:rPr lang="es-ES" b="1" dirty="0">
                <a:latin typeface="Arial"/>
                <a:ea typeface="Arial"/>
                <a:cs typeface="Arial"/>
                <a:sym typeface="Arial"/>
              </a:rPr>
              <a:t>:</a:t>
            </a:r>
            <a:endParaRPr lang="es-ES" sz="1200" b="1" dirty="0">
              <a:latin typeface="Arial"/>
              <a:ea typeface="Arial"/>
              <a:cs typeface="Arial"/>
              <a:sym typeface="Arial"/>
            </a:endParaRPr>
          </a:p>
          <a:p>
            <a:pPr marL="171450" marR="0" lvl="0" indent="-95250" algn="l" rtl="0">
              <a:spcBef>
                <a:spcPts val="1800"/>
              </a:spcBef>
              <a:spcAft>
                <a:spcPts val="0"/>
              </a:spcAft>
              <a:buClr>
                <a:schemeClr val="dk1"/>
              </a:buClr>
              <a:buSzPts val="1200"/>
              <a:buFont typeface="Arial"/>
              <a:buNone/>
            </a:pPr>
            <a:endParaRPr lang="es-ES" sz="1200" b="1" dirty="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Wingdings" panose="05000000000000000000" pitchFamily="2" charset="2"/>
              <a:buChar char="§"/>
            </a:pPr>
            <a:r>
              <a:rPr lang="es-ES" sz="1200" b="1" i="0" u="sng" dirty="0">
                <a:latin typeface="Arial"/>
                <a:ea typeface="Arial"/>
                <a:cs typeface="Arial"/>
                <a:sym typeface="Arial"/>
              </a:rPr>
              <a:t>Diga: </a:t>
            </a:r>
            <a:r>
              <a:rPr lang="es-ES" sz="1200" dirty="0">
                <a:latin typeface="Arial"/>
                <a:ea typeface="Arial"/>
                <a:cs typeface="Arial"/>
                <a:sym typeface="Arial"/>
              </a:rPr>
              <a:t>Antes hemos hablado de la notificación agregada frente a la notificación basada en casos. Mientras que algunos países y algunas enfermedades todavía dependen de la notificación agregada (notificación del número de casos), la tendencia es hacia la notificación basada en casos.  Algunos países utilizan un único formulario genérico de notificación de casos para la investigación inicial y para la notificación de todas las enfermedades que utilizan la notificación basada en casos. Otros países tienen formularios diferentes adaptados a las distintas enfermedades. </a:t>
            </a:r>
            <a:r>
              <a:rPr lang="es-ES" sz="1200" i="1" dirty="0">
                <a:latin typeface="Arial"/>
                <a:ea typeface="Arial"/>
                <a:cs typeface="Arial"/>
                <a:sym typeface="Arial"/>
              </a:rPr>
              <a:t>Por ejemplo, sólo el formulario para una enfermedad prevenible mediante vacunación preguntará si el niño fue vacunado. </a:t>
            </a:r>
            <a:r>
              <a:rPr lang="es-ES" sz="1200" dirty="0">
                <a:latin typeface="Arial"/>
                <a:ea typeface="Arial"/>
                <a:cs typeface="Arial"/>
                <a:sym typeface="Arial"/>
              </a:rPr>
              <a:t>La mayoría de los formularios de vigilancia incluyen cinco o seis categorías de información. </a:t>
            </a:r>
            <a:endParaRPr lang="es-ES" dirty="0"/>
          </a:p>
          <a:p>
            <a:pPr marL="457200" marR="0" lvl="1" indent="-106679" algn="l" rtl="0">
              <a:lnSpc>
                <a:spcPct val="115000"/>
              </a:lnSpc>
              <a:spcBef>
                <a:spcPts val="1200"/>
              </a:spcBef>
              <a:spcAft>
                <a:spcPts val="0"/>
              </a:spcAft>
              <a:buClr>
                <a:schemeClr val="dk1"/>
              </a:buClr>
              <a:buSzPts val="1200"/>
              <a:buFont typeface="Arial"/>
              <a:buNone/>
            </a:pPr>
            <a:endParaRPr lang="es-ES" sz="1200" b="0" i="1" dirty="0">
              <a:latin typeface="Arial"/>
              <a:ea typeface="Arial"/>
              <a:cs typeface="Arial"/>
              <a:sym typeface="Arial"/>
            </a:endParaRPr>
          </a:p>
          <a:p>
            <a:pPr marL="171450" lvl="0" indent="-171450" algn="l" rtl="0">
              <a:spcBef>
                <a:spcPts val="2400"/>
              </a:spcBef>
              <a:spcAft>
                <a:spcPts val="0"/>
              </a:spcAft>
              <a:buClr>
                <a:srgbClr val="000000"/>
              </a:buClr>
              <a:buSzPts val="1200"/>
              <a:buFont typeface="Noto Sans Symbols"/>
              <a:buChar char="❖"/>
            </a:pPr>
            <a:r>
              <a:rPr lang="es-ES" sz="1200" b="1" i="1" u="none" strike="noStrike" noProof="0" dirty="0">
                <a:solidFill>
                  <a:srgbClr val="000000"/>
                </a:solidFill>
                <a:latin typeface="Arial"/>
                <a:ea typeface="Arial"/>
                <a:cs typeface="Arial"/>
                <a:sym typeface="Arial"/>
              </a:rPr>
              <a:t>Utilice una cartulina o la pizarra para crear listas para cada una de las categorías listadas en la diapositiva. </a:t>
            </a:r>
            <a:endParaRPr lang="es-ES" noProof="0" dirty="0"/>
          </a:p>
          <a:p>
            <a:pPr marL="0" lvl="0" indent="0" algn="l" rtl="0">
              <a:spcBef>
                <a:spcPts val="1200"/>
              </a:spcBef>
              <a:spcAft>
                <a:spcPts val="0"/>
              </a:spcAft>
              <a:buClr>
                <a:schemeClr val="dk1"/>
              </a:buClr>
              <a:buSzPts val="1200"/>
              <a:buFont typeface="Noto Sans Symbols"/>
              <a:buNone/>
            </a:pPr>
            <a:endParaRPr lang="es-ES" sz="1200" b="0" i="1" u="none" noProof="0" dirty="0">
              <a:latin typeface="Arial"/>
              <a:ea typeface="Arial"/>
              <a:cs typeface="Arial"/>
              <a:sym typeface="Arial"/>
            </a:endParaRPr>
          </a:p>
          <a:p>
            <a:pPr marL="171450" lvl="0" indent="-171450" algn="l" rtl="0">
              <a:spcBef>
                <a:spcPts val="1200"/>
              </a:spcBef>
              <a:spcAft>
                <a:spcPts val="0"/>
              </a:spcAft>
              <a:buClr>
                <a:schemeClr val="dk1"/>
              </a:buClr>
              <a:buSzPts val="1200"/>
              <a:buFont typeface="Wingdings" panose="05000000000000000000" pitchFamily="2" charset="2"/>
              <a:buChar char="§"/>
            </a:pPr>
            <a:r>
              <a:rPr lang="es-ES" sz="1200" b="0" i="1" u="none" noProof="0" dirty="0">
                <a:latin typeface="Arial"/>
                <a:ea typeface="Arial"/>
                <a:cs typeface="Arial"/>
                <a:sym typeface="Arial"/>
              </a:rPr>
              <a:t>Pida </a:t>
            </a:r>
            <a:r>
              <a:rPr lang="es-ES" sz="1200" b="0" i="0" u="none" noProof="0" dirty="0">
                <a:latin typeface="Arial"/>
                <a:ea typeface="Arial"/>
                <a:cs typeface="Arial"/>
                <a:sym typeface="Arial"/>
              </a:rPr>
              <a:t>voluntarios que aporten ejemplos para cada categoría. </a:t>
            </a:r>
            <a:endParaRPr lang="es-ES" noProof="0" dirty="0"/>
          </a:p>
          <a:p>
            <a:pPr marL="171450" marR="0" lvl="0" indent="-171450" algn="l" rtl="0">
              <a:lnSpc>
                <a:spcPct val="100000"/>
              </a:lnSpc>
              <a:spcBef>
                <a:spcPts val="1200"/>
              </a:spcBef>
              <a:spcAft>
                <a:spcPts val="0"/>
              </a:spcAft>
              <a:buClr>
                <a:schemeClr val="dk1"/>
              </a:buClr>
              <a:buSzPts val="1200"/>
              <a:buFont typeface="Wingdings" panose="05000000000000000000" pitchFamily="2" charset="2"/>
              <a:buChar char="§"/>
            </a:pPr>
            <a:endParaRPr lang="es-ES" sz="1200" b="1" i="0" u="sng" noProof="0" dirty="0">
              <a:latin typeface="Arial"/>
              <a:ea typeface="Arial"/>
              <a:cs typeface="Arial"/>
              <a:sym typeface="Arial"/>
            </a:endParaRPr>
          </a:p>
          <a:p>
            <a:pPr marL="171450" marR="0" lvl="0" indent="-171450" algn="l" rtl="0">
              <a:lnSpc>
                <a:spcPct val="100000"/>
              </a:lnSpc>
              <a:spcBef>
                <a:spcPts val="1200"/>
              </a:spcBef>
              <a:spcAft>
                <a:spcPts val="0"/>
              </a:spcAft>
              <a:buClr>
                <a:schemeClr val="dk1"/>
              </a:buClr>
              <a:buSzPts val="1200"/>
              <a:buFont typeface="Wingdings" panose="05000000000000000000" pitchFamily="2" charset="2"/>
              <a:buChar char="§"/>
            </a:pPr>
            <a:r>
              <a:rPr lang="es-ES" sz="1200" b="1" i="0" u="sng" noProof="0" dirty="0">
                <a:latin typeface="Arial"/>
                <a:ea typeface="Arial"/>
                <a:cs typeface="Arial"/>
                <a:sym typeface="Arial"/>
              </a:rPr>
              <a:t>Anote </a:t>
            </a:r>
            <a:r>
              <a:rPr lang="es-ES" sz="1200" b="0" i="0" noProof="0" dirty="0">
                <a:latin typeface="Arial"/>
                <a:ea typeface="Arial"/>
                <a:cs typeface="Arial"/>
                <a:sym typeface="Arial"/>
              </a:rPr>
              <a:t>las respuestas en la cartulina, la pizarra o la diapositiva bajo la categoría correspondiente.</a:t>
            </a:r>
            <a:endParaRPr lang="es-ES" sz="1200" b="0" i="0" u="none" noProof="0" dirty="0">
              <a:latin typeface="Arial"/>
              <a:ea typeface="Arial"/>
              <a:cs typeface="Arial"/>
              <a:sym typeface="Arial"/>
            </a:endParaRPr>
          </a:p>
          <a:p>
            <a:pPr marL="457200" marR="0" lvl="1" indent="0" algn="l" rtl="0">
              <a:lnSpc>
                <a:spcPct val="115000"/>
              </a:lnSpc>
              <a:spcBef>
                <a:spcPts val="0"/>
              </a:spcBef>
              <a:spcAft>
                <a:spcPts val="0"/>
              </a:spcAft>
              <a:buClr>
                <a:schemeClr val="dk1"/>
              </a:buClr>
              <a:buSzPts val="1200"/>
              <a:buFont typeface="Noto Sans Symbols"/>
              <a:buNone/>
            </a:pPr>
            <a:endParaRPr lang="es-ES" sz="1200" b="1" i="0" noProof="0" dirty="0">
              <a:latin typeface="Arial"/>
              <a:ea typeface="Arial"/>
              <a:cs typeface="Arial"/>
              <a:sym typeface="Arial"/>
            </a:endParaRPr>
          </a:p>
          <a:p>
            <a:pPr marL="457200" marR="0" lvl="1" indent="0" algn="l" rtl="0">
              <a:lnSpc>
                <a:spcPct val="115000"/>
              </a:lnSpc>
              <a:spcBef>
                <a:spcPts val="1200"/>
              </a:spcBef>
              <a:spcAft>
                <a:spcPts val="0"/>
              </a:spcAft>
              <a:buClr>
                <a:schemeClr val="dk1"/>
              </a:buClr>
              <a:buSzPts val="1200"/>
              <a:buFont typeface="Noto Sans Symbols"/>
              <a:buNone/>
            </a:pPr>
            <a:r>
              <a:rPr lang="es-ES" sz="1200" b="1" i="0" noProof="0" dirty="0">
                <a:latin typeface="Arial"/>
                <a:ea typeface="Arial"/>
                <a:cs typeface="Arial"/>
                <a:sym typeface="Arial"/>
              </a:rPr>
              <a:t>Ejemplos de respuestas</a:t>
            </a:r>
            <a:r>
              <a:rPr lang="es-ES" sz="1200" b="0" i="1" noProof="0" dirty="0">
                <a:latin typeface="Arial"/>
                <a:ea typeface="Arial"/>
                <a:cs typeface="Arial"/>
                <a:sym typeface="Arial"/>
              </a:rPr>
              <a:t>:</a:t>
            </a:r>
            <a:endParaRPr lang="es-ES" noProof="0" dirty="0"/>
          </a:p>
          <a:p>
            <a:pPr marL="914400" marR="0" lvl="2" indent="-182880" algn="l" rtl="0">
              <a:lnSpc>
                <a:spcPct val="115000"/>
              </a:lnSpc>
              <a:spcBef>
                <a:spcPts val="1200"/>
              </a:spcBef>
              <a:spcAft>
                <a:spcPts val="0"/>
              </a:spcAft>
              <a:buClr>
                <a:schemeClr val="dk1"/>
              </a:buClr>
              <a:buSzPts val="1200"/>
              <a:buFont typeface="Arial"/>
              <a:buChar char="•"/>
            </a:pPr>
            <a:r>
              <a:rPr lang="es-ES" sz="1200" b="1" i="1" u="none" noProof="0" dirty="0">
                <a:latin typeface="Arial"/>
                <a:ea typeface="Arial"/>
                <a:cs typeface="Arial"/>
                <a:sym typeface="Arial"/>
              </a:rPr>
              <a:t>Información identificativa </a:t>
            </a:r>
            <a:endParaRPr lang="es-ES" noProof="0" dirty="0"/>
          </a:p>
          <a:p>
            <a:pPr marL="1371600" marR="0" lvl="3" indent="-182880" algn="l" rtl="0">
              <a:lnSpc>
                <a:spcPct val="115000"/>
              </a:lnSpc>
              <a:spcBef>
                <a:spcPts val="1200"/>
              </a:spcBef>
              <a:spcAft>
                <a:spcPts val="0"/>
              </a:spcAft>
              <a:buClr>
                <a:schemeClr val="dk1"/>
              </a:buClr>
              <a:buSzPts val="1200"/>
              <a:buFont typeface="Courier New"/>
              <a:buChar char="o"/>
            </a:pPr>
            <a:r>
              <a:rPr lang="es-ES" sz="1200" b="0" i="1" u="none" noProof="0" dirty="0">
                <a:latin typeface="Arial"/>
                <a:ea typeface="Arial"/>
                <a:cs typeface="Arial"/>
                <a:sym typeface="Arial"/>
              </a:rPr>
              <a:t>Humanos: nombre, dirección, número de teléfono </a:t>
            </a:r>
            <a:endParaRPr lang="es-ES" noProof="0" dirty="0"/>
          </a:p>
          <a:p>
            <a:pPr marL="1371600" marR="0" lvl="3" indent="-182880" algn="l" rtl="0">
              <a:lnSpc>
                <a:spcPct val="115000"/>
              </a:lnSpc>
              <a:spcBef>
                <a:spcPts val="1200"/>
              </a:spcBef>
              <a:spcAft>
                <a:spcPts val="0"/>
              </a:spcAft>
              <a:buClr>
                <a:schemeClr val="dk1"/>
              </a:buClr>
              <a:buSzPts val="1200"/>
              <a:buFont typeface="Courier New"/>
              <a:buChar char="o"/>
            </a:pPr>
            <a:r>
              <a:rPr lang="es-ES" sz="1200" b="0" i="1" u="none" noProof="0" dirty="0">
                <a:latin typeface="Arial"/>
                <a:ea typeface="Arial"/>
                <a:cs typeface="Arial"/>
                <a:sym typeface="Arial"/>
              </a:rPr>
              <a:t>Animales: Número de identificación, nombre del propietario</a:t>
            </a:r>
            <a:endParaRPr lang="es-ES" noProof="0" dirty="0"/>
          </a:p>
          <a:p>
            <a:pPr marL="1371600" marR="0" lvl="3" indent="-182880" algn="l" rtl="0">
              <a:lnSpc>
                <a:spcPct val="115000"/>
              </a:lnSpc>
              <a:spcBef>
                <a:spcPts val="1200"/>
              </a:spcBef>
              <a:spcAft>
                <a:spcPts val="0"/>
              </a:spcAft>
              <a:buClr>
                <a:schemeClr val="dk1"/>
              </a:buClr>
              <a:buSzPts val="1200"/>
              <a:buFont typeface="Courier New"/>
              <a:buChar char="o"/>
            </a:pPr>
            <a:r>
              <a:rPr lang="es-ES" sz="1200" b="0" i="1" u="none" noProof="0" dirty="0">
                <a:latin typeface="Arial"/>
                <a:ea typeface="Arial"/>
                <a:cs typeface="Arial"/>
                <a:sym typeface="Arial"/>
              </a:rPr>
              <a:t>Ambiente: número de lote, coordenadas GPS</a:t>
            </a:r>
            <a:endParaRPr lang="es-ES" noProof="0" dirty="0"/>
          </a:p>
          <a:p>
            <a:pPr marL="914400" marR="0" lvl="2" indent="-182880" algn="l" rtl="0">
              <a:lnSpc>
                <a:spcPct val="115000"/>
              </a:lnSpc>
              <a:spcBef>
                <a:spcPts val="1200"/>
              </a:spcBef>
              <a:spcAft>
                <a:spcPts val="0"/>
              </a:spcAft>
              <a:buClr>
                <a:schemeClr val="dk1"/>
              </a:buClr>
              <a:buSzPts val="1200"/>
              <a:buFont typeface="Arial"/>
              <a:buChar char="•"/>
            </a:pPr>
            <a:r>
              <a:rPr lang="es-ES" sz="1200" b="1" i="1" u="none" noProof="0" dirty="0">
                <a:latin typeface="Arial"/>
                <a:ea typeface="Arial"/>
                <a:cs typeface="Arial"/>
                <a:sym typeface="Arial"/>
              </a:rPr>
              <a:t>Información demográfica</a:t>
            </a:r>
            <a:endParaRPr lang="es-ES" noProof="0" dirty="0"/>
          </a:p>
          <a:p>
            <a:pPr marL="1371600" marR="0" lvl="3" indent="-182880" algn="l" rtl="0">
              <a:lnSpc>
                <a:spcPct val="115000"/>
              </a:lnSpc>
              <a:spcBef>
                <a:spcPts val="1200"/>
              </a:spcBef>
              <a:spcAft>
                <a:spcPts val="0"/>
              </a:spcAft>
              <a:buClr>
                <a:schemeClr val="dk1"/>
              </a:buClr>
              <a:buSzPts val="1200"/>
              <a:buFont typeface="Courier New"/>
              <a:buChar char="o"/>
            </a:pPr>
            <a:r>
              <a:rPr lang="es-ES" sz="1200" b="0" i="1" u="none" noProof="0" dirty="0">
                <a:latin typeface="Arial"/>
                <a:ea typeface="Arial"/>
                <a:cs typeface="Arial"/>
                <a:sym typeface="Arial"/>
              </a:rPr>
              <a:t>Humanos: edad, sexo, ocupación, estado civil</a:t>
            </a:r>
            <a:endParaRPr lang="es-ES" noProof="0" dirty="0"/>
          </a:p>
          <a:p>
            <a:pPr marL="1371600" marR="0" lvl="3" indent="-182880" algn="l" rtl="0">
              <a:lnSpc>
                <a:spcPct val="115000"/>
              </a:lnSpc>
              <a:spcBef>
                <a:spcPts val="1200"/>
              </a:spcBef>
              <a:spcAft>
                <a:spcPts val="0"/>
              </a:spcAft>
              <a:buClr>
                <a:schemeClr val="dk1"/>
              </a:buClr>
              <a:buSzPts val="1200"/>
              <a:buFont typeface="Courier New"/>
              <a:buChar char="o"/>
            </a:pPr>
            <a:r>
              <a:rPr lang="es-ES" sz="1200" b="0" i="1" u="none" noProof="0" dirty="0">
                <a:latin typeface="Arial"/>
                <a:ea typeface="Arial"/>
                <a:cs typeface="Arial"/>
                <a:sym typeface="Arial"/>
              </a:rPr>
              <a:t>Animales: especie, raza, finalidad (por ejemplo, ponedoras frente a pollos de engorde), edad (adultos frente a jóvenes)</a:t>
            </a:r>
            <a:endParaRPr lang="es-ES" noProof="0" dirty="0"/>
          </a:p>
          <a:p>
            <a:pPr marL="914400" marR="0" lvl="2" indent="-182880" algn="l" rtl="0">
              <a:lnSpc>
                <a:spcPct val="115000"/>
              </a:lnSpc>
              <a:spcBef>
                <a:spcPts val="1200"/>
              </a:spcBef>
              <a:spcAft>
                <a:spcPts val="0"/>
              </a:spcAft>
              <a:buClr>
                <a:schemeClr val="dk1"/>
              </a:buClr>
              <a:buSzPts val="1200"/>
              <a:buFont typeface="Arial"/>
              <a:buChar char="•"/>
            </a:pPr>
            <a:r>
              <a:rPr lang="es-ES" sz="1200" b="1" i="1" u="none" noProof="0" dirty="0">
                <a:latin typeface="Arial"/>
                <a:ea typeface="Arial"/>
                <a:cs typeface="Arial"/>
                <a:sym typeface="Arial"/>
              </a:rPr>
              <a:t>Información clínica </a:t>
            </a:r>
            <a:endParaRPr lang="es-ES" noProof="0" dirty="0"/>
          </a:p>
          <a:p>
            <a:pPr marL="1371600" marR="0" lvl="3" indent="-182880" algn="l" rtl="0">
              <a:lnSpc>
                <a:spcPct val="115000"/>
              </a:lnSpc>
              <a:spcBef>
                <a:spcPts val="1200"/>
              </a:spcBef>
              <a:spcAft>
                <a:spcPts val="0"/>
              </a:spcAft>
              <a:buClr>
                <a:schemeClr val="dk1"/>
              </a:buClr>
              <a:buSzPts val="1200"/>
              <a:buFont typeface="Courier New"/>
              <a:buChar char="o"/>
            </a:pPr>
            <a:r>
              <a:rPr lang="es-ES" sz="1200" b="0" i="1" u="none" noProof="0" dirty="0">
                <a:latin typeface="Arial"/>
                <a:ea typeface="Arial"/>
                <a:cs typeface="Arial"/>
                <a:sym typeface="Arial"/>
              </a:rPr>
              <a:t>Diagnóstico, síntomas, fecha de inicio, confirmación de laboratorio, vivo o muerto</a:t>
            </a:r>
            <a:endParaRPr lang="es-ES" noProof="0" dirty="0"/>
          </a:p>
          <a:p>
            <a:pPr marL="914400" marR="0" lvl="2" indent="-182880" algn="l" rtl="0">
              <a:lnSpc>
                <a:spcPct val="115000"/>
              </a:lnSpc>
              <a:spcBef>
                <a:spcPts val="1200"/>
              </a:spcBef>
              <a:spcAft>
                <a:spcPts val="0"/>
              </a:spcAft>
              <a:buClr>
                <a:schemeClr val="dk1"/>
              </a:buClr>
              <a:buSzPts val="1200"/>
              <a:buFont typeface="Arial"/>
              <a:buChar char="•"/>
            </a:pPr>
            <a:r>
              <a:rPr lang="es-ES" sz="1200" b="1" i="1" u="none" noProof="0" dirty="0">
                <a:latin typeface="Arial"/>
                <a:ea typeface="Arial"/>
                <a:cs typeface="Arial"/>
                <a:sym typeface="Arial"/>
              </a:rPr>
              <a:t>Información sobre exposición y factores de riesgo </a:t>
            </a:r>
            <a:endParaRPr lang="es-ES" noProof="0" dirty="0"/>
          </a:p>
          <a:p>
            <a:pPr marL="1371600" marR="0" lvl="3" indent="-182880" algn="l" rtl="0">
              <a:lnSpc>
                <a:spcPct val="115000"/>
              </a:lnSpc>
              <a:spcBef>
                <a:spcPts val="1200"/>
              </a:spcBef>
              <a:spcAft>
                <a:spcPts val="0"/>
              </a:spcAft>
              <a:buClr>
                <a:srgbClr val="000000"/>
              </a:buClr>
              <a:buSzPts val="1200"/>
              <a:buFont typeface="Courier New"/>
              <a:buChar char="o"/>
            </a:pPr>
            <a:r>
              <a:rPr lang="es-ES" sz="1200" b="0" i="1" u="none" strike="noStrike" noProof="0" dirty="0">
                <a:solidFill>
                  <a:srgbClr val="000000"/>
                </a:solidFill>
                <a:latin typeface="Arial"/>
                <a:ea typeface="Arial"/>
                <a:cs typeface="Arial"/>
                <a:sym typeface="Arial"/>
              </a:rPr>
              <a:t>Estado de vacunación, exposición a una persona con la misma enfermedad, viajes fuera de </a:t>
            </a:r>
            <a:r>
              <a:rPr lang="es-ES" sz="1200" b="0" i="1" u="none" noProof="0" dirty="0">
                <a:latin typeface="Arial"/>
                <a:ea typeface="Arial"/>
                <a:cs typeface="Arial"/>
                <a:sym typeface="Arial"/>
              </a:rPr>
              <a:t>la zona </a:t>
            </a:r>
            <a:endParaRPr lang="es-ES" noProof="0" dirty="0"/>
          </a:p>
          <a:p>
            <a:pPr marL="914400" marR="0" lvl="2" indent="-182880" algn="l" rtl="0">
              <a:lnSpc>
                <a:spcPct val="115000"/>
              </a:lnSpc>
              <a:spcBef>
                <a:spcPts val="1200"/>
              </a:spcBef>
              <a:spcAft>
                <a:spcPts val="0"/>
              </a:spcAft>
              <a:buClr>
                <a:schemeClr val="dk1"/>
              </a:buClr>
              <a:buSzPts val="1200"/>
              <a:buFont typeface="Arial"/>
              <a:buChar char="•"/>
            </a:pPr>
            <a:r>
              <a:rPr lang="es-ES" sz="1200" b="1" i="1" u="none" noProof="0" dirty="0">
                <a:latin typeface="Arial"/>
                <a:ea typeface="Arial"/>
                <a:cs typeface="Arial"/>
                <a:sym typeface="Arial"/>
              </a:rPr>
              <a:t>Información de persona que reporta</a:t>
            </a:r>
            <a:endParaRPr lang="es-ES" noProof="0" dirty="0"/>
          </a:p>
          <a:p>
            <a:pPr marL="1371600" marR="0" lvl="3" indent="-182880" algn="l" rtl="0">
              <a:lnSpc>
                <a:spcPct val="115000"/>
              </a:lnSpc>
              <a:spcBef>
                <a:spcPts val="1200"/>
              </a:spcBef>
              <a:spcAft>
                <a:spcPts val="0"/>
              </a:spcAft>
              <a:buClr>
                <a:schemeClr val="dk1"/>
              </a:buClr>
              <a:buSzPts val="1200"/>
              <a:buFont typeface="Courier New"/>
              <a:buChar char="o"/>
            </a:pPr>
            <a:r>
              <a:rPr lang="es-ES" sz="1200" b="0" i="1" u="none" noProof="0" dirty="0">
                <a:latin typeface="Arial"/>
                <a:ea typeface="Arial"/>
                <a:cs typeface="Arial"/>
                <a:sym typeface="Arial"/>
              </a:rPr>
              <a:t>Nombre y cargo de la persona que llenó el formulario, fecha</a:t>
            </a:r>
            <a:endParaRPr lang="es-ES" noProof="0" dirty="0"/>
          </a:p>
          <a:p>
            <a:pPr marL="914400" marR="0" lvl="2" indent="-182880" algn="l" rtl="0">
              <a:lnSpc>
                <a:spcPct val="115000"/>
              </a:lnSpc>
              <a:spcBef>
                <a:spcPts val="1200"/>
              </a:spcBef>
              <a:spcAft>
                <a:spcPts val="0"/>
              </a:spcAft>
              <a:buClr>
                <a:schemeClr val="dk1"/>
              </a:buClr>
              <a:buSzPts val="1200"/>
              <a:buFont typeface="Arial"/>
              <a:buChar char="•"/>
            </a:pPr>
            <a:r>
              <a:rPr lang="es-ES" sz="1200" b="1" i="1" u="none" noProof="0" dirty="0">
                <a:latin typeface="Arial"/>
                <a:ea typeface="Arial"/>
                <a:cs typeface="Arial"/>
                <a:sym typeface="Arial"/>
              </a:rPr>
              <a:t>Contactos y otras personas potencialmente expuestas</a:t>
            </a:r>
            <a:endParaRPr lang="es-ES" noProof="0" dirty="0"/>
          </a:p>
          <a:p>
            <a:pPr marL="1371600" marR="0" lvl="3" indent="-182880" algn="l" rtl="0">
              <a:lnSpc>
                <a:spcPct val="115000"/>
              </a:lnSpc>
              <a:spcBef>
                <a:spcPts val="1200"/>
              </a:spcBef>
              <a:spcAft>
                <a:spcPts val="0"/>
              </a:spcAft>
              <a:buClr>
                <a:schemeClr val="dk1"/>
              </a:buClr>
              <a:buSzPts val="1200"/>
              <a:buFont typeface="Courier New"/>
              <a:buChar char="o"/>
            </a:pPr>
            <a:r>
              <a:rPr lang="es-ES" sz="1200" b="0" i="1" u="none" noProof="0" dirty="0">
                <a:latin typeface="Arial"/>
                <a:ea typeface="Arial"/>
                <a:cs typeface="Arial"/>
                <a:sym typeface="Arial"/>
              </a:rPr>
              <a:t>Humanos: miembros del hogar, cuidadores</a:t>
            </a:r>
            <a:endParaRPr lang="es-ES" noProof="0" dirty="0"/>
          </a:p>
          <a:p>
            <a:pPr marL="1371600" marR="0" lvl="3" indent="-182880" algn="l" rtl="0">
              <a:lnSpc>
                <a:spcPct val="115000"/>
              </a:lnSpc>
              <a:spcBef>
                <a:spcPts val="1200"/>
              </a:spcBef>
              <a:spcAft>
                <a:spcPts val="0"/>
              </a:spcAft>
              <a:buClr>
                <a:schemeClr val="dk1"/>
              </a:buClr>
              <a:buSzPts val="1200"/>
              <a:buFont typeface="Courier New"/>
              <a:buChar char="o"/>
            </a:pPr>
            <a:r>
              <a:rPr lang="es-ES" sz="1200" b="0" i="1" u="none" noProof="0" dirty="0">
                <a:latin typeface="Arial"/>
                <a:ea typeface="Arial"/>
                <a:cs typeface="Arial"/>
                <a:sym typeface="Arial"/>
              </a:rPr>
              <a:t>Animales/ganado: otros rebaños o animales que hayan estado expuestos</a:t>
            </a:r>
            <a:endParaRPr lang="es-ES" noProof="0" dirty="0"/>
          </a:p>
          <a:p>
            <a:pPr marL="0" marR="0" lvl="0" indent="0" algn="l" rtl="0">
              <a:lnSpc>
                <a:spcPct val="100000"/>
              </a:lnSpc>
              <a:spcBef>
                <a:spcPts val="2400"/>
              </a:spcBef>
              <a:spcAft>
                <a:spcPts val="0"/>
              </a:spcAft>
              <a:buClr>
                <a:schemeClr val="dk1"/>
              </a:buClr>
              <a:buSzPts val="1200"/>
              <a:buFont typeface="Noto Sans Symbols"/>
              <a:buNone/>
            </a:pPr>
            <a:endParaRPr lang="es-ES" sz="1200" b="0" i="1" u="none" strike="noStrike" noProof="0" dirty="0">
              <a:solidFill>
                <a:srgbClr val="000000"/>
              </a:solidFill>
              <a:latin typeface="Arial"/>
              <a:ea typeface="Arial"/>
              <a:cs typeface="Arial"/>
              <a:sym typeface="Arial"/>
            </a:endParaRPr>
          </a:p>
          <a:p>
            <a:pPr marL="171450" marR="0" lvl="0" indent="-171450" algn="l" rtl="0">
              <a:lnSpc>
                <a:spcPct val="115000"/>
              </a:lnSpc>
              <a:spcBef>
                <a:spcPts val="0"/>
              </a:spcBef>
              <a:spcAft>
                <a:spcPts val="0"/>
              </a:spcAft>
              <a:buClr>
                <a:schemeClr val="dk1"/>
              </a:buClr>
              <a:buSzPts val="1200"/>
              <a:buFont typeface="Noto Sans Symbols"/>
              <a:buChar char="❖"/>
            </a:pPr>
            <a:r>
              <a:rPr lang="es-ES" sz="1200" b="1" i="1" noProof="0" dirty="0">
                <a:latin typeface="Arial"/>
                <a:ea typeface="Arial"/>
                <a:cs typeface="Arial"/>
                <a:sym typeface="Arial"/>
              </a:rPr>
              <a:t>Si los participantes ofrecen un buen ejemplo, pero no identifican correctamente la categoría, valore positivamente la buena respuesta y explique por qué pertenece a otra categoría.</a:t>
            </a:r>
            <a:endParaRPr lang="es-ES" noProof="0" dirty="0"/>
          </a:p>
          <a:p>
            <a:pPr marL="0" marR="0" lvl="0" indent="0" algn="l" rtl="0">
              <a:lnSpc>
                <a:spcPct val="115000"/>
              </a:lnSpc>
              <a:spcBef>
                <a:spcPts val="1200"/>
              </a:spcBef>
              <a:spcAft>
                <a:spcPts val="0"/>
              </a:spcAft>
              <a:buNone/>
            </a:pPr>
            <a:endParaRPr lang="es-ES" sz="1800" dirty="0">
              <a:latin typeface="Times New Roman"/>
              <a:ea typeface="Times New Roman"/>
              <a:cs typeface="Times New Roman"/>
              <a:sym typeface="Times New Roman"/>
            </a:endParaRPr>
          </a:p>
        </p:txBody>
      </p:sp>
      <p:sp>
        <p:nvSpPr>
          <p:cNvPr id="448" name="Google Shape;448;p33:notes"/>
          <p:cNvSpPr txBox="1">
            <a:spLocks noGrp="1"/>
          </p:cNvSpPr>
          <p:nvPr>
            <p:ph type="sldNum" idx="12"/>
          </p:nvPr>
        </p:nvSpPr>
        <p:spPr>
          <a:xfrm>
            <a:off x="3970938" y="8829967"/>
            <a:ext cx="3037840" cy="464820"/>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noProof="0" dirty="0">
                <a:latin typeface="Arial (Body)"/>
                <a:cs typeface="Arial" panose="020B0604020202020204" pitchFamily="34" charset="0"/>
              </a:rPr>
              <a:t>Notas para el instructor: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1" u="sng" noProof="0" dirty="0">
              <a:solidFill>
                <a:srgbClr val="00810B"/>
              </a:solidFill>
              <a:latin typeface="Arial (Body)"/>
              <a:ea typeface="MS PGothic" panose="020B0600070205080204" pitchFamily="34" charset="-128"/>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ES" sz="1200" b="1" i="0" u="sng" noProof="0" dirty="0">
                <a:solidFill>
                  <a:srgbClr val="00810B"/>
                </a:solidFill>
                <a:latin typeface="Arial (Body)"/>
                <a:ea typeface="MS PGothic" panose="020B0600070205080204" pitchFamily="34" charset="-128"/>
                <a:cs typeface="Arial" panose="020B0604020202020204" pitchFamily="34" charset="0"/>
              </a:rPr>
              <a:t>Pida a </a:t>
            </a:r>
            <a:r>
              <a:rPr lang="es-ES" sz="1200" b="0" i="0" u="none" noProof="0" dirty="0">
                <a:solidFill>
                  <a:srgbClr val="00810B"/>
                </a:solidFill>
                <a:latin typeface="Arial (Body)"/>
                <a:ea typeface="MS PGothic" panose="020B0600070205080204" pitchFamily="34" charset="-128"/>
                <a:cs typeface="Arial" panose="020B0604020202020204" pitchFamily="34" charset="0"/>
              </a:rPr>
              <a:t>los participantes que de dirijan a su </a:t>
            </a:r>
            <a:r>
              <a:rPr lang="es-ES" sz="1200" b="0" i="0" u="none" noProof="0" dirty="0">
                <a:latin typeface="Arial (Body)"/>
                <a:ea typeface="MS PGothic" panose="020B0600070205080204" pitchFamily="34" charset="-128"/>
                <a:cs typeface="Arial" panose="020B0604020202020204" pitchFamily="34" charset="0"/>
              </a:rPr>
              <a:t>"Cuaderno de ejercicios del participante" al ejercicio titulado: </a:t>
            </a:r>
            <a:r>
              <a:rPr lang="es-ES" sz="1200" b="1" i="0" u="none" noProof="0" dirty="0">
                <a:latin typeface="Arial (Body)"/>
                <a:ea typeface="MS PGothic" panose="020B0600070205080204" pitchFamily="34" charset="-128"/>
                <a:cs typeface="Arial" panose="020B0604020202020204" pitchFamily="34" charset="0"/>
              </a:rPr>
              <a:t>Formulario de reporte de caso humano.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ES" sz="1200" b="1" i="0" noProof="0" dirty="0">
              <a:latin typeface="Arial (Body)"/>
              <a:ea typeface="MS PGothic" panose="020B0600070205080204" pitchFamily="34" charset="-128"/>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200" b="1" i="0" noProof="0" dirty="0">
                <a:latin typeface="Arial (Body)"/>
                <a:ea typeface="MS PGothic" panose="020B0600070205080204" pitchFamily="34" charset="-128"/>
                <a:cs typeface="Arial" panose="020B0604020202020204" pitchFamily="34" charset="0"/>
              </a:rPr>
              <a:t>Tiempo total: 30 minutos </a:t>
            </a:r>
          </a:p>
          <a:p>
            <a:pPr marL="457200" marR="0" lvl="1"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s-ES" sz="1200" b="1" i="0" noProof="0" dirty="0">
                <a:latin typeface="Arial (Body)"/>
                <a:ea typeface="MS PGothic" panose="020B0600070205080204" pitchFamily="34" charset="-128"/>
                <a:cs typeface="Arial" panose="020B0604020202020204" pitchFamily="34" charset="0"/>
              </a:rPr>
              <a:t>Parte 1 - Trabajo grupal (</a:t>
            </a:r>
            <a:r>
              <a:rPr lang="es-ES" sz="1200" b="1" i="1" noProof="0" dirty="0">
                <a:latin typeface="Arial (Body)"/>
                <a:ea typeface="MS PGothic" panose="020B0600070205080204" pitchFamily="34" charset="-128"/>
                <a:cs typeface="Arial" panose="020B0604020202020204" pitchFamily="34" charset="0"/>
              </a:rPr>
              <a:t>15 minutos</a:t>
            </a:r>
            <a:r>
              <a:rPr lang="es-ES" sz="1200" b="1" i="0" noProof="0" dirty="0">
                <a:latin typeface="Arial (Body)"/>
                <a:ea typeface="MS PGothic" panose="020B0600070205080204" pitchFamily="34" charset="-128"/>
                <a:cs typeface="Arial" panose="020B0604020202020204" pitchFamily="34" charset="0"/>
              </a:rPr>
              <a:t>)</a:t>
            </a:r>
          </a:p>
          <a:p>
            <a:pPr marL="1143000" lvl="2" indent="-228600" rtl="0" fontAlgn="base">
              <a:spcBef>
                <a:spcPts val="1200"/>
              </a:spcBef>
              <a:spcAft>
                <a:spcPts val="0"/>
              </a:spcAft>
              <a:buFont typeface="+mj-lt"/>
              <a:buAutoNum type="arabicPeriod"/>
            </a:pPr>
            <a:r>
              <a:rPr lang="es-ES" sz="1200" b="1" i="0" u="none" strike="noStrike" noProof="0" dirty="0">
                <a:solidFill>
                  <a:srgbClr val="000000"/>
                </a:solidFill>
                <a:effectLst/>
                <a:latin typeface="Arial (Body)"/>
                <a:cs typeface="Arial" panose="020B0604020202020204" pitchFamily="34" charset="0"/>
              </a:rPr>
              <a:t>Divida a los participantes en parejas o pequeños grupos, según convenga al número de participantes.</a:t>
            </a:r>
          </a:p>
          <a:p>
            <a:pPr marL="1143000" lvl="2" indent="-228600" rtl="0" fontAlgn="base">
              <a:spcBef>
                <a:spcPts val="1200"/>
              </a:spcBef>
              <a:spcAft>
                <a:spcPts val="0"/>
              </a:spcAft>
              <a:buFont typeface="+mj-lt"/>
              <a:buAutoNum type="arabicPeriod"/>
            </a:pPr>
            <a:r>
              <a:rPr lang="es-ES" sz="1200" b="1" i="0" u="none" strike="noStrike" noProof="0" dirty="0">
                <a:solidFill>
                  <a:srgbClr val="000000"/>
                </a:solidFill>
                <a:effectLst/>
                <a:latin typeface="Arial (Body)"/>
                <a:cs typeface="Arial" panose="020B0604020202020204" pitchFamily="34" charset="0"/>
              </a:rPr>
              <a:t>Pida a cada grupo que lea la situación y responda a las preguntas correspondientes.</a:t>
            </a:r>
          </a:p>
          <a:p>
            <a:pPr marL="742950" lvl="1" indent="-285750" rtl="0" fontAlgn="base">
              <a:spcBef>
                <a:spcPts val="1200"/>
              </a:spcBef>
              <a:spcAft>
                <a:spcPts val="0"/>
              </a:spcAft>
              <a:buFont typeface="Arial" panose="020B0604020202020204" pitchFamily="34" charset="0"/>
              <a:buChar char="•"/>
            </a:pPr>
            <a:endParaRPr lang="es-ES" sz="1200" b="1" i="0" u="none" strike="noStrike" noProof="0" dirty="0">
              <a:solidFill>
                <a:schemeClr val="tx1"/>
              </a:solidFill>
              <a:effectLst/>
              <a:latin typeface="Arial (Body)"/>
              <a:cs typeface="Arial" panose="020B0604020202020204" pitchFamily="34" charset="0"/>
            </a:endParaRPr>
          </a:p>
          <a:p>
            <a:pPr marL="457200" lvl="1" indent="0" rtl="0" fontAlgn="base">
              <a:spcBef>
                <a:spcPts val="1200"/>
              </a:spcBef>
              <a:spcAft>
                <a:spcPts val="0"/>
              </a:spcAft>
              <a:buFont typeface="Arial" panose="020B0604020202020204" pitchFamily="34" charset="0"/>
              <a:buNone/>
            </a:pPr>
            <a:r>
              <a:rPr lang="es-ES" sz="1200" b="1" i="0" u="none" strike="noStrike" noProof="0" dirty="0">
                <a:solidFill>
                  <a:schemeClr val="tx1"/>
                </a:solidFill>
                <a:effectLst/>
                <a:latin typeface="Arial (Body)"/>
                <a:cs typeface="Arial" panose="020B0604020202020204" pitchFamily="34" charset="0"/>
              </a:rPr>
              <a:t>Parte 2 - Discusión (</a:t>
            </a:r>
            <a:r>
              <a:rPr lang="es-ES" sz="1200" b="1" i="1" u="none" strike="noStrike" noProof="0" dirty="0">
                <a:solidFill>
                  <a:schemeClr val="tx1"/>
                </a:solidFill>
                <a:effectLst/>
                <a:latin typeface="Arial (Body)"/>
                <a:cs typeface="Arial" panose="020B0604020202020204" pitchFamily="34" charset="0"/>
              </a:rPr>
              <a:t>15 minutos</a:t>
            </a:r>
            <a:r>
              <a:rPr lang="es-ES" sz="1200" b="1" i="0" u="none" strike="noStrike" noProof="0" dirty="0">
                <a:solidFill>
                  <a:schemeClr val="tx1"/>
                </a:solidFill>
                <a:effectLst/>
                <a:latin typeface="Arial (Body)"/>
                <a:cs typeface="Arial" panose="020B0604020202020204" pitchFamily="34" charset="0"/>
              </a:rPr>
              <a:t>)</a:t>
            </a:r>
          </a:p>
          <a:p>
            <a:pPr marL="1143000" lvl="2" indent="-228600" rtl="0" fontAlgn="base">
              <a:spcBef>
                <a:spcPts val="1200"/>
              </a:spcBef>
              <a:spcAft>
                <a:spcPts val="0"/>
              </a:spcAft>
              <a:buFont typeface="+mj-lt"/>
              <a:buAutoNum type="arabicPeriod"/>
            </a:pPr>
            <a:r>
              <a:rPr lang="es-ES" sz="1200" b="1" i="0" u="none" strike="noStrike" noProof="0" dirty="0">
                <a:solidFill>
                  <a:schemeClr val="tx1"/>
                </a:solidFill>
                <a:effectLst/>
                <a:latin typeface="Arial (Body)"/>
                <a:cs typeface="Arial" panose="020B0604020202020204" pitchFamily="34" charset="0"/>
              </a:rPr>
              <a:t>Vuelva a reunirse para discutir las respuestas.</a:t>
            </a:r>
          </a:p>
          <a:p>
            <a:pPr lvl="1"/>
            <a:br>
              <a:rPr lang="es-ES" b="1" i="0" noProof="0" dirty="0">
                <a:latin typeface="Arial (Body)"/>
                <a:cs typeface="Arial" panose="020B0604020202020204" pitchFamily="34" charset="0"/>
              </a:rPr>
            </a:br>
            <a:endParaRPr lang="es-ES" b="1" i="0" noProof="0" dirty="0">
              <a:latin typeface="Arial (Body)"/>
              <a:cs typeface="Arial" panose="020B0604020202020204" pitchFamily="34"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37</a:t>
            </a:fld>
            <a:endParaRPr lang="en-US"/>
          </a:p>
        </p:txBody>
      </p:sp>
    </p:spTree>
    <p:extLst>
      <p:ext uri="{BB962C8B-B14F-4D97-AF65-F5344CB8AC3E}">
        <p14:creationId xmlns:p14="http://schemas.microsoft.com/office/powerpoint/2010/main" val="25551633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Arial (Body)"/>
                <a:cs typeface="Arial" panose="020B0604020202020204" pitchFamily="34" charset="0"/>
              </a:rPr>
              <a:t>Notas para el instructor:</a:t>
            </a:r>
          </a:p>
          <a:p>
            <a:endParaRPr lang="es-ES" b="1" noProof="0" dirty="0">
              <a:latin typeface="Arial (Body)"/>
              <a:cs typeface="Arial" panose="020B0604020202020204" pitchFamily="34" charset="0"/>
            </a:endParaRPr>
          </a:p>
          <a:p>
            <a:pPr marL="171450" indent="-171450">
              <a:buFont typeface="Wingdings" panose="05000000000000000000" pitchFamily="2" charset="2"/>
              <a:buChar char="§"/>
            </a:pPr>
            <a:r>
              <a:rPr lang="es-ES" b="1" i="0" u="sng" noProof="0" dirty="0">
                <a:latin typeface="Arial (Body)"/>
                <a:cs typeface="Arial" panose="020B0604020202020204" pitchFamily="34" charset="0"/>
              </a:rPr>
              <a:t>Pida </a:t>
            </a:r>
            <a:r>
              <a:rPr lang="es-ES" b="0" i="0" noProof="0" dirty="0">
                <a:latin typeface="Arial (Body)"/>
                <a:cs typeface="Arial" panose="020B0604020202020204" pitchFamily="34" charset="0"/>
              </a:rPr>
              <a:t>a un voluntario que dé la respuesta de cada fila. Después de que cada voluntario dé sus respuestas</a:t>
            </a:r>
            <a:r>
              <a:rPr lang="es-ES" b="1" i="0" noProof="0" dirty="0">
                <a:latin typeface="Arial (Body)"/>
                <a:cs typeface="Arial" panose="020B0604020202020204" pitchFamily="34" charset="0"/>
              </a:rPr>
              <a:t>,&lt;CLICK x2&gt; </a:t>
            </a:r>
            <a:r>
              <a:rPr lang="es-ES" b="0" i="0" noProof="0" dirty="0">
                <a:latin typeface="Arial (Body)"/>
                <a:cs typeface="Arial" panose="020B0604020202020204" pitchFamily="34" charset="0"/>
              </a:rPr>
              <a:t>para revelar las respuestas correctas.</a:t>
            </a:r>
          </a:p>
          <a:p>
            <a:pPr marL="171450" indent="-171450">
              <a:buFont typeface="Wingdings" panose="05000000000000000000" pitchFamily="2" charset="2"/>
              <a:buChar char="§"/>
            </a:pPr>
            <a:endParaRPr lang="es-ES" b="0" i="0" noProof="0" dirty="0">
              <a:latin typeface="Arial (Body)"/>
              <a:cs typeface="Arial" panose="020B0604020202020204" pitchFamily="34" charset="0"/>
            </a:endParaRPr>
          </a:p>
          <a:p>
            <a:pPr marL="171450" indent="-171450">
              <a:buFont typeface="Wingdings" panose="05000000000000000000" pitchFamily="2" charset="2"/>
              <a:buChar char="§"/>
            </a:pPr>
            <a:r>
              <a:rPr lang="es-ES" b="1" i="0" u="sng" noProof="0" dirty="0">
                <a:latin typeface="Arial (Body)"/>
                <a:cs typeface="Arial" panose="020B0604020202020204" pitchFamily="34" charset="0"/>
              </a:rPr>
              <a:t>Repita la operación </a:t>
            </a:r>
            <a:r>
              <a:rPr lang="es-ES" b="0" i="0" noProof="0" dirty="0">
                <a:latin typeface="Arial (Body)"/>
                <a:cs typeface="Arial" panose="020B0604020202020204" pitchFamily="34" charset="0"/>
              </a:rPr>
              <a:t>para cada fila de la tabla. </a:t>
            </a:r>
            <a:r>
              <a:rPr lang="es-ES" b="1" i="0" noProof="0" dirty="0">
                <a:latin typeface="Arial (Body)"/>
                <a:cs typeface="Arial" panose="020B0604020202020204" pitchFamily="34" charset="0"/>
              </a:rPr>
              <a:t>&lt;CLICK x14&gt;</a:t>
            </a:r>
            <a:endParaRPr lang="es-ES" b="0" i="0" noProof="0" dirty="0">
              <a:latin typeface="Arial (Body)"/>
              <a:cs typeface="Arial" panose="020B0604020202020204" pitchFamily="34"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38</a:t>
            </a:fld>
            <a:endParaRPr lang="en-US"/>
          </a:p>
        </p:txBody>
      </p:sp>
    </p:spTree>
    <p:extLst>
      <p:ext uri="{BB962C8B-B14F-4D97-AF65-F5344CB8AC3E}">
        <p14:creationId xmlns:p14="http://schemas.microsoft.com/office/powerpoint/2010/main" val="11280769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Arial (Body)"/>
                <a:cs typeface="Arial" panose="020B0604020202020204" pitchFamily="34" charset="0"/>
              </a:rPr>
              <a:t>Notas para el instructor:</a:t>
            </a:r>
          </a:p>
          <a:p>
            <a:endParaRPr lang="es-ES" b="1" noProof="0" dirty="0">
              <a:latin typeface="Arial (Body)"/>
              <a:cs typeface="Arial" panose="020B0604020202020204" pitchFamily="34" charset="0"/>
            </a:endParaRPr>
          </a:p>
          <a:p>
            <a:pPr marL="171450" indent="-171450">
              <a:buFont typeface="Wingdings" panose="05000000000000000000" pitchFamily="2" charset="2"/>
              <a:buChar char="§"/>
            </a:pPr>
            <a:r>
              <a:rPr lang="es-ES" b="1" i="0" u="sng" noProof="0" dirty="0">
                <a:latin typeface="Arial (Body)"/>
                <a:cs typeface="Arial" panose="020B0604020202020204" pitchFamily="34" charset="0"/>
              </a:rPr>
              <a:t>Pida </a:t>
            </a:r>
            <a:r>
              <a:rPr lang="es-ES" b="0" i="0" noProof="0" dirty="0">
                <a:latin typeface="Arial (Body)"/>
                <a:cs typeface="Arial" panose="020B0604020202020204" pitchFamily="34" charset="0"/>
              </a:rPr>
              <a:t>a un voluntario que dé la respuesta de cada fila. Después de que cada voluntario dé sus respuestas </a:t>
            </a:r>
            <a:r>
              <a:rPr lang="es-ES" b="1" i="0" noProof="0" dirty="0">
                <a:latin typeface="Arial (Body)"/>
                <a:cs typeface="Arial" panose="020B0604020202020204" pitchFamily="34" charset="0"/>
              </a:rPr>
              <a:t>&lt;CLICK x2&gt; </a:t>
            </a:r>
            <a:r>
              <a:rPr lang="es-ES" b="0" i="0" noProof="0" dirty="0">
                <a:latin typeface="Arial (Body)"/>
                <a:cs typeface="Arial" panose="020B0604020202020204" pitchFamily="34" charset="0"/>
              </a:rPr>
              <a:t>para revelar las respuestas correctas.</a:t>
            </a:r>
          </a:p>
          <a:p>
            <a:pPr marL="171450" indent="-171450">
              <a:buFont typeface="Wingdings" panose="05000000000000000000" pitchFamily="2" charset="2"/>
              <a:buChar char="§"/>
            </a:pPr>
            <a:endParaRPr lang="es-ES" b="0" i="0" noProof="0" dirty="0">
              <a:latin typeface="Arial (Body)"/>
              <a:cs typeface="Arial" panose="020B0604020202020204" pitchFamily="34" charset="0"/>
            </a:endParaRPr>
          </a:p>
          <a:p>
            <a:pPr marL="171450" indent="-171450">
              <a:buFont typeface="Wingdings" panose="05000000000000000000" pitchFamily="2" charset="2"/>
              <a:buChar char="§"/>
            </a:pPr>
            <a:r>
              <a:rPr lang="es-ES" b="1" i="0" u="sng" noProof="0" dirty="0">
                <a:latin typeface="Arial (Body)"/>
                <a:cs typeface="Arial" panose="020B0604020202020204" pitchFamily="34" charset="0"/>
              </a:rPr>
              <a:t>Repetir </a:t>
            </a:r>
            <a:r>
              <a:rPr lang="es-ES" b="0" i="0" noProof="0" dirty="0">
                <a:latin typeface="Arial (Body)"/>
                <a:cs typeface="Arial" panose="020B0604020202020204" pitchFamily="34" charset="0"/>
              </a:rPr>
              <a:t>para cada fila de la tabla </a:t>
            </a:r>
            <a:r>
              <a:rPr lang="es-ES" b="1" i="0" noProof="0" dirty="0">
                <a:latin typeface="Arial (Body)"/>
                <a:cs typeface="Arial" panose="020B0604020202020204" pitchFamily="34" charset="0"/>
              </a:rPr>
              <a:t>&lt;CLICK x12&gt;</a:t>
            </a:r>
            <a:r>
              <a:rPr lang="es-ES" b="0" i="0" noProof="0" dirty="0">
                <a:latin typeface="Arial (Body)"/>
                <a:cs typeface="Arial" panose="020B0604020202020204" pitchFamily="34" charset="0"/>
              </a:rPr>
              <a:t>.</a:t>
            </a:r>
          </a:p>
          <a:p>
            <a:endParaRPr lang="es-ES" b="1" noProof="0" dirty="0">
              <a:latin typeface="Arial (Body)"/>
              <a:cs typeface="Arial" panose="020B0604020202020204" pitchFamily="34" charset="0"/>
            </a:endParaRPr>
          </a:p>
          <a:p>
            <a:endParaRPr lang="es-ES" b="1" noProof="0" dirty="0"/>
          </a:p>
        </p:txBody>
      </p:sp>
      <p:sp>
        <p:nvSpPr>
          <p:cNvPr id="4" name="Slide Number Placeholder 3"/>
          <p:cNvSpPr>
            <a:spLocks noGrp="1"/>
          </p:cNvSpPr>
          <p:nvPr>
            <p:ph type="sldNum" sz="quarter" idx="5"/>
          </p:nvPr>
        </p:nvSpPr>
        <p:spPr/>
        <p:txBody>
          <a:bodyPr/>
          <a:lstStyle/>
          <a:p>
            <a:fld id="{2EB32458-B0FD-4E0D-A69A-149897CA0BBB}" type="slidenum">
              <a:rPr lang="en-US" smtClean="0"/>
              <a:t>39</a:t>
            </a:fld>
            <a:endParaRPr lang="en-US"/>
          </a:p>
        </p:txBody>
      </p:sp>
    </p:spTree>
    <p:extLst>
      <p:ext uri="{BB962C8B-B14F-4D97-AF65-F5344CB8AC3E}">
        <p14:creationId xmlns:p14="http://schemas.microsoft.com/office/powerpoint/2010/main" val="3457433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b="1"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a:t>
            </a:r>
            <a:r>
              <a:rPr lang="es-ES" sz="1200" b="1" i="1" u="sng" noProof="0" dirty="0">
                <a:latin typeface="Arial" panose="020B0604020202020204" pitchFamily="34" charset="0"/>
                <a:cs typeface="Arial" panose="020B0604020202020204" pitchFamily="34" charset="0"/>
              </a:rPr>
              <a: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Tanto la notificación como la recopilación forman parte de la colecta de datos en el ciclo de vigilancia de la salud pública. Los proveedores de servicios de salud comunitarios pueden encargarse de una parte o de la mayor parte de la notificación. Los trabajadores de los organismos de salud a nivel de distrito pueden recibir los reportes y recopilar los datos. Esta sesión se centra en los datos de vigilancia de la salud pública que llegan de los centros de notificación al organismo de salud pública del distrito o subdistrito. Los centros de notificación pueden utilizar el término "notificación". Los que reciben los reportes pueden pensar en ello como "Recolecci</a:t>
            </a:r>
            <a:r>
              <a:rPr lang="es-ES" noProof="0" dirty="0">
                <a:effectLst/>
              </a:rPr>
              <a:t>ón</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742950" marR="0" lvl="1" indent="-285750">
              <a:lnSpc>
                <a:spcPct val="115000"/>
              </a:lnSpc>
              <a:spcBef>
                <a:spcPts val="0"/>
              </a:spcBef>
              <a:spcAft>
                <a:spcPts val="1200"/>
              </a:spcAft>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4</a:t>
            </a:fld>
            <a:endParaRPr lang="en-US"/>
          </a:p>
        </p:txBody>
      </p:sp>
    </p:spTree>
    <p:extLst>
      <p:ext uri="{BB962C8B-B14F-4D97-AF65-F5344CB8AC3E}">
        <p14:creationId xmlns:p14="http://schemas.microsoft.com/office/powerpoint/2010/main" val="39072522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Arial (Body)"/>
                <a:cs typeface="Arial" panose="020B0604020202020204" pitchFamily="34" charset="0"/>
              </a:rPr>
              <a:t>Notas para el instructor:</a:t>
            </a:r>
          </a:p>
          <a:p>
            <a:endParaRPr lang="es-ES" b="1" noProof="0" dirty="0">
              <a:latin typeface="Arial (Body)"/>
              <a:cs typeface="Arial" panose="020B0604020202020204" pitchFamily="34" charset="0"/>
            </a:endParaRPr>
          </a:p>
          <a:p>
            <a:pPr marL="171450" indent="-171450">
              <a:buFont typeface="Wingdings" panose="05000000000000000000" pitchFamily="2" charset="2"/>
              <a:buChar char="§"/>
            </a:pPr>
            <a:r>
              <a:rPr lang="es-ES" b="1" i="0" u="sng" noProof="0" dirty="0">
                <a:latin typeface="Arial (Body)"/>
                <a:cs typeface="Arial" panose="020B0604020202020204" pitchFamily="34" charset="0"/>
              </a:rPr>
              <a:t>Pida </a:t>
            </a:r>
            <a:r>
              <a:rPr lang="es-ES" b="0" i="0" noProof="0" dirty="0">
                <a:latin typeface="Arial (Body)"/>
                <a:cs typeface="Arial" panose="020B0604020202020204" pitchFamily="34" charset="0"/>
              </a:rPr>
              <a:t>a un voluntario que dé la respuesta de cada fila. Después de que cada voluntario dé sus respuestas</a:t>
            </a:r>
            <a:r>
              <a:rPr lang="es-ES" b="1" i="0" noProof="0" dirty="0">
                <a:latin typeface="Arial (Body)"/>
                <a:cs typeface="Arial" panose="020B0604020202020204" pitchFamily="34" charset="0"/>
              </a:rPr>
              <a:t>,&lt;CLICK x2&gt; </a:t>
            </a:r>
            <a:r>
              <a:rPr lang="es-ES" b="0" i="0" noProof="0" dirty="0">
                <a:latin typeface="Arial (Body)"/>
                <a:cs typeface="Arial" panose="020B0604020202020204" pitchFamily="34" charset="0"/>
              </a:rPr>
              <a:t>para revelar las respuestas correctas.</a:t>
            </a:r>
          </a:p>
          <a:p>
            <a:pPr marL="171450" indent="-171450">
              <a:buFont typeface="Wingdings" panose="05000000000000000000" pitchFamily="2" charset="2"/>
              <a:buChar char="§"/>
            </a:pPr>
            <a:endParaRPr lang="es-ES" b="0" i="0" noProof="0" dirty="0">
              <a:latin typeface="Arial (Body)"/>
              <a:cs typeface="Arial" panose="020B0604020202020204" pitchFamily="34" charset="0"/>
            </a:endParaRPr>
          </a:p>
          <a:p>
            <a:pPr marL="171450" indent="-171450">
              <a:buFont typeface="Wingdings" panose="05000000000000000000" pitchFamily="2" charset="2"/>
              <a:buChar char="§"/>
            </a:pPr>
            <a:r>
              <a:rPr lang="es-ES" b="1" i="0" u="sng" noProof="0" dirty="0">
                <a:latin typeface="Arial (Body)"/>
                <a:cs typeface="Arial" panose="020B0604020202020204" pitchFamily="34" charset="0"/>
              </a:rPr>
              <a:t>Repetir </a:t>
            </a:r>
            <a:r>
              <a:rPr lang="es-ES" b="0" i="0" noProof="0" dirty="0">
                <a:latin typeface="Arial (Body)"/>
                <a:cs typeface="Arial" panose="020B0604020202020204" pitchFamily="34" charset="0"/>
              </a:rPr>
              <a:t>para cada fila de la tabla </a:t>
            </a:r>
            <a:r>
              <a:rPr lang="es-ES" b="1" i="0" noProof="0" dirty="0">
                <a:latin typeface="Arial (Body)"/>
                <a:cs typeface="Arial" panose="020B0604020202020204" pitchFamily="34" charset="0"/>
              </a:rPr>
              <a:t>&lt;CLICK x10&gt;</a:t>
            </a:r>
            <a:r>
              <a:rPr lang="es-ES" b="0" i="0" noProof="0" dirty="0">
                <a:latin typeface="Arial (Body)"/>
                <a:cs typeface="Arial" panose="020B0604020202020204" pitchFamily="34" charset="0"/>
              </a:rPr>
              <a:t>.</a:t>
            </a:r>
          </a:p>
          <a:p>
            <a:endParaRPr lang="es-ES" b="1" noProof="0" dirty="0"/>
          </a:p>
        </p:txBody>
      </p:sp>
      <p:sp>
        <p:nvSpPr>
          <p:cNvPr id="4" name="Slide Number Placeholder 3"/>
          <p:cNvSpPr>
            <a:spLocks noGrp="1"/>
          </p:cNvSpPr>
          <p:nvPr>
            <p:ph type="sldNum" sz="quarter" idx="5"/>
          </p:nvPr>
        </p:nvSpPr>
        <p:spPr/>
        <p:txBody>
          <a:bodyPr/>
          <a:lstStyle/>
          <a:p>
            <a:fld id="{2EB32458-B0FD-4E0D-A69A-149897CA0BBB}" type="slidenum">
              <a:rPr lang="en-US" smtClean="0"/>
              <a:t>40</a:t>
            </a:fld>
            <a:endParaRPr lang="en-US"/>
          </a:p>
        </p:txBody>
      </p:sp>
    </p:spTree>
    <p:extLst>
      <p:ext uri="{BB962C8B-B14F-4D97-AF65-F5344CB8AC3E}">
        <p14:creationId xmlns:p14="http://schemas.microsoft.com/office/powerpoint/2010/main" val="3231191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15000"/>
              </a:lnSpc>
              <a:spcBef>
                <a:spcPts val="1200"/>
              </a:spcBef>
              <a:spcAft>
                <a:spcPts val="0"/>
              </a:spcAft>
              <a:buNone/>
            </a:pPr>
            <a:r>
              <a:rPr lang="es-ES" sz="1200" b="1" i="0" noProof="0" dirty="0">
                <a:latin typeface="Arial (Body)"/>
                <a:ea typeface="Times New Roman"/>
                <a:cs typeface="Arial" panose="020B0604020202020204" pitchFamily="34" charset="0"/>
                <a:sym typeface="Times New Roman"/>
              </a:rPr>
              <a:t>Notas para el instructor</a:t>
            </a:r>
            <a:r>
              <a:rPr lang="es-ES" sz="1200" i="0" noProof="0" dirty="0">
                <a:latin typeface="Arial (Body)"/>
                <a:ea typeface="Times New Roman"/>
                <a:cs typeface="Arial" panose="020B0604020202020204" pitchFamily="34" charset="0"/>
                <a:sym typeface="Times New Roman"/>
              </a:rPr>
              <a:t>: </a:t>
            </a:r>
          </a:p>
          <a:p>
            <a:pPr marL="0" marR="0" lvl="0" indent="0" algn="l" rtl="0">
              <a:lnSpc>
                <a:spcPct val="115000"/>
              </a:lnSpc>
              <a:spcBef>
                <a:spcPts val="1200"/>
              </a:spcBef>
              <a:spcAft>
                <a:spcPts val="0"/>
              </a:spcAft>
              <a:buNone/>
            </a:pPr>
            <a:endParaRPr lang="es-ES" sz="1200" i="0" noProof="0" dirty="0">
              <a:latin typeface="Arial (Body)"/>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i="0" u="sng" noProof="0" dirty="0">
                <a:latin typeface="Arial (Body)"/>
                <a:ea typeface="Times New Roman"/>
                <a:cs typeface="Arial" panose="020B0604020202020204" pitchFamily="34" charset="0"/>
                <a:sym typeface="Times New Roman"/>
              </a:rPr>
              <a:t>Lea </a:t>
            </a:r>
            <a:r>
              <a:rPr lang="es-ES" sz="1200" i="0" noProof="0" dirty="0">
                <a:latin typeface="Arial (Body)"/>
                <a:ea typeface="Times New Roman"/>
                <a:cs typeface="Arial" panose="020B0604020202020204" pitchFamily="34" charset="0"/>
                <a:sym typeface="Times New Roman"/>
              </a:rPr>
              <a:t>la pregunta a los participantes. </a:t>
            </a:r>
          </a:p>
          <a:p>
            <a:pPr marL="171450" marR="0" lvl="0" indent="-171450" algn="l" rtl="0">
              <a:lnSpc>
                <a:spcPct val="115000"/>
              </a:lnSpc>
              <a:spcBef>
                <a:spcPts val="1200"/>
              </a:spcBef>
              <a:spcAft>
                <a:spcPts val="0"/>
              </a:spcAft>
              <a:buFont typeface="Wingdings" panose="05000000000000000000" pitchFamily="2" charset="2"/>
              <a:buChar char="§"/>
            </a:pPr>
            <a:endParaRPr lang="es-ES" sz="1200" i="0" noProof="0" dirty="0">
              <a:latin typeface="Arial (Body)"/>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i="0" u="sng" noProof="0" dirty="0">
                <a:latin typeface="Arial (Body)"/>
                <a:ea typeface="Times New Roman"/>
                <a:cs typeface="Arial" panose="020B0604020202020204" pitchFamily="34" charset="0"/>
                <a:sym typeface="Times New Roman"/>
              </a:rPr>
              <a:t>Permita </a:t>
            </a:r>
            <a:r>
              <a:rPr lang="es-ES" sz="1200" i="0" noProof="0" dirty="0">
                <a:latin typeface="Arial (Body)"/>
                <a:ea typeface="Times New Roman"/>
                <a:cs typeface="Arial" panose="020B0604020202020204" pitchFamily="34" charset="0"/>
                <a:sym typeface="Times New Roman"/>
              </a:rPr>
              <a:t>que algunos participantes respondan y, a continuación, revele los posibles factores de riesgo. </a:t>
            </a:r>
            <a:r>
              <a:rPr lang="es-ES" sz="1200" b="1" i="0" noProof="0" dirty="0">
                <a:latin typeface="Arial (Body)"/>
                <a:ea typeface="Times New Roman"/>
                <a:cs typeface="Arial" panose="020B0604020202020204" pitchFamily="34" charset="0"/>
                <a:sym typeface="Times New Roman"/>
              </a:rPr>
              <a:t>&lt;CLICK&gt; </a:t>
            </a:r>
            <a:r>
              <a:rPr lang="es-ES" sz="1200" i="0" noProof="0" dirty="0">
                <a:latin typeface="Arial (Body)"/>
                <a:ea typeface="Times New Roman"/>
                <a:cs typeface="Arial" panose="020B0604020202020204" pitchFamily="34" charset="0"/>
                <a:sym typeface="Times New Roman"/>
              </a:rPr>
              <a:t>para revelar la respuesta.</a:t>
            </a:r>
            <a:endParaRPr lang="es-ES" i="0" noProof="0" dirty="0">
              <a:latin typeface="Arial (Body)"/>
              <a:cs typeface="Arial" panose="020B0604020202020204" pitchFamily="34" charset="0"/>
            </a:endParaRPr>
          </a:p>
          <a:p>
            <a:pPr marL="171450" indent="-171450">
              <a:buFont typeface="Wingdings" panose="05000000000000000000" pitchFamily="2" charset="2"/>
              <a:buChar char="§"/>
            </a:pPr>
            <a:endParaRPr lang="es-ES" i="0" noProof="0" dirty="0">
              <a:latin typeface="Arial (Body)"/>
              <a:cs typeface="Arial" panose="020B0604020202020204" pitchFamily="34" charset="0"/>
            </a:endParaRPr>
          </a:p>
          <a:p>
            <a:pPr marL="171450" indent="-171450">
              <a:buFont typeface="Wingdings" panose="05000000000000000000" pitchFamily="2" charset="2"/>
              <a:buChar char="§"/>
            </a:pPr>
            <a:r>
              <a:rPr lang="es-ES" b="1" i="0" u="sng" noProof="0" dirty="0">
                <a:latin typeface="Arial (Body)"/>
                <a:cs typeface="Arial" panose="020B0604020202020204" pitchFamily="34" charset="0"/>
              </a:rPr>
              <a:t>Repase </a:t>
            </a:r>
            <a:r>
              <a:rPr lang="es-ES" i="0" noProof="0" dirty="0">
                <a:latin typeface="Arial (Body)"/>
                <a:cs typeface="Arial" panose="020B0604020202020204" pitchFamily="34" charset="0"/>
              </a:rPr>
              <a:t>las respuestas que figuran en la diapositiva.</a:t>
            </a:r>
          </a:p>
        </p:txBody>
      </p:sp>
      <p:sp>
        <p:nvSpPr>
          <p:cNvPr id="4" name="Slide Number Placeholder 3"/>
          <p:cNvSpPr>
            <a:spLocks noGrp="1"/>
          </p:cNvSpPr>
          <p:nvPr>
            <p:ph type="sldNum" sz="quarter" idx="5"/>
          </p:nvPr>
        </p:nvSpPr>
        <p:spPr/>
        <p:txBody>
          <a:bodyPr/>
          <a:lstStyle/>
          <a:p>
            <a:fld id="{2EB32458-B0FD-4E0D-A69A-149897CA0BBB}" type="slidenum">
              <a:rPr lang="en-US" smtClean="0"/>
              <a:t>41</a:t>
            </a:fld>
            <a:endParaRPr lang="en-US"/>
          </a:p>
        </p:txBody>
      </p:sp>
    </p:spTree>
    <p:extLst>
      <p:ext uri="{BB962C8B-B14F-4D97-AF65-F5344CB8AC3E}">
        <p14:creationId xmlns:p14="http://schemas.microsoft.com/office/powerpoint/2010/main" val="24947424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1200"/>
              </a:spcBef>
            </a:pPr>
            <a:r>
              <a:rPr lang="es-ES" sz="1200" b="1" i="0" noProof="0" dirty="0">
                <a:latin typeface="Arial (Body)"/>
                <a:ea typeface="Times New Roman"/>
                <a:cs typeface="Arial" panose="020B0604020202020204" pitchFamily="34" charset="0"/>
                <a:sym typeface="Times New Roman"/>
              </a:rPr>
              <a:t>Notas para el instructor</a:t>
            </a:r>
            <a:r>
              <a:rPr lang="es-ES" noProof="0" dirty="0">
                <a:latin typeface="Arial (Body)"/>
                <a:ea typeface="Times New Roman"/>
                <a:cs typeface="Arial" panose="020B0604020202020204" pitchFamily="34" charset="0"/>
                <a:sym typeface="Times New Roman"/>
              </a:rPr>
              <a:t>: </a:t>
            </a:r>
            <a:endParaRPr lang="es-ES" sz="1200" i="0" noProof="0" dirty="0">
              <a:latin typeface="Arial (Body)"/>
              <a:ea typeface="Times New Roman"/>
              <a:cs typeface="Arial" panose="020B0604020202020204" pitchFamily="34" charset="0"/>
              <a:sym typeface="Times New Roman"/>
            </a:endParaRPr>
          </a:p>
          <a:p>
            <a:pPr marL="0" marR="0" lvl="0" indent="0" algn="l" rtl="0">
              <a:lnSpc>
                <a:spcPct val="115000"/>
              </a:lnSpc>
              <a:spcBef>
                <a:spcPts val="1200"/>
              </a:spcBef>
              <a:spcAft>
                <a:spcPts val="0"/>
              </a:spcAft>
              <a:buNone/>
            </a:pPr>
            <a:endParaRPr lang="es-ES" sz="1200" i="0" noProof="0" dirty="0">
              <a:latin typeface="Arial (Body)"/>
              <a:ea typeface="Times New Roman"/>
              <a:cs typeface="Arial" panose="020B0604020202020204" pitchFamily="34" charset="0"/>
              <a:sym typeface="Times New Roman"/>
            </a:endParaRPr>
          </a:p>
          <a:p>
            <a:pPr marL="171450" indent="-171450">
              <a:lnSpc>
                <a:spcPct val="115000"/>
              </a:lnSpc>
              <a:spcBef>
                <a:spcPts val="1200"/>
              </a:spcBef>
              <a:buFont typeface="Wingdings" panose="05000000000000000000" pitchFamily="2" charset="2"/>
              <a:buChar char="§"/>
            </a:pPr>
            <a:r>
              <a:rPr lang="es-ES" sz="1200" b="1" i="0" u="sng" noProof="0" dirty="0">
                <a:latin typeface="Arial (Body)"/>
                <a:ea typeface="Times New Roman"/>
                <a:cs typeface="Arial" panose="020B0604020202020204" pitchFamily="34" charset="0"/>
                <a:sym typeface="Times New Roman"/>
              </a:rPr>
              <a:t>Lea </a:t>
            </a:r>
            <a:r>
              <a:rPr lang="es-ES" sz="1200" i="0" noProof="0" dirty="0">
                <a:latin typeface="Arial (Body)"/>
                <a:ea typeface="Times New Roman"/>
                <a:cs typeface="Arial" panose="020B0604020202020204" pitchFamily="34" charset="0"/>
                <a:sym typeface="Times New Roman"/>
              </a:rPr>
              <a:t>la pregunta a los participantes</a:t>
            </a:r>
            <a:r>
              <a:rPr lang="es-ES" noProof="0" dirty="0">
                <a:latin typeface="Arial (Body)"/>
                <a:ea typeface="Times New Roman"/>
                <a:cs typeface="Arial" panose="020B0604020202020204" pitchFamily="34" charset="0"/>
                <a:sym typeface="Times New Roman"/>
              </a:rPr>
              <a:t>. </a:t>
            </a:r>
            <a:endParaRPr lang="es-ES" sz="1200" i="0" noProof="0" dirty="0">
              <a:latin typeface="Arial (Body)"/>
              <a:ea typeface="Times New Roman"/>
              <a:cs typeface="Arial" panose="020B0604020202020204" pitchFamily="34" charset="0"/>
            </a:endParaRPr>
          </a:p>
          <a:p>
            <a:pPr marL="171450" marR="0" lvl="0" indent="-171450" algn="l" rtl="0">
              <a:lnSpc>
                <a:spcPct val="115000"/>
              </a:lnSpc>
              <a:spcBef>
                <a:spcPts val="1200"/>
              </a:spcBef>
              <a:spcAft>
                <a:spcPts val="0"/>
              </a:spcAft>
              <a:buFont typeface="Wingdings" panose="05000000000000000000" pitchFamily="2" charset="2"/>
              <a:buChar char="§"/>
            </a:pPr>
            <a:endParaRPr lang="es-ES" sz="1200" i="0" noProof="0" dirty="0">
              <a:latin typeface="Arial (Body)"/>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i="0" u="sng" noProof="0" dirty="0">
                <a:latin typeface="Arial (Body)"/>
                <a:ea typeface="Times New Roman"/>
                <a:cs typeface="Arial" panose="020B0604020202020204" pitchFamily="34" charset="0"/>
                <a:sym typeface="Times New Roman"/>
              </a:rPr>
              <a:t>Facilitar </a:t>
            </a:r>
            <a:r>
              <a:rPr lang="es-ES" sz="1200" i="0" noProof="0" dirty="0">
                <a:latin typeface="Arial (Body)"/>
                <a:ea typeface="Times New Roman"/>
                <a:cs typeface="Arial" panose="020B0604020202020204" pitchFamily="34" charset="0"/>
                <a:sym typeface="Times New Roman"/>
              </a:rPr>
              <a:t>una discusión sobre qué información adicional debería obtenerse para la vigilancia en cada sector.</a:t>
            </a:r>
            <a:endParaRPr lang="es-ES" sz="1200" i="0" noProof="0" dirty="0">
              <a:latin typeface="Arial (Body)"/>
              <a:ea typeface="Times New Roman"/>
              <a:cs typeface="Arial" panose="020B0604020202020204" pitchFamily="34" charset="0"/>
            </a:endParaRPr>
          </a:p>
          <a:p>
            <a:pPr marL="171450" marR="0" lvl="0" indent="-171450" algn="l" rtl="0">
              <a:lnSpc>
                <a:spcPct val="115000"/>
              </a:lnSpc>
              <a:spcBef>
                <a:spcPts val="1200"/>
              </a:spcBef>
              <a:spcAft>
                <a:spcPts val="0"/>
              </a:spcAft>
              <a:buFont typeface="Arial" panose="020B0604020202020204" pitchFamily="34" charset="0"/>
              <a:buChar char="•"/>
            </a:pPr>
            <a:endParaRPr lang="es-ES" sz="1200" i="0" noProof="0" dirty="0">
              <a:highlight>
                <a:srgbClr val="FFFF00"/>
              </a:highlight>
              <a:latin typeface="Arial (Body)"/>
              <a:ea typeface="Times New Roman"/>
              <a:cs typeface="Arial" panose="020B0604020202020204" pitchFamily="34" charset="0"/>
              <a:sym typeface="Times New Roman"/>
            </a:endParaRPr>
          </a:p>
          <a:p>
            <a:pPr marL="457200" marR="0" lvl="1" indent="0" algn="l" rtl="0">
              <a:lnSpc>
                <a:spcPct val="115000"/>
              </a:lnSpc>
              <a:spcBef>
                <a:spcPts val="1200"/>
              </a:spcBef>
              <a:spcAft>
                <a:spcPts val="0"/>
              </a:spcAft>
              <a:buNone/>
            </a:pPr>
            <a:r>
              <a:rPr lang="es-ES" b="1" i="0" noProof="0" dirty="0">
                <a:latin typeface="Arial (Body)"/>
                <a:cs typeface="Arial" panose="020B0604020202020204" pitchFamily="34" charset="0"/>
              </a:rPr>
              <a:t>Ejemplos de respuestas </a:t>
            </a:r>
            <a:r>
              <a:rPr lang="es-ES" i="0" noProof="0" dirty="0">
                <a:latin typeface="Arial (Body)"/>
                <a:cs typeface="Arial" panose="020B0604020202020204" pitchFamily="34" charset="0"/>
              </a:rPr>
              <a:t>para adaptaciones del reporte de caso humano:</a:t>
            </a:r>
          </a:p>
          <a:p>
            <a:pPr marL="914400" marR="0" lvl="1" indent="-182880" algn="l" rtl="0">
              <a:lnSpc>
                <a:spcPct val="115000"/>
              </a:lnSpc>
              <a:spcBef>
                <a:spcPts val="1200"/>
              </a:spcBef>
              <a:spcAft>
                <a:spcPts val="0"/>
              </a:spcAft>
              <a:buFont typeface="Courier New" panose="02070309020205020404" pitchFamily="49" charset="0"/>
              <a:buChar char="o"/>
            </a:pPr>
            <a:r>
              <a:rPr lang="es-ES" i="1" noProof="0" dirty="0">
                <a:latin typeface="Arial (Body)"/>
                <a:cs typeface="Arial" panose="020B0604020202020204" pitchFamily="34" charset="0"/>
              </a:rPr>
              <a:t>Para la salud animal: Datos de contacto del veterinario o de la persona que reporta, datos de contacto del propietario del animal, especie animal</a:t>
            </a:r>
          </a:p>
          <a:p>
            <a:pPr marL="914400" marR="0" lvl="1" indent="-182880" algn="l" rtl="0">
              <a:lnSpc>
                <a:spcPct val="115000"/>
              </a:lnSpc>
              <a:spcBef>
                <a:spcPts val="1200"/>
              </a:spcBef>
              <a:spcAft>
                <a:spcPts val="0"/>
              </a:spcAft>
              <a:buFont typeface="Courier New" panose="02070309020205020404" pitchFamily="49" charset="0"/>
              <a:buChar char="o"/>
            </a:pPr>
            <a:r>
              <a:rPr lang="es-ES" i="1" noProof="0" dirty="0">
                <a:latin typeface="Arial (Body)"/>
                <a:cs typeface="Arial" panose="020B0604020202020204" pitchFamily="34" charset="0"/>
              </a:rPr>
              <a:t>Para la salud ambiental: Información de contacto de la persona informante, descripción del problema y posible impacto ambiental, detalles de las medidas correctivas adoptadas o recomendadas.</a:t>
            </a:r>
          </a:p>
          <a:p>
            <a:pPr marL="902970" marR="0" lvl="1" indent="-171450" algn="l" rtl="0">
              <a:lnSpc>
                <a:spcPct val="115000"/>
              </a:lnSpc>
              <a:spcBef>
                <a:spcPts val="1200"/>
              </a:spcBef>
              <a:spcAft>
                <a:spcPts val="0"/>
              </a:spcAft>
              <a:buFont typeface="Courier New" panose="02070309020205020404" pitchFamily="49" charset="0"/>
              <a:buChar char="o"/>
            </a:pPr>
            <a:endParaRPr lang="es-ES" i="1" noProof="0" dirty="0">
              <a:latin typeface="Arial (Body)"/>
              <a:cs typeface="Arial" panose="020B0604020202020204" pitchFamily="34" charset="0"/>
            </a:endParaRPr>
          </a:p>
          <a:p>
            <a:pPr marL="457200" marR="0" lvl="1" indent="0" algn="l" rtl="0">
              <a:lnSpc>
                <a:spcPct val="115000"/>
              </a:lnSpc>
              <a:spcBef>
                <a:spcPts val="1200"/>
              </a:spcBef>
              <a:spcAft>
                <a:spcPts val="0"/>
              </a:spcAft>
              <a:buFont typeface="Arial" panose="020B0604020202020204" pitchFamily="34" charset="0"/>
              <a:buNone/>
            </a:pPr>
            <a:r>
              <a:rPr lang="es-ES" b="1" i="0" noProof="0" dirty="0">
                <a:latin typeface="Arial (Body)"/>
                <a:cs typeface="Arial" panose="020B0604020202020204" pitchFamily="34" charset="0"/>
              </a:rPr>
              <a:t>Ejemplos de respuestas </a:t>
            </a:r>
            <a:r>
              <a:rPr lang="es-ES" i="0" noProof="0" dirty="0">
                <a:latin typeface="Arial (Body)"/>
                <a:cs typeface="Arial" panose="020B0604020202020204" pitchFamily="34" charset="0"/>
              </a:rPr>
              <a:t>para variables o preguntas adicionales que podrían agregarse:</a:t>
            </a:r>
          </a:p>
          <a:p>
            <a:pPr marL="914400" lvl="1" indent="-182880">
              <a:lnSpc>
                <a:spcPct val="115000"/>
              </a:lnSpc>
              <a:spcBef>
                <a:spcPts val="1200"/>
              </a:spcBef>
              <a:buFont typeface="Courier New" panose="02070309020205020404" pitchFamily="49" charset="0"/>
              <a:buChar char="o"/>
            </a:pPr>
            <a:r>
              <a:rPr lang="es-ES" sz="1200" i="1" kern="1200" noProof="0" dirty="0">
                <a:solidFill>
                  <a:schemeClr val="tx1"/>
                </a:solidFill>
                <a:latin typeface="Arial (Body)"/>
                <a:ea typeface="+mn-ea"/>
                <a:cs typeface="Arial" panose="020B0604020202020204" pitchFamily="34" charset="0"/>
              </a:rPr>
              <a:t>Para la salud animal: </a:t>
            </a:r>
            <a:r>
              <a:rPr lang="es-ES" i="1" noProof="0" dirty="0">
                <a:latin typeface="Arial (Body)"/>
                <a:cs typeface="Arial" panose="020B0604020202020204" pitchFamily="34" charset="0"/>
              </a:rPr>
              <a:t>especie o raza del animal, historial de desplazamientos, tipo de alimentación, </a:t>
            </a:r>
            <a:endParaRPr lang="es-ES" sz="1200" i="1" kern="1200" noProof="0" dirty="0">
              <a:solidFill>
                <a:schemeClr val="tx1"/>
              </a:solidFill>
              <a:latin typeface="Arial (Body)"/>
              <a:cs typeface="Arial" panose="020B0604020202020204" pitchFamily="34" charset="0"/>
            </a:endParaRPr>
          </a:p>
          <a:p>
            <a:pPr marL="914400" lvl="1" indent="-182880">
              <a:lnSpc>
                <a:spcPct val="115000"/>
              </a:lnSpc>
              <a:spcBef>
                <a:spcPts val="1200"/>
              </a:spcBef>
              <a:buFont typeface="Courier New" panose="02070309020205020404" pitchFamily="49" charset="0"/>
              <a:buChar char="o"/>
            </a:pPr>
            <a:r>
              <a:rPr lang="es-ES" sz="1200" i="1" kern="1200" noProof="0" dirty="0">
                <a:solidFill>
                  <a:schemeClr val="tx1"/>
                </a:solidFill>
                <a:latin typeface="Arial (Body)"/>
                <a:ea typeface="+mn-ea"/>
                <a:cs typeface="Arial" panose="020B0604020202020204" pitchFamily="34" charset="0"/>
              </a:rPr>
              <a:t>Para la salud ambiental: </a:t>
            </a:r>
            <a:r>
              <a:rPr lang="es-ES" i="1" noProof="0" dirty="0">
                <a:latin typeface="Arial (Body)"/>
                <a:cs typeface="Arial" panose="020B0604020202020204" pitchFamily="34" charset="0"/>
              </a:rPr>
              <a:t>coordenadas geográficas, tipo de muestra y cuándo se tomó, especies de vectores colectadas</a:t>
            </a:r>
            <a:endParaRPr lang="es-ES" sz="1200" i="1" kern="1200" noProof="0" dirty="0">
              <a:solidFill>
                <a:schemeClr val="tx1"/>
              </a:solidFill>
              <a:latin typeface="Arial (Body)"/>
              <a:cs typeface="Arial" panose="020B0604020202020204" pitchFamily="34"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42</a:t>
            </a:fld>
            <a:endParaRPr lang="en-US"/>
          </a:p>
        </p:txBody>
      </p:sp>
    </p:spTree>
    <p:extLst>
      <p:ext uri="{BB962C8B-B14F-4D97-AF65-F5344CB8AC3E}">
        <p14:creationId xmlns:p14="http://schemas.microsoft.com/office/powerpoint/2010/main" val="11459788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cs typeface="Arial" panose="020B0604020202020204" pitchFamily="34" charset="0"/>
              </a:rPr>
              <a:t>Notas para el instructor:</a:t>
            </a:r>
          </a:p>
          <a:p>
            <a:pPr marL="0" marR="0">
              <a:lnSpc>
                <a:spcPct val="115000"/>
              </a:lnSpc>
              <a:spcBef>
                <a:spcPts val="0"/>
              </a:spcBef>
              <a:spcAft>
                <a:spcPts val="0"/>
              </a:spcAft>
            </a:pPr>
            <a:endParaRPr lang="es-GT" sz="1200"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i="0" u="sng" noProof="0" dirty="0">
                <a:effectLst/>
                <a:latin typeface="Arial (Body)"/>
                <a:cs typeface="Arial" panose="020B0604020202020204" pitchFamily="34" charset="0"/>
              </a:rPr>
              <a:t>Diga: </a:t>
            </a:r>
            <a:r>
              <a:rPr lang="es-GT" sz="1200" noProof="0" dirty="0">
                <a:effectLst/>
                <a:latin typeface="Arial (Body)"/>
                <a:ea typeface="Times New Roman" panose="02020603050405020304" pitchFamily="18" charset="0"/>
                <a:cs typeface="Arial" panose="020B0604020202020204" pitchFamily="34" charset="0"/>
              </a:rPr>
              <a:t>La vigilancia coordinada con enfoque de Una Sola Salud es esencial para prevenir y controlar las enfermedades zoonóticas y otras amenazas desde la perspectiva de Una Sola Salud. La vigilancia con enfoque de Una Sola Salud también permite la identificación rápida de eventos y aumenta la resiliencia contra las amenazas endémicas y emergentes.  La Tripartita (es decir, FAO/OMSA/OMS), con la orientación de los CDC, elaboró la Guía Tripartita sobre Zoonosis (TZG, por sus siglas en inglés), para proporcionar orientación sobre la adopción de un enfoque de Una Sola Salud para hacer frente a las enfermedades zoonóticas. Esto incluye asesoramiento sobre la coordinación de los esfuerzos de vigilancia con enfoque de Una Sola Salud. Esta guía también incluye un conjunto de herramientas para evaluar la capacidad y mejorar los esfuerzos de coordinación a través del intercambio de datos y otros mecanismos. Las Herramientas Operativas (OTS, por sus siglas en inglés) del TZG incluyen la Evaluación Conjunta de Riesgos (JRA, por sus siglas en inglés), Mecanismos de Coordinación Multisectorial (MCM), y Vigilancia e Intercambio de Información (SIS, por sus siglas en inglés).</a:t>
            </a: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43</a:t>
            </a:fld>
            <a:endParaRPr lang="en-US"/>
          </a:p>
        </p:txBody>
      </p:sp>
    </p:spTree>
    <p:extLst>
      <p:ext uri="{BB962C8B-B14F-4D97-AF65-F5344CB8AC3E}">
        <p14:creationId xmlns:p14="http://schemas.microsoft.com/office/powerpoint/2010/main" val="34123202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200"/>
              </a:spcBef>
              <a:spcAft>
                <a:spcPts val="600"/>
              </a:spcAft>
              <a:buClrTx/>
              <a:buSzTx/>
              <a:buFontTx/>
              <a:buNone/>
              <a:tabLst/>
              <a:defRPr/>
            </a:pPr>
            <a:r>
              <a:rPr lang="es-GT" sz="1200" b="1" i="0" kern="1200" noProof="0" dirty="0">
                <a:solidFill>
                  <a:schemeClr val="tx1"/>
                </a:solidFill>
                <a:effectLst/>
                <a:latin typeface="Arial (Body)"/>
                <a:ea typeface="+mn-ea"/>
                <a:cs typeface="Arial" panose="020B0604020202020204" pitchFamily="34" charset="0"/>
              </a:rPr>
              <a:t>Notas para el instructor:</a:t>
            </a:r>
            <a:endParaRPr lang="es-GT" sz="1200" b="0" i="1" kern="1200" noProof="0" dirty="0">
              <a:solidFill>
                <a:schemeClr val="tx1"/>
              </a:solidFill>
              <a:effectLst/>
              <a:latin typeface="Arial (Body)"/>
              <a:ea typeface="+mn-ea"/>
              <a:cs typeface="Arial" panose="020B0604020202020204" pitchFamily="34" charset="0"/>
            </a:endParaRPr>
          </a:p>
          <a:p>
            <a:pPr marL="285750" marR="0" indent="-285750">
              <a:spcBef>
                <a:spcPts val="1200"/>
              </a:spcBef>
              <a:spcAft>
                <a:spcPts val="600"/>
              </a:spcAft>
              <a:buFont typeface="Arial" panose="020B0604020202020204" pitchFamily="34" charset="0"/>
              <a:buChar char="•"/>
            </a:pPr>
            <a:endParaRPr lang="es-GT" sz="1200" b="1" i="0" u="sng" noProof="0" dirty="0">
              <a:effectLst/>
              <a:latin typeface="Arial (Body)"/>
              <a:cs typeface="Arial" panose="020B0604020202020204" pitchFamily="34" charset="0"/>
            </a:endParaRP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s-GT" sz="1200" b="1" i="0" u="sng" noProof="0" dirty="0">
                <a:effectLst/>
                <a:latin typeface="Arial (Body)"/>
                <a:cs typeface="Arial" panose="020B0604020202020204" pitchFamily="34" charset="0"/>
              </a:rPr>
              <a:t>Diga</a:t>
            </a:r>
            <a:r>
              <a:rPr lang="es-GT" sz="1200" b="1" i="0" u="none" noProof="0" dirty="0">
                <a:effectLst/>
                <a:latin typeface="Arial (Body)"/>
                <a:cs typeface="Arial" panose="020B0604020202020204" pitchFamily="34" charset="0"/>
              </a:rPr>
              <a:t>: </a:t>
            </a:r>
            <a:r>
              <a:rPr lang="es-GT" sz="1200" b="0" i="0" u="none" noProof="0" dirty="0">
                <a:effectLst/>
                <a:latin typeface="Arial (Body)"/>
                <a:cs typeface="Arial" panose="020B0604020202020204" pitchFamily="34" charset="0"/>
              </a:rPr>
              <a:t>Se han identificado diversos grados de colaboración entre los sistemas de vigilancia con el enfoque de Una Sola Salud. </a:t>
            </a:r>
            <a:r>
              <a:rPr lang="es-GT" sz="1200" noProof="0" dirty="0">
                <a:effectLst/>
                <a:latin typeface="Arial (Body)"/>
                <a:ea typeface="Times New Roman" panose="02020603050405020304" pitchFamily="18" charset="0"/>
                <a:cs typeface="Arial" panose="020B0604020202020204" pitchFamily="34" charset="0"/>
              </a:rPr>
              <a:t>La colecta de datos puede hacerse con distintos grados de colaboración entre sectores. El mayor grado de colaboración es esencial para establecer una sólida plataforma de vigilancia con el enfoque de Una Sola Salud que refuerce la vigilancia de las enfermedades zoonóticas.  </a:t>
            </a: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endParaRPr lang="es-GT" sz="1200" noProof="0"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s-GT" sz="1200" b="1" u="sng" noProof="0" dirty="0">
                <a:effectLst/>
                <a:latin typeface="Arial (Body)"/>
                <a:ea typeface="Times New Roman" panose="02020603050405020304" pitchFamily="18" charset="0"/>
                <a:cs typeface="Arial" panose="020B0604020202020204" pitchFamily="34" charset="0"/>
              </a:rPr>
              <a:t>Pregunte: </a:t>
            </a:r>
            <a:r>
              <a:rPr lang="es-GT" sz="1200" noProof="0" dirty="0">
                <a:effectLst/>
                <a:latin typeface="Arial (Body)"/>
                <a:ea typeface="Times New Roman" panose="02020603050405020304" pitchFamily="18" charset="0"/>
                <a:cs typeface="Arial" panose="020B0604020202020204" pitchFamily="34" charset="0"/>
              </a:rPr>
              <a:t>¿Cuál es su grado actual de colaboración con otros sectores?</a:t>
            </a: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endParaRPr lang="es-GT" sz="1200" i="1" noProof="0"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s-GT" sz="1200" b="1" i="0" u="sng" noProof="0" dirty="0">
                <a:effectLst/>
                <a:latin typeface="Arial (Body)"/>
                <a:ea typeface="Times New Roman" panose="02020603050405020304" pitchFamily="18" charset="0"/>
                <a:cs typeface="Arial" panose="020B0604020202020204" pitchFamily="34" charset="0"/>
              </a:rPr>
              <a:t>Permita </a:t>
            </a:r>
            <a:r>
              <a:rPr lang="es-GT" sz="1200" i="0" noProof="0" dirty="0">
                <a:effectLst/>
                <a:latin typeface="Arial (Body)"/>
                <a:ea typeface="Times New Roman" panose="02020603050405020304" pitchFamily="18" charset="0"/>
                <a:cs typeface="Arial" panose="020B0604020202020204" pitchFamily="34" charset="0"/>
              </a:rPr>
              <a:t>que algunos participantes respondan.</a:t>
            </a:r>
          </a:p>
          <a:p>
            <a:pPr marL="285750" marR="0" indent="-285750">
              <a:spcBef>
                <a:spcPts val="1200"/>
              </a:spcBef>
              <a:spcAft>
                <a:spcPts val="600"/>
              </a:spcAft>
              <a:buFont typeface="Wingdings" panose="05000000000000000000" pitchFamily="2" charset="2"/>
              <a:buChar char="§"/>
            </a:pPr>
            <a:endParaRPr lang="en-US" sz="1200" dirty="0">
              <a:effectLst/>
              <a:latin typeface="Arial (Body)"/>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2EB32458-B0FD-4E0D-A69A-149897CA0BBB}" type="slidenum">
              <a:rPr lang="en-US" smtClean="0"/>
              <a:t>44</a:t>
            </a:fld>
            <a:endParaRPr lang="en-US"/>
          </a:p>
        </p:txBody>
      </p:sp>
    </p:spTree>
    <p:extLst>
      <p:ext uri="{BB962C8B-B14F-4D97-AF65-F5344CB8AC3E}">
        <p14:creationId xmlns:p14="http://schemas.microsoft.com/office/powerpoint/2010/main" val="6631613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s-GT" sz="1200" b="1" i="0" kern="1200" noProof="0" dirty="0">
                <a:solidFill>
                  <a:schemeClr val="tx1"/>
                </a:solidFill>
                <a:effectLst/>
                <a:latin typeface="Arial (Body)"/>
                <a:ea typeface="+mn-ea"/>
                <a:cs typeface="Arial" panose="020B0604020202020204" pitchFamily="34" charset="0"/>
              </a:rPr>
              <a:t>Notas para el instructor:</a:t>
            </a:r>
            <a:endParaRPr lang="es-GT" sz="1200" b="0" i="1" kern="1200" noProof="0" dirty="0">
              <a:solidFill>
                <a:schemeClr val="tx1"/>
              </a:solidFill>
              <a:effectLst/>
              <a:latin typeface="Arial (Body)"/>
              <a:ea typeface="+mn-ea"/>
              <a:cs typeface="Arial" panose="020B0604020202020204" pitchFamily="34" charset="0"/>
            </a:endParaRPr>
          </a:p>
          <a:p>
            <a:pPr marL="0" marR="0" indent="0">
              <a:lnSpc>
                <a:spcPct val="115000"/>
              </a:lnSpc>
              <a:spcBef>
                <a:spcPts val="0"/>
              </a:spcBef>
              <a:spcAft>
                <a:spcPts val="0"/>
              </a:spcAft>
              <a:buFont typeface="Wingdings" panose="05000000000000000000" pitchFamily="2" charset="2"/>
              <a:buNone/>
            </a:pPr>
            <a:endParaRPr lang="es-GT" sz="1200" b="1"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i="0" u="sng" noProof="0" dirty="0">
                <a:effectLst/>
                <a:latin typeface="Arial (Body)"/>
                <a:cs typeface="Arial" panose="020B0604020202020204" pitchFamily="34" charset="0"/>
              </a:rPr>
              <a:t>Diga: </a:t>
            </a:r>
            <a:r>
              <a:rPr lang="es-GT" sz="1200" noProof="0" dirty="0">
                <a:effectLst/>
                <a:latin typeface="Arial (Body)"/>
                <a:ea typeface="Times New Roman" panose="02020603050405020304" pitchFamily="18" charset="0"/>
                <a:cs typeface="Arial" panose="020B0604020202020204" pitchFamily="34" charset="0"/>
              </a:rPr>
              <a:t>En muchos de los sistemas de vigilancia que hemos analizado hasta ahora, no hay una buena integración de los datos procedentes de distintos sectores.  </a:t>
            </a:r>
            <a:r>
              <a:rPr lang="es-GT" sz="1200" i="1" noProof="0" dirty="0">
                <a:effectLst/>
                <a:latin typeface="Arial (Body)"/>
                <a:ea typeface="Times New Roman" panose="02020603050405020304" pitchFamily="18" charset="0"/>
                <a:cs typeface="Arial" panose="020B0604020202020204" pitchFamily="34" charset="0"/>
              </a:rPr>
              <a:t>Por ejemplo, la lista de enfermedades de notificación obligatoria de la Vigilancia y Respuesta Integradas a las Enfermedades (VIRIE por sus siglas en inglés) contiene una serie de enfermedades para las que la vigilancia humana sólo proporciona información limitada. En el caso de los arborvirus, como el Chikungunya y el dengue, es posible que también desee recopilar datos sobre las poblaciones de mosquitos. </a:t>
            </a:r>
          </a:p>
          <a:p>
            <a:pPr marL="171450" marR="0" indent="-171450">
              <a:lnSpc>
                <a:spcPct val="115000"/>
              </a:lnSpc>
              <a:spcBef>
                <a:spcPts val="0"/>
              </a:spcBef>
              <a:spcAft>
                <a:spcPts val="0"/>
              </a:spcAft>
              <a:buFont typeface="Wingdings" panose="05000000000000000000" pitchFamily="2" charset="2"/>
              <a:buChar char="§"/>
            </a:pPr>
            <a:endParaRPr lang="es-GT" sz="1200" i="1"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i="0" u="sng" noProof="0" dirty="0">
                <a:effectLst/>
                <a:latin typeface="Arial (Body)"/>
                <a:cs typeface="Arial" panose="020B0604020202020204" pitchFamily="34" charset="0"/>
              </a:rPr>
              <a:t>Diga: </a:t>
            </a:r>
            <a:r>
              <a:rPr lang="es-GT" sz="1200" noProof="0" dirty="0">
                <a:effectLst/>
                <a:latin typeface="Arial (Body)"/>
                <a:ea typeface="Times New Roman" panose="02020603050405020304" pitchFamily="18" charset="0"/>
                <a:cs typeface="Arial" panose="020B0604020202020204" pitchFamily="34" charset="0"/>
              </a:rPr>
              <a:t>En el caso de enfermedades  de interés internacional que también infectan a los animales o tienen transmisión zoonótica, como el ántrax, la peste, la lepra y la rabia, la vigilancia sistemática de las poblaciones animales podría proporcionar señales de alerta temprana antes de que se produzcan casos humanos. En el Ciclo de Vigilancia de la Salud Pública, es importante colectar y compilar datos pensando bajo el enfoque de Una Sola Salud. Un ejemplo de sistema de vigilancia Una Sola </a:t>
            </a:r>
            <a:r>
              <a:rPr lang="es-GT" sz="1200" u="sng" noProof="0" dirty="0">
                <a:solidFill>
                  <a:srgbClr val="0065A4"/>
                </a:solidFill>
                <a:effectLst/>
                <a:latin typeface="Arial (Body)"/>
                <a:ea typeface="Times New Roman" panose="02020603050405020304" pitchFamily="18" charset="0"/>
                <a:cs typeface="Arial" panose="020B0604020202020204" pitchFamily="34" charset="0"/>
                <a:hlinkClick r:id="rId3"/>
              </a:rPr>
              <a:t>Salud</a:t>
            </a:r>
            <a:r>
              <a:rPr lang="es-GT" sz="1200" noProof="0" dirty="0">
                <a:effectLst/>
                <a:latin typeface="Arial (Body)"/>
                <a:ea typeface="Times New Roman" panose="02020603050405020304" pitchFamily="18" charset="0"/>
                <a:cs typeface="Arial" panose="020B0604020202020204" pitchFamily="34" charset="0"/>
              </a:rPr>
              <a:t> es el </a:t>
            </a:r>
            <a:r>
              <a:rPr lang="es-GT" sz="1200" u="sng" noProof="0" dirty="0">
                <a:solidFill>
                  <a:srgbClr val="0065A4"/>
                </a:solidFill>
                <a:effectLst/>
                <a:latin typeface="Arial (Body)"/>
                <a:ea typeface="Times New Roman" panose="02020603050405020304" pitchFamily="18" charset="0"/>
                <a:cs typeface="Arial" panose="020B0604020202020204" pitchFamily="34" charset="0"/>
              </a:rPr>
              <a:t>S</a:t>
            </a:r>
            <a:r>
              <a:rPr lang="es-GT" sz="1200" u="sng" noProof="0" dirty="0">
                <a:solidFill>
                  <a:srgbClr val="0065A4"/>
                </a:solidFill>
                <a:effectLst/>
                <a:latin typeface="Arial (Body)"/>
                <a:ea typeface="Times New Roman" panose="02020603050405020304" pitchFamily="18" charset="0"/>
                <a:cs typeface="Arial" panose="020B0604020202020204" pitchFamily="34" charset="0"/>
                <a:hlinkClick r:id="rId3"/>
              </a:rPr>
              <a:t>istema de Vigilancia de Una Sola Salud de Floraciones de Algas Nocivas (OHHABS, pro sus siglas en inglés) </a:t>
            </a:r>
            <a:r>
              <a:rPr lang="es-GT" sz="1200" u="none" noProof="0" dirty="0">
                <a:solidFill>
                  <a:srgbClr val="0065A4"/>
                </a:solidFill>
                <a:effectLst/>
                <a:latin typeface="Arial (Body)"/>
                <a:ea typeface="Times New Roman" panose="02020603050405020304" pitchFamily="18" charset="0"/>
                <a:cs typeface="Arial" panose="020B0604020202020204" pitchFamily="34" charset="0"/>
              </a:rPr>
              <a:t>en Estados Unidos </a:t>
            </a:r>
            <a:r>
              <a:rPr lang="es-GT" sz="1200" b="1" i="0" u="none" noProof="0" dirty="0">
                <a:effectLst/>
                <a:latin typeface="Arial (Body)"/>
                <a:ea typeface="Times New Roman" panose="02020603050405020304" pitchFamily="18" charset="0"/>
                <a:cs typeface="Arial" panose="020B0604020202020204" pitchFamily="34" charset="0"/>
              </a:rPr>
              <a:t>&lt;CLICK&gt;</a:t>
            </a:r>
            <a:r>
              <a:rPr lang="es-GT" sz="1200" u="none" noProof="0" dirty="0">
                <a:solidFill>
                  <a:srgbClr val="0065A4"/>
                </a:solidFill>
                <a:effectLst/>
                <a:latin typeface="Arial (Body)"/>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endParaRPr lang="es-GT" sz="1200" b="1" i="1" u="none"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i="0" u="sng" noProof="0" dirty="0">
                <a:effectLst/>
                <a:latin typeface="Arial (Body)"/>
                <a:cs typeface="Arial" panose="020B0604020202020204" pitchFamily="34" charset="0"/>
              </a:rPr>
              <a:t>Diga: </a:t>
            </a:r>
            <a:r>
              <a:rPr lang="es-GT" sz="1200" noProof="0" dirty="0">
                <a:effectLst/>
                <a:latin typeface="Arial (Body)"/>
                <a:ea typeface="Times New Roman" panose="02020603050405020304" pitchFamily="18" charset="0"/>
                <a:cs typeface="Arial" panose="020B0604020202020204" pitchFamily="34" charset="0"/>
              </a:rPr>
              <a:t>Este sistema de vigilancia vigila a las personas, los animales y el ambiente en busca de floraciones de algas nocivas (FAN) y enfermedades derivadas de las FAN. Se colectan datos de vigilancia sobre las floraciones de algas nocivas en medios acuáticos, casos de enfermedades humanas y animales causadas por las floraciones de algas nocivas, e incluso casos de enfermedades transmitidas por los alimentos causadas por toxinas producidas por las floraciones de algas nocivas. </a:t>
            </a: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45</a:t>
            </a:fld>
            <a:endParaRPr lang="en-US"/>
          </a:p>
        </p:txBody>
      </p:sp>
    </p:spTree>
    <p:extLst>
      <p:ext uri="{BB962C8B-B14F-4D97-AF65-F5344CB8AC3E}">
        <p14:creationId xmlns:p14="http://schemas.microsoft.com/office/powerpoint/2010/main" val="86130013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s-ES" sz="1200" b="1" i="0" kern="1200" noProof="0" dirty="0">
                <a:solidFill>
                  <a:schemeClr val="tx1"/>
                </a:solidFill>
                <a:effectLst/>
                <a:latin typeface="Arial (Body)"/>
                <a:ea typeface="+mn-ea"/>
                <a:cs typeface="Arial" panose="020B0604020202020204" pitchFamily="34" charset="0"/>
              </a:rPr>
              <a:t>Notas para el instructor:</a:t>
            </a:r>
          </a:p>
          <a:p>
            <a:pPr marL="0" marR="0" lvl="0" indent="0" algn="l" defTabSz="914400" rtl="0" eaLnBrk="1" fontAlgn="auto" latinLnBrk="0" hangingPunct="1">
              <a:lnSpc>
                <a:spcPct val="115000"/>
              </a:lnSpc>
              <a:spcBef>
                <a:spcPts val="0"/>
              </a:spcBef>
              <a:spcAft>
                <a:spcPts val="0"/>
              </a:spcAft>
              <a:buClrTx/>
              <a:buSzTx/>
              <a:buFontTx/>
              <a:buNone/>
              <a:tabLst/>
              <a:defRPr/>
            </a:pPr>
            <a:endParaRPr lang="es-ES" sz="1200" b="0" i="1" kern="1200" noProof="0" dirty="0">
              <a:solidFill>
                <a:schemeClr val="tx1"/>
              </a:solidFill>
              <a:effectLst/>
              <a:latin typeface="Arial (Body)"/>
              <a:ea typeface="+mn-ea"/>
              <a:cs typeface="Arial" panose="020B0604020202020204" pitchFamily="34" charset="0"/>
            </a:endParaRPr>
          </a:p>
          <a:p>
            <a:pPr marL="182880" marR="0" lvl="0" indent="-18288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s-ES" sz="1200" b="1" i="0" u="sng" noProof="0" dirty="0">
                <a:effectLst/>
                <a:latin typeface="Arial (Body)"/>
                <a:cs typeface="Arial" panose="020B0604020202020204" pitchFamily="34" charset="0"/>
              </a:rPr>
              <a:t>Diga: </a:t>
            </a:r>
            <a:r>
              <a:rPr lang="es-ES" sz="1200" noProof="0" dirty="0">
                <a:effectLst/>
                <a:latin typeface="Arial (Body)"/>
                <a:ea typeface="Times New Roman" panose="02020603050405020304" pitchFamily="18" charset="0"/>
                <a:cs typeface="Arial" panose="020B0604020202020204" pitchFamily="34" charset="0"/>
              </a:rPr>
              <a:t>El sistema de vigilancia de Una Sola Salud de floraciones de algas nocivas (OHHABS, por sus siglas en inglés) es un verdadero sistema de vigilancia con el enfoque de Una Sola Salud que permite la notificación de reportes humanos, animales y ambientales sobre floraciones de algas nocivas (FAN) o enfermedades derivadas de las FAN. El sistema de vigilancia acepta reportes sobre:</a:t>
            </a:r>
          </a:p>
          <a:p>
            <a:pPr marL="742950" marR="0" lvl="1" indent="-182880">
              <a:lnSpc>
                <a:spcPct val="115000"/>
              </a:lnSpc>
              <a:spcBef>
                <a:spcPts val="0"/>
              </a:spcBef>
              <a:spcAft>
                <a:spcPts val="0"/>
              </a:spcAft>
              <a:buFont typeface="Courier New" panose="02070309020205020404" pitchFamily="49" charset="0"/>
              <a:buChar char="o"/>
            </a:pPr>
            <a:r>
              <a:rPr lang="es-ES" sz="1200" noProof="0" dirty="0">
                <a:effectLst/>
                <a:latin typeface="Arial (Body)"/>
                <a:ea typeface="Times New Roman" panose="02020603050405020304" pitchFamily="18" charset="0"/>
                <a:cs typeface="Arial" panose="020B0604020202020204" pitchFamily="34" charset="0"/>
              </a:rPr>
              <a:t>Floraciones de algas nocivas (FAN) en agua dulce o salada</a:t>
            </a:r>
          </a:p>
          <a:p>
            <a:pPr marL="742950" marR="0" lvl="1" indent="-182880">
              <a:lnSpc>
                <a:spcPct val="115000"/>
              </a:lnSpc>
              <a:spcBef>
                <a:spcPts val="0"/>
              </a:spcBef>
              <a:spcAft>
                <a:spcPts val="0"/>
              </a:spcAft>
              <a:buFont typeface="Courier New" panose="02070309020205020404" pitchFamily="49" charset="0"/>
              <a:buChar char="o"/>
            </a:pPr>
            <a:r>
              <a:rPr lang="es-ES" sz="1200" noProof="0" dirty="0">
                <a:effectLst/>
                <a:latin typeface="Arial (Body)"/>
                <a:ea typeface="Times New Roman" panose="02020603050405020304" pitchFamily="18" charset="0"/>
                <a:cs typeface="Arial" panose="020B0604020202020204" pitchFamily="34" charset="0"/>
              </a:rPr>
              <a:t>Enfermedades alimentarias causadas por las toxinas de las FAN</a:t>
            </a:r>
          </a:p>
          <a:p>
            <a:pPr marL="742950" marR="0" lvl="1" indent="-182880">
              <a:lnSpc>
                <a:spcPct val="115000"/>
              </a:lnSpc>
              <a:spcBef>
                <a:spcPts val="0"/>
              </a:spcBef>
              <a:spcAft>
                <a:spcPts val="0"/>
              </a:spcAft>
              <a:buFont typeface="Courier New" panose="02070309020205020404" pitchFamily="49" charset="0"/>
              <a:buChar char="o"/>
            </a:pPr>
            <a:r>
              <a:rPr lang="es-ES" sz="1200" noProof="0" dirty="0">
                <a:effectLst/>
                <a:latin typeface="Arial (Body)"/>
                <a:ea typeface="Times New Roman" panose="02020603050405020304" pitchFamily="18" charset="0"/>
                <a:cs typeface="Arial" panose="020B0604020202020204" pitchFamily="34" charset="0"/>
              </a:rPr>
              <a:t>Enfermedades humanas causadas por las FAN</a:t>
            </a:r>
          </a:p>
          <a:p>
            <a:pPr marL="742950" marR="0" lvl="1" indent="-182880">
              <a:lnSpc>
                <a:spcPct val="115000"/>
              </a:lnSpc>
              <a:spcBef>
                <a:spcPts val="0"/>
              </a:spcBef>
              <a:spcAft>
                <a:spcPts val="0"/>
              </a:spcAft>
              <a:buFont typeface="Courier New" panose="02070309020205020404" pitchFamily="49" charset="0"/>
              <a:buChar char="o"/>
            </a:pPr>
            <a:r>
              <a:rPr lang="es-ES" sz="1200" noProof="0" dirty="0">
                <a:effectLst/>
                <a:latin typeface="Arial (Body)"/>
                <a:ea typeface="Times New Roman" panose="02020603050405020304" pitchFamily="18" charset="0"/>
                <a:cs typeface="Arial" panose="020B0604020202020204" pitchFamily="34" charset="0"/>
              </a:rPr>
              <a:t>Enfermedades animales causadas por las FAN, incluidos los casos que se producen en animales domésticos, ganado y fauna silvestre.</a:t>
            </a:r>
          </a:p>
          <a:p>
            <a:pPr marL="182880" marR="0" lvl="0" indent="-18288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endParaRPr lang="es-ES" sz="1200" b="1" i="0" u="sng" noProof="0" dirty="0">
              <a:effectLst/>
              <a:latin typeface="Arial (Body)"/>
              <a:cs typeface="Arial" panose="020B0604020202020204" pitchFamily="34" charset="0"/>
            </a:endParaRPr>
          </a:p>
          <a:p>
            <a:pPr marL="182880" marR="0" lvl="0" indent="-182880" algn="l" defTabSz="914400" rtl="0" eaLnBrk="1" fontAlgn="auto" latinLnBrk="0" hangingPunct="1">
              <a:lnSpc>
                <a:spcPct val="115000"/>
              </a:lnSpc>
              <a:spcBef>
                <a:spcPts val="0"/>
              </a:spcBef>
              <a:spcAft>
                <a:spcPts val="0"/>
              </a:spcAft>
              <a:buClrTx/>
              <a:buSzTx/>
              <a:buFont typeface="Wingdings" panose="05000000000000000000" pitchFamily="2" charset="2"/>
              <a:buChar char="§"/>
              <a:tabLst/>
              <a:defRPr/>
            </a:pPr>
            <a:r>
              <a:rPr lang="es-ES" sz="1200" b="1" i="0" u="sng" noProof="0" dirty="0">
                <a:effectLst/>
                <a:latin typeface="Arial (Body)"/>
                <a:cs typeface="Arial" panose="020B0604020202020204" pitchFamily="34" charset="0"/>
              </a:rPr>
              <a:t>Diga: </a:t>
            </a:r>
            <a:r>
              <a:rPr lang="es-ES" sz="1200" kern="1200" noProof="0" dirty="0">
                <a:solidFill>
                  <a:schemeClr val="tx1"/>
                </a:solidFill>
                <a:effectLst/>
                <a:latin typeface="Arial (Body)"/>
                <a:ea typeface="Times New Roman" panose="02020603050405020304" pitchFamily="18" charset="0"/>
                <a:cs typeface="Arial" panose="020B0604020202020204" pitchFamily="34" charset="0"/>
              </a:rPr>
              <a:t>Esta forma de vigilancia proporciona datos para las acciones en todos los sectores, ofreciendo oportunidades para reducir la exposición a las FAN y las enfermedades causadas por ellas. </a:t>
            </a:r>
          </a:p>
          <a:p>
            <a:endParaRPr lang="es-ES" noProof="0" dirty="0"/>
          </a:p>
        </p:txBody>
      </p:sp>
      <p:sp>
        <p:nvSpPr>
          <p:cNvPr id="4" name="Slide Number Placeholder 3"/>
          <p:cNvSpPr>
            <a:spLocks noGrp="1"/>
          </p:cNvSpPr>
          <p:nvPr>
            <p:ph type="sldNum" sz="quarter" idx="5"/>
          </p:nvPr>
        </p:nvSpPr>
        <p:spPr/>
        <p:txBody>
          <a:bodyPr/>
          <a:lstStyle/>
          <a:p>
            <a:fld id="{2EB32458-B0FD-4E0D-A69A-149897CA0BBB}" type="slidenum">
              <a:rPr lang="en-US" smtClean="0"/>
              <a:t>46</a:t>
            </a:fld>
            <a:endParaRPr lang="en-US"/>
          </a:p>
        </p:txBody>
      </p:sp>
    </p:spTree>
    <p:extLst>
      <p:ext uri="{BB962C8B-B14F-4D97-AF65-F5344CB8AC3E}">
        <p14:creationId xmlns:p14="http://schemas.microsoft.com/office/powerpoint/2010/main" val="38719009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s-ES" sz="1200" b="1" i="0" kern="1200" noProof="0" dirty="0">
                <a:solidFill>
                  <a:schemeClr val="tx1"/>
                </a:solidFill>
                <a:effectLst/>
                <a:latin typeface="Arial (Body)"/>
                <a:ea typeface="+mn-ea"/>
                <a:cs typeface="Arial" panose="020B0604020202020204" pitchFamily="34" charset="0"/>
              </a:rPr>
              <a:t>Notas para el instructor:</a:t>
            </a:r>
          </a:p>
          <a:p>
            <a:pPr marL="0" marR="0" lvl="0" indent="0" algn="l" defTabSz="914400" rtl="0" eaLnBrk="1" fontAlgn="auto" latinLnBrk="0" hangingPunct="1">
              <a:lnSpc>
                <a:spcPct val="115000"/>
              </a:lnSpc>
              <a:spcBef>
                <a:spcPts val="0"/>
              </a:spcBef>
              <a:spcAft>
                <a:spcPts val="0"/>
              </a:spcAft>
              <a:buClrTx/>
              <a:buSzTx/>
              <a:buFontTx/>
              <a:buNone/>
              <a:tabLst/>
              <a:defRPr/>
            </a:pPr>
            <a:endParaRPr lang="es-ES" sz="1200" b="0" i="1" kern="1200" noProof="0" dirty="0">
              <a:solidFill>
                <a:schemeClr val="tx1"/>
              </a:solidFill>
              <a:effectLst/>
              <a:latin typeface="Arial (Body)"/>
              <a:ea typeface="+mn-ea"/>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1" i="0" u="sng" noProof="0" dirty="0">
                <a:effectLst/>
                <a:latin typeface="Arial (Body)"/>
                <a:cs typeface="Arial" panose="020B0604020202020204" pitchFamily="34" charset="0"/>
              </a:rPr>
              <a:t>Diga: </a:t>
            </a:r>
            <a:r>
              <a:rPr lang="es-ES" sz="1200" noProof="0" dirty="0">
                <a:effectLst/>
                <a:latin typeface="Arial (Body)"/>
                <a:ea typeface="Times New Roman" panose="02020603050405020304" pitchFamily="18" charset="0"/>
                <a:cs typeface="Arial" panose="020B0604020202020204" pitchFamily="34" charset="0"/>
              </a:rPr>
              <a:t>Incluso en los sistemas que integran plenamente todos los sectores puede haber limitaciones. La notificación de datos de salud no es perfecta. Sin embargo, una notificación imperfecta puede producir información útil. </a:t>
            </a:r>
            <a:r>
              <a:rPr lang="es-ES" sz="1200" b="1" i="1" noProof="0" dirty="0">
                <a:effectLst/>
                <a:latin typeface="Arial (Body)"/>
                <a:ea typeface="Times New Roman" panose="02020603050405020304" pitchFamily="18" charset="0"/>
                <a:cs typeface="Arial" panose="020B0604020202020204" pitchFamily="34" charset="0"/>
              </a:rPr>
              <a:t>&lt;CLICK&gt; </a:t>
            </a:r>
            <a:r>
              <a:rPr lang="es-ES" sz="1200" noProof="0" dirty="0">
                <a:effectLst/>
                <a:latin typeface="Arial (Body)"/>
                <a:ea typeface="Times New Roman" panose="02020603050405020304" pitchFamily="18" charset="0"/>
                <a:cs typeface="Arial" panose="020B0604020202020204" pitchFamily="34" charset="0"/>
              </a:rPr>
              <a:t>Las limitaciones de los sistemas de notificación incluyen la subnotificación y la notificación incompleta.</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sz="1200" noProof="0"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Body)"/>
                <a:ea typeface="Times New Roman" panose="02020603050405020304" pitchFamily="18" charset="0"/>
                <a:cs typeface="Arial" panose="020B0604020202020204" pitchFamily="34" charset="0"/>
              </a:rPr>
              <a:t>Pida </a:t>
            </a:r>
            <a:r>
              <a:rPr lang="es-ES" sz="1200" noProof="0" dirty="0">
                <a:effectLst/>
                <a:latin typeface="Arial (Body)"/>
                <a:ea typeface="Times New Roman" panose="02020603050405020304" pitchFamily="18" charset="0"/>
                <a:cs typeface="Arial" panose="020B0604020202020204" pitchFamily="34" charset="0"/>
              </a:rPr>
              <a:t>a un voluntario que comparta un ejemplo de su disciplina/trabajo.</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sz="1200" noProof="0"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Body)"/>
                <a:ea typeface="Times New Roman" panose="02020603050405020304" pitchFamily="18" charset="0"/>
                <a:cs typeface="Arial" panose="020B0604020202020204" pitchFamily="34" charset="0"/>
              </a:rPr>
              <a:t>Confirmar </a:t>
            </a:r>
            <a:r>
              <a:rPr lang="es-ES" sz="1200" noProof="0" dirty="0">
                <a:effectLst/>
                <a:latin typeface="Arial (Body)"/>
                <a:ea typeface="Times New Roman" panose="02020603050405020304" pitchFamily="18" charset="0"/>
                <a:cs typeface="Arial" panose="020B0604020202020204" pitchFamily="34" charset="0"/>
              </a:rPr>
              <a:t>respuesta(s) </a:t>
            </a:r>
            <a:r>
              <a:rPr lang="es-ES" sz="1200" b="1" i="1" noProof="0" dirty="0">
                <a:effectLst/>
                <a:latin typeface="Arial (Body)"/>
                <a:ea typeface="Times New Roman" panose="02020603050405020304" pitchFamily="18" charset="0"/>
                <a:cs typeface="Arial" panose="020B0604020202020204" pitchFamily="34" charset="0"/>
              </a:rPr>
              <a:t>&lt;CLICK&gt;</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sz="1200" b="1" i="1" noProof="0" dirty="0">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1" i="0" u="sng" noProof="0" dirty="0">
                <a:effectLst/>
                <a:latin typeface="Arial (Body)"/>
                <a:cs typeface="Arial" panose="020B0604020202020204" pitchFamily="34" charset="0"/>
              </a:rPr>
              <a:t>Decir: </a:t>
            </a:r>
            <a:r>
              <a:rPr lang="es-ES" sz="1200" noProof="0" dirty="0">
                <a:effectLst/>
                <a:latin typeface="Arial (Body)"/>
                <a:ea typeface="Times New Roman" panose="02020603050405020304" pitchFamily="18" charset="0"/>
                <a:cs typeface="Arial" panose="020B0604020202020204" pitchFamily="34" charset="0"/>
              </a:rPr>
              <a:t>Las limitaciones de los sistemas de notificación incluyen </a:t>
            </a:r>
            <a:r>
              <a:rPr lang="es-ES" sz="1200" kern="1200" noProof="0" dirty="0">
                <a:solidFill>
                  <a:schemeClr val="tx1"/>
                </a:solidFill>
                <a:effectLst/>
                <a:latin typeface="Arial (Body)"/>
                <a:ea typeface="Times New Roman" panose="02020603050405020304" pitchFamily="18" charset="0"/>
                <a:cs typeface="Arial" panose="020B0604020202020204" pitchFamily="34" charset="0"/>
              </a:rPr>
              <a:t>la falta de representatividad de los casos notificados.</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sz="1200" kern="1200" noProof="0" dirty="0">
              <a:solidFill>
                <a:schemeClr val="tx1"/>
              </a:solidFill>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Body)"/>
                <a:ea typeface="Times New Roman" panose="02020603050405020304" pitchFamily="18" charset="0"/>
                <a:cs typeface="Arial" panose="020B0604020202020204" pitchFamily="34" charset="0"/>
              </a:rPr>
              <a:t>Pregunte: </a:t>
            </a:r>
            <a:r>
              <a:rPr lang="es-ES" sz="1200" kern="1200" noProof="0" dirty="0">
                <a:solidFill>
                  <a:schemeClr val="tx1"/>
                </a:solidFill>
                <a:effectLst/>
                <a:latin typeface="Arial (Body)"/>
                <a:ea typeface="Times New Roman" panose="02020603050405020304" pitchFamily="18" charset="0"/>
                <a:cs typeface="Arial" panose="020B0604020202020204" pitchFamily="34" charset="0"/>
              </a:rPr>
              <a:t>¿Qué significa "representatividad"?</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sz="1200" b="1" u="sng" kern="1200" noProof="0" dirty="0">
              <a:solidFill>
                <a:schemeClr val="tx1"/>
              </a:solidFill>
              <a:effectLst/>
              <a:latin typeface="Arial (Body)"/>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Body)"/>
                <a:ea typeface="Times New Roman" panose="02020603050405020304" pitchFamily="18" charset="0"/>
                <a:cs typeface="Arial" panose="020B0604020202020204" pitchFamily="34" charset="0"/>
              </a:rPr>
              <a:t>Confirmar </a:t>
            </a:r>
            <a:r>
              <a:rPr lang="es-ES" sz="1200" noProof="0" dirty="0">
                <a:effectLst/>
                <a:latin typeface="Arial (Body)"/>
                <a:ea typeface="Times New Roman" panose="02020603050405020304" pitchFamily="18" charset="0"/>
                <a:cs typeface="Arial" panose="020B0604020202020204" pitchFamily="34" charset="0"/>
              </a:rPr>
              <a:t>respuesta(s) </a:t>
            </a:r>
            <a:r>
              <a:rPr lang="es-ES" sz="1200" b="1" i="1" kern="1200" noProof="0" dirty="0">
                <a:solidFill>
                  <a:schemeClr val="tx1"/>
                </a:solidFill>
                <a:effectLst/>
                <a:latin typeface="Arial (Body)"/>
                <a:ea typeface="Times New Roman" panose="02020603050405020304" pitchFamily="18" charset="0"/>
                <a:cs typeface="Arial" panose="020B0604020202020204" pitchFamily="34" charset="0"/>
              </a:rPr>
              <a:t>&lt;CLICK&gt; </a:t>
            </a: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endParaRPr lang="es-ES" sz="1200" b="1" i="0" u="sng" noProof="0" dirty="0">
              <a:effectLst/>
              <a:latin typeface="Arial (Body)"/>
              <a:cs typeface="Arial" panose="020B0604020202020204" pitchFamily="34" charset="0"/>
            </a:endParaRP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r>
              <a:rPr lang="es-ES" sz="1200" b="1" i="0" u="sng" noProof="0" dirty="0">
                <a:effectLst/>
                <a:latin typeface="Arial (Body)"/>
                <a:cs typeface="Arial" panose="020B0604020202020204" pitchFamily="34" charset="0"/>
              </a:rPr>
              <a:t>Diga: </a:t>
            </a:r>
            <a:r>
              <a:rPr lang="es-ES" sz="1200" noProof="0" dirty="0">
                <a:effectLst/>
                <a:latin typeface="Arial (Body)"/>
                <a:ea typeface="Times New Roman" panose="02020603050405020304" pitchFamily="18" charset="0"/>
                <a:cs typeface="Arial" panose="020B0604020202020204" pitchFamily="34" charset="0"/>
              </a:rPr>
              <a:t>La </a:t>
            </a:r>
            <a:r>
              <a:rPr lang="es-ES" sz="1200" b="0" i="0" u="none" noProof="0" dirty="0">
                <a:effectLst/>
                <a:latin typeface="Arial (Body)"/>
                <a:cs typeface="Arial" panose="020B0604020202020204" pitchFamily="34" charset="0"/>
              </a:rPr>
              <a:t>falta de oportunidad también es una </a:t>
            </a:r>
            <a:r>
              <a:rPr lang="es-ES" sz="1200" noProof="0" dirty="0">
                <a:effectLst/>
                <a:latin typeface="Arial (Body)"/>
                <a:ea typeface="Times New Roman" panose="02020603050405020304" pitchFamily="18" charset="0"/>
                <a:cs typeface="Arial" panose="020B0604020202020204" pitchFamily="34" charset="0"/>
              </a:rPr>
              <a:t>limitación de los sistemas de </a:t>
            </a:r>
            <a:r>
              <a:rPr lang="es-ES" sz="1200" b="1" i="1" kern="1200" noProof="0" dirty="0">
                <a:solidFill>
                  <a:schemeClr val="tx1"/>
                </a:solidFill>
                <a:effectLst/>
                <a:latin typeface="Arial (Body)"/>
                <a:ea typeface="Times New Roman" panose="02020603050405020304" pitchFamily="18" charset="0"/>
                <a:cs typeface="Arial" panose="020B0604020202020204" pitchFamily="34" charset="0"/>
              </a:rPr>
              <a:t>información&lt;CLICK&gt;</a:t>
            </a: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endParaRPr lang="es-ES" sz="1200" b="1" i="1" u="sng" kern="1200" noProof="0" dirty="0">
              <a:solidFill>
                <a:schemeClr val="tx1"/>
              </a:solidFill>
              <a:effectLst/>
              <a:latin typeface="Arial (Body)"/>
              <a:ea typeface="Times New Roman" panose="02020603050405020304" pitchFamily="18" charset="0"/>
              <a:cs typeface="Arial" panose="020B0604020202020204" pitchFamily="34" charset="0"/>
            </a:endParaRP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r>
              <a:rPr lang="es-ES" sz="1200" b="1" u="sng" noProof="0" dirty="0">
                <a:effectLst/>
                <a:latin typeface="Arial (Body)"/>
                <a:ea typeface="Times New Roman" panose="02020603050405020304" pitchFamily="18" charset="0"/>
                <a:cs typeface="Arial" panose="020B0604020202020204" pitchFamily="34" charset="0"/>
              </a:rPr>
              <a:t>Pida </a:t>
            </a:r>
            <a:r>
              <a:rPr lang="es-ES" sz="1200" noProof="0" dirty="0">
                <a:effectLst/>
                <a:latin typeface="Arial (Body)"/>
                <a:ea typeface="Times New Roman" panose="02020603050405020304" pitchFamily="18" charset="0"/>
                <a:cs typeface="Arial" panose="020B0604020202020204" pitchFamily="34" charset="0"/>
              </a:rPr>
              <a:t>a un voluntario que comparta un ejemplo de su disciplina/trabajo.</a:t>
            </a: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sz="1200" b="1" u="sng" noProof="0" dirty="0">
              <a:effectLst/>
              <a:latin typeface="Arial (Body)"/>
              <a:ea typeface="Times New Roman" panose="02020603050405020304" pitchFamily="18" charset="0"/>
              <a:cs typeface="Arial" panose="020B0604020202020204" pitchFamily="34" charset="0"/>
            </a:endParaRP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Body)"/>
                <a:ea typeface="Times New Roman" panose="02020603050405020304" pitchFamily="18" charset="0"/>
                <a:cs typeface="Arial" panose="020B0604020202020204" pitchFamily="34" charset="0"/>
              </a:rPr>
              <a:t>Confirmar </a:t>
            </a:r>
            <a:r>
              <a:rPr lang="es-ES" sz="1200" noProof="0" dirty="0">
                <a:effectLst/>
                <a:latin typeface="Arial (Body)"/>
                <a:ea typeface="Times New Roman" panose="02020603050405020304" pitchFamily="18" charset="0"/>
                <a:cs typeface="Arial" panose="020B0604020202020204" pitchFamily="34" charset="0"/>
              </a:rPr>
              <a:t>respuesta(s) </a:t>
            </a:r>
            <a:r>
              <a:rPr lang="es-ES" sz="1200" b="1" i="1" kern="1200" noProof="0" dirty="0">
                <a:solidFill>
                  <a:schemeClr val="tx1"/>
                </a:solidFill>
                <a:effectLst/>
                <a:latin typeface="Arial (Body)"/>
                <a:ea typeface="Times New Roman" panose="02020603050405020304" pitchFamily="18" charset="0"/>
                <a:cs typeface="Arial" panose="020B0604020202020204" pitchFamily="34" charset="0"/>
              </a:rPr>
              <a:t>&lt;CLICK&gt; </a:t>
            </a:r>
          </a:p>
          <a:p>
            <a:pPr marL="457200" marR="0" lvl="1" indent="-182880" algn="l" defTabSz="914400" rtl="0" eaLnBrk="1" latinLnBrk="0" hangingPunct="1">
              <a:lnSpc>
                <a:spcPct val="115000"/>
              </a:lnSpc>
              <a:spcBef>
                <a:spcPts val="0"/>
              </a:spcBef>
              <a:spcAft>
                <a:spcPts val="1200"/>
              </a:spcAft>
              <a:buFont typeface="Wingdings" panose="05000000000000000000" pitchFamily="2" charset="2"/>
              <a:buChar char="§"/>
            </a:pPr>
            <a:endParaRPr lang="es-ES" sz="1200" b="1" i="0" u="sng" noProof="0" dirty="0">
              <a:effectLst/>
              <a:latin typeface="Arial (Body)"/>
              <a:cs typeface="Arial" panose="020B0604020202020204" pitchFamily="34" charset="0"/>
            </a:endParaRP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r>
              <a:rPr lang="es-ES" sz="1200" b="1" i="0" u="sng" noProof="0" dirty="0">
                <a:effectLst/>
                <a:latin typeface="Arial (Body)"/>
                <a:cs typeface="Arial" panose="020B0604020202020204" pitchFamily="34" charset="0"/>
              </a:rPr>
              <a:t>Diga: </a:t>
            </a:r>
            <a:r>
              <a:rPr lang="es-ES" sz="1200" b="0" i="0" u="none" noProof="0" dirty="0">
                <a:effectLst/>
                <a:latin typeface="Arial (Body)"/>
                <a:cs typeface="Arial" panose="020B0604020202020204" pitchFamily="34" charset="0"/>
              </a:rPr>
              <a:t>El uso inconsistente de las definiciones de caso es otra </a:t>
            </a:r>
            <a:r>
              <a:rPr lang="es-ES" sz="1200" b="0" noProof="0" dirty="0">
                <a:effectLst/>
                <a:latin typeface="Arial (Body)"/>
                <a:ea typeface="Times New Roman" panose="02020603050405020304" pitchFamily="18" charset="0"/>
                <a:cs typeface="Arial" panose="020B0604020202020204" pitchFamily="34" charset="0"/>
              </a:rPr>
              <a:t>limitación </a:t>
            </a:r>
            <a:r>
              <a:rPr lang="es-ES" sz="1200" noProof="0" dirty="0">
                <a:effectLst/>
                <a:latin typeface="Arial (Body)"/>
                <a:ea typeface="Times New Roman" panose="02020603050405020304" pitchFamily="18" charset="0"/>
                <a:cs typeface="Arial" panose="020B0604020202020204" pitchFamily="34" charset="0"/>
              </a:rPr>
              <a:t>de los sistemas de notificación. </a:t>
            </a: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endParaRPr lang="es-ES" sz="1200" b="1" i="1" kern="1200" noProof="0" dirty="0">
              <a:solidFill>
                <a:schemeClr val="tx1"/>
              </a:solidFill>
              <a:effectLst/>
              <a:latin typeface="Arial (Body)"/>
              <a:ea typeface="Times New Roman" panose="02020603050405020304" pitchFamily="18" charset="0"/>
              <a:cs typeface="Arial" panose="020B0604020202020204" pitchFamily="34" charset="0"/>
            </a:endParaRP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r>
              <a:rPr lang="es-ES" sz="1200" b="1" u="sng" noProof="0" dirty="0">
                <a:effectLst/>
                <a:latin typeface="Arial (Body)"/>
                <a:ea typeface="Times New Roman" panose="02020603050405020304" pitchFamily="18" charset="0"/>
                <a:cs typeface="Arial" panose="020B0604020202020204" pitchFamily="34" charset="0"/>
              </a:rPr>
              <a:t>Pida </a:t>
            </a:r>
            <a:r>
              <a:rPr lang="es-ES" sz="1200" noProof="0" dirty="0">
                <a:effectLst/>
                <a:latin typeface="Arial (Body)"/>
                <a:ea typeface="Times New Roman" panose="02020603050405020304" pitchFamily="18" charset="0"/>
                <a:cs typeface="Arial" panose="020B0604020202020204" pitchFamily="34" charset="0"/>
              </a:rPr>
              <a:t>a un voluntario que comparta un ejemplo de su disciplina/trabajo.</a:t>
            </a: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sz="1200" b="1" u="sng" noProof="0" dirty="0">
              <a:effectLst/>
              <a:latin typeface="Arial (Body)"/>
              <a:ea typeface="Times New Roman" panose="02020603050405020304" pitchFamily="18" charset="0"/>
              <a:cs typeface="Arial" panose="020B0604020202020204" pitchFamily="34" charset="0"/>
            </a:endParaRP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Body)"/>
                <a:ea typeface="Times New Roman" panose="02020603050405020304" pitchFamily="18" charset="0"/>
                <a:cs typeface="Arial" panose="020B0604020202020204" pitchFamily="34" charset="0"/>
              </a:rPr>
              <a:t>Confirmar </a:t>
            </a:r>
            <a:r>
              <a:rPr lang="es-ES" sz="1200" noProof="0" dirty="0">
                <a:effectLst/>
                <a:latin typeface="Arial (Body)"/>
                <a:ea typeface="Times New Roman" panose="02020603050405020304" pitchFamily="18" charset="0"/>
                <a:cs typeface="Arial" panose="020B0604020202020204" pitchFamily="34" charset="0"/>
              </a:rPr>
              <a:t>respuesta(s) </a:t>
            </a:r>
            <a:r>
              <a:rPr lang="es-ES" sz="1200" b="1" i="1" kern="1200" noProof="0" dirty="0">
                <a:solidFill>
                  <a:schemeClr val="tx1"/>
                </a:solidFill>
                <a:effectLst/>
                <a:latin typeface="Arial (Body)"/>
                <a:ea typeface="Times New Roman" panose="02020603050405020304" pitchFamily="18" charset="0"/>
                <a:cs typeface="Arial" panose="020B0604020202020204" pitchFamily="34" charset="0"/>
              </a:rPr>
              <a:t>&lt;CLICK&gt; </a:t>
            </a: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sz="1200" b="1" i="1" u="sng" kern="1200" noProof="0" dirty="0">
              <a:solidFill>
                <a:schemeClr val="tx1"/>
              </a:solidFill>
              <a:effectLst/>
              <a:latin typeface="Arial (Body)"/>
              <a:cs typeface="Arial" panose="020B0604020202020204" pitchFamily="34" charset="0"/>
            </a:endParaRP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1" i="0" u="sng" noProof="0" dirty="0">
                <a:effectLst/>
                <a:latin typeface="Arial (Body)"/>
                <a:cs typeface="Arial" panose="020B0604020202020204" pitchFamily="34" charset="0"/>
              </a:rPr>
              <a:t>Diga: </a:t>
            </a:r>
            <a:r>
              <a:rPr lang="es-ES" sz="1200" noProof="0" dirty="0">
                <a:effectLst/>
                <a:latin typeface="Arial (Body)"/>
                <a:ea typeface="Times New Roman" panose="02020603050405020304" pitchFamily="18" charset="0"/>
                <a:cs typeface="Arial" panose="020B0604020202020204" pitchFamily="34" charset="0"/>
              </a:rPr>
              <a:t>Falta </a:t>
            </a:r>
            <a:r>
              <a:rPr lang="es-ES" sz="1200" kern="1200" noProof="0" dirty="0">
                <a:solidFill>
                  <a:schemeClr val="tx1"/>
                </a:solidFill>
                <a:effectLst/>
                <a:latin typeface="Arial (Body)"/>
                <a:ea typeface="Times New Roman" panose="02020603050405020304" pitchFamily="18" charset="0"/>
                <a:cs typeface="Arial" panose="020B0604020202020204" pitchFamily="34" charset="0"/>
              </a:rPr>
              <a:t>de consistencia en el intercambio de datos entre sectores.</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sz="1200" noProof="0" dirty="0">
              <a:effectLst/>
              <a:latin typeface="Arial (Body)"/>
              <a:ea typeface="Times New Roman" panose="02020603050405020304" pitchFamily="18" charset="0"/>
              <a:cs typeface="Arial" panose="020B0604020202020204" pitchFamily="34" charset="0"/>
            </a:endParaRP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r>
              <a:rPr lang="es-ES" sz="1200" b="1" u="sng" noProof="0" dirty="0">
                <a:effectLst/>
                <a:latin typeface="Arial (Body)"/>
                <a:ea typeface="Times New Roman" panose="02020603050405020304" pitchFamily="18" charset="0"/>
                <a:cs typeface="Arial" panose="020B0604020202020204" pitchFamily="34" charset="0"/>
              </a:rPr>
              <a:t>Pida </a:t>
            </a:r>
            <a:r>
              <a:rPr lang="es-ES" sz="1200" noProof="0" dirty="0">
                <a:effectLst/>
                <a:latin typeface="Arial (Body)"/>
                <a:ea typeface="Times New Roman" panose="02020603050405020304" pitchFamily="18" charset="0"/>
                <a:cs typeface="Arial" panose="020B0604020202020204" pitchFamily="34" charset="0"/>
              </a:rPr>
              <a:t>a un voluntario que comparta un ejemplo de su disciplina/trabajo.</a:t>
            </a: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sz="1200" b="1" u="sng" noProof="0" dirty="0">
              <a:effectLst/>
              <a:latin typeface="Arial (Body)"/>
              <a:ea typeface="Times New Roman" panose="02020603050405020304" pitchFamily="18" charset="0"/>
              <a:cs typeface="Arial" panose="020B0604020202020204" pitchFamily="34" charset="0"/>
            </a:endParaRP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Body)"/>
                <a:ea typeface="Times New Roman" panose="02020603050405020304" pitchFamily="18" charset="0"/>
                <a:cs typeface="Arial" panose="020B0604020202020204" pitchFamily="34" charset="0"/>
              </a:rPr>
              <a:t>Acuse recibo de la</a:t>
            </a:r>
            <a:r>
              <a:rPr lang="es-ES" sz="1200" noProof="0" dirty="0">
                <a:effectLst/>
                <a:latin typeface="Arial (Body)"/>
                <a:ea typeface="Times New Roman" panose="02020603050405020304" pitchFamily="18" charset="0"/>
                <a:cs typeface="Arial" panose="020B0604020202020204" pitchFamily="34" charset="0"/>
              </a:rPr>
              <a:t>(s) respuesta(s). </a:t>
            </a: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sz="1200" noProof="0" dirty="0">
              <a:effectLst/>
              <a:latin typeface="Arial (Body)"/>
              <a:ea typeface="Times New Roman" panose="02020603050405020304" pitchFamily="18" charset="0"/>
              <a:cs typeface="Arial" panose="020B0604020202020204" pitchFamily="34" charset="0"/>
            </a:endParaRP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1" i="0" u="sng" noProof="0" dirty="0">
                <a:effectLst/>
                <a:latin typeface="Arial (Body)"/>
                <a:cs typeface="Arial" panose="020B0604020202020204" pitchFamily="34" charset="0"/>
              </a:rPr>
              <a:t>Diga: </a:t>
            </a:r>
            <a:r>
              <a:rPr lang="es-ES" sz="1200" b="0" i="0" u="none" noProof="0" dirty="0">
                <a:effectLst/>
                <a:latin typeface="Arial (Body)"/>
                <a:cs typeface="Arial" panose="020B0604020202020204" pitchFamily="34" charset="0"/>
              </a:rPr>
              <a:t>Y por último, la </a:t>
            </a:r>
            <a:r>
              <a:rPr lang="es-ES" noProof="0" dirty="0">
                <a:cs typeface="Arial"/>
              </a:rPr>
              <a:t>falta de recursos para apoyar el sistema de vigilancia</a:t>
            </a:r>
            <a:r>
              <a:rPr lang="es-ES" sz="1200" kern="1200" noProof="0" dirty="0">
                <a:solidFill>
                  <a:schemeClr val="tx1"/>
                </a:solidFill>
                <a:effectLst/>
                <a:latin typeface="Arial (Body)"/>
                <a:ea typeface="Times New Roman" panose="02020603050405020304" pitchFamily="18" charset="0"/>
                <a:cs typeface="Arial" panose="020B0604020202020204" pitchFamily="34" charset="0"/>
              </a:rPr>
              <a:t>.</a:t>
            </a:r>
          </a:p>
          <a:p>
            <a:pPr marL="171450" marR="0" lvl="0" indent="-17145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sz="1200" noProof="0" dirty="0">
              <a:effectLst/>
              <a:latin typeface="Arial (Body)"/>
              <a:ea typeface="Times New Roman" panose="02020603050405020304" pitchFamily="18" charset="0"/>
              <a:cs typeface="Arial" panose="020B0604020202020204" pitchFamily="34" charset="0"/>
            </a:endParaRPr>
          </a:p>
          <a:p>
            <a:pPr marL="0" marR="0" lvl="0" indent="-182880" algn="l" defTabSz="914400" rtl="0" eaLnBrk="1" latinLnBrk="0" hangingPunct="1">
              <a:lnSpc>
                <a:spcPct val="115000"/>
              </a:lnSpc>
              <a:spcBef>
                <a:spcPts val="0"/>
              </a:spcBef>
              <a:spcAft>
                <a:spcPts val="1200"/>
              </a:spcAft>
              <a:buFont typeface="Wingdings" panose="05000000000000000000" pitchFamily="2" charset="2"/>
              <a:buChar char="§"/>
            </a:pPr>
            <a:r>
              <a:rPr lang="es-ES" sz="1200" b="1" u="sng" noProof="0" dirty="0">
                <a:effectLst/>
                <a:latin typeface="Arial (Body)"/>
                <a:ea typeface="Times New Roman" panose="02020603050405020304" pitchFamily="18" charset="0"/>
                <a:cs typeface="Arial" panose="020B0604020202020204" pitchFamily="34" charset="0"/>
              </a:rPr>
              <a:t>Pida </a:t>
            </a:r>
            <a:r>
              <a:rPr lang="es-ES" sz="1200" noProof="0" dirty="0">
                <a:effectLst/>
                <a:latin typeface="Arial (Body)"/>
                <a:ea typeface="Times New Roman" panose="02020603050405020304" pitchFamily="18" charset="0"/>
                <a:cs typeface="Arial" panose="020B0604020202020204" pitchFamily="34" charset="0"/>
              </a:rPr>
              <a:t>a un voluntario que comparta un ejemplo de su disciplina/trabajo.</a:t>
            </a: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sz="1200" b="1" u="sng" noProof="0" dirty="0">
              <a:effectLst/>
              <a:latin typeface="Arial (Body)"/>
              <a:ea typeface="Times New Roman" panose="02020603050405020304" pitchFamily="18" charset="0"/>
              <a:cs typeface="Arial" panose="020B0604020202020204" pitchFamily="34" charset="0"/>
            </a:endParaRP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Body)"/>
                <a:ea typeface="Times New Roman" panose="02020603050405020304" pitchFamily="18" charset="0"/>
                <a:cs typeface="Arial" panose="020B0604020202020204" pitchFamily="34" charset="0"/>
              </a:rPr>
              <a:t>Acuse recibo de la</a:t>
            </a:r>
            <a:r>
              <a:rPr lang="es-ES" sz="1200" noProof="0" dirty="0">
                <a:effectLst/>
                <a:latin typeface="Arial (Body)"/>
                <a:ea typeface="Times New Roman" panose="02020603050405020304" pitchFamily="18" charset="0"/>
                <a:cs typeface="Arial" panose="020B0604020202020204" pitchFamily="34" charset="0"/>
              </a:rPr>
              <a:t>(s) respuesta(s). </a:t>
            </a:r>
          </a:p>
          <a:p>
            <a:pPr marL="0" marR="0" lvl="0" indent="-182880" algn="l" defTabSz="914400" rtl="0" eaLnBrk="1" fontAlgn="auto" latinLnBrk="0" hangingPunct="1">
              <a:lnSpc>
                <a:spcPct val="115000"/>
              </a:lnSpc>
              <a:spcBef>
                <a:spcPts val="0"/>
              </a:spcBef>
              <a:spcAft>
                <a:spcPts val="1200"/>
              </a:spcAft>
              <a:buClrTx/>
              <a:buSzTx/>
              <a:buFont typeface="Wingdings" panose="05000000000000000000" pitchFamily="2" charset="2"/>
              <a:buChar char="§"/>
              <a:tabLst/>
              <a:defRPr/>
            </a:pPr>
            <a:endParaRPr lang="es-ES" sz="1200" noProof="0" dirty="0">
              <a:effectLst/>
              <a:latin typeface="Arial (Body)"/>
              <a:ea typeface="Times New Roman" panose="02020603050405020304" pitchFamily="18" charset="0"/>
              <a:cs typeface="Arial" panose="020B0604020202020204" pitchFamily="34" charset="0"/>
            </a:endParaRPr>
          </a:p>
          <a:p>
            <a:pPr marL="857250" marR="0" indent="-171450">
              <a:lnSpc>
                <a:spcPct val="115000"/>
              </a:lnSpc>
              <a:spcBef>
                <a:spcPts val="0"/>
              </a:spcBef>
              <a:spcAft>
                <a:spcPts val="0"/>
              </a:spcAft>
              <a:buFont typeface="Wingdings" panose="05000000000000000000" pitchFamily="2" charset="2"/>
              <a:buChar char="§"/>
            </a:pPr>
            <a:r>
              <a:rPr lang="es-ES" sz="1200" noProof="0" dirty="0">
                <a:effectLst/>
                <a:latin typeface="Arial (Body)"/>
                <a:ea typeface="Times New Roman" panose="02020603050405020304" pitchFamily="18" charset="0"/>
                <a:cs typeface="Arial" panose="020B0604020202020204" pitchFamily="34" charset="0"/>
              </a:rPr>
              <a:t> </a:t>
            </a:r>
          </a:p>
          <a:p>
            <a:endParaRPr lang="es-ES" noProof="0" dirty="0"/>
          </a:p>
        </p:txBody>
      </p:sp>
      <p:sp>
        <p:nvSpPr>
          <p:cNvPr id="4" name="Slide Number Placeholder 3"/>
          <p:cNvSpPr>
            <a:spLocks noGrp="1"/>
          </p:cNvSpPr>
          <p:nvPr>
            <p:ph type="sldNum" sz="quarter" idx="5"/>
          </p:nvPr>
        </p:nvSpPr>
        <p:spPr/>
        <p:txBody>
          <a:bodyPr/>
          <a:lstStyle/>
          <a:p>
            <a:fld id="{2EB32458-B0FD-4E0D-A69A-149897CA0BBB}" type="slidenum">
              <a:rPr lang="en-US" smtClean="0"/>
              <a:t>47</a:t>
            </a:fld>
            <a:endParaRPr lang="en-US"/>
          </a:p>
        </p:txBody>
      </p:sp>
    </p:spTree>
    <p:extLst>
      <p:ext uri="{BB962C8B-B14F-4D97-AF65-F5344CB8AC3E}">
        <p14:creationId xmlns:p14="http://schemas.microsoft.com/office/powerpoint/2010/main" val="22415725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GT" sz="1200" b="1" noProof="0" dirty="0">
                <a:effectLst/>
                <a:latin typeface="Arial (Body)"/>
                <a:ea typeface="Times New Roman" panose="02020603050405020304" pitchFamily="18" charset="0"/>
                <a:cs typeface="Arial" panose="020B0604020202020204" pitchFamily="34" charset="0"/>
              </a:rPr>
              <a:t>Notas para el instructor: </a:t>
            </a:r>
          </a:p>
          <a:p>
            <a:pPr marL="0" marR="0">
              <a:lnSpc>
                <a:spcPct val="115000"/>
              </a:lnSpc>
              <a:spcBef>
                <a:spcPts val="0"/>
              </a:spcBef>
              <a:spcAft>
                <a:spcPts val="1200"/>
              </a:spcAft>
            </a:pPr>
            <a:endParaRPr lang="es-GT" sz="1200" b="1" i="0"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i="0" u="sng" noProof="0" dirty="0">
                <a:effectLst/>
                <a:latin typeface="Arial (Body)"/>
                <a:cs typeface="Arial" panose="020B0604020202020204" pitchFamily="34" charset="0"/>
              </a:rPr>
              <a:t>Pregunte: </a:t>
            </a:r>
            <a:r>
              <a:rPr lang="es-GT" sz="1200" i="0" noProof="0" dirty="0">
                <a:effectLst/>
                <a:latin typeface="Arial (Body)"/>
                <a:ea typeface="Times New Roman" panose="02020603050405020304" pitchFamily="18" charset="0"/>
                <a:cs typeface="Arial" panose="020B0604020202020204" pitchFamily="34" charset="0"/>
              </a:rPr>
              <a:t>¿Cuáles son algunas de las deficiencias o limitaciones que ha observado en los sistemas de notificación? </a:t>
            </a:r>
          </a:p>
          <a:p>
            <a:pPr marL="171450" marR="0" indent="-171450">
              <a:lnSpc>
                <a:spcPct val="115000"/>
              </a:lnSpc>
              <a:spcBef>
                <a:spcPts val="0"/>
              </a:spcBef>
              <a:spcAft>
                <a:spcPts val="600"/>
              </a:spcAft>
              <a:buFont typeface="Wingdings" panose="05000000000000000000" pitchFamily="2" charset="2"/>
              <a:buChar char="§"/>
            </a:pPr>
            <a:endParaRPr lang="es-GT" sz="1200" b="1" i="0" u="sng"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u="sng" noProof="0" dirty="0">
                <a:effectLst/>
                <a:latin typeface="Arial (Body)"/>
                <a:ea typeface="Times New Roman" panose="02020603050405020304" pitchFamily="18" charset="0"/>
                <a:cs typeface="Arial" panose="020B0604020202020204" pitchFamily="34" charset="0"/>
              </a:rPr>
              <a:t>Reconocer </a:t>
            </a:r>
            <a:r>
              <a:rPr lang="es-GT" sz="1200" noProof="0" dirty="0">
                <a:effectLst/>
                <a:latin typeface="Arial (Body)"/>
                <a:ea typeface="Times New Roman" panose="02020603050405020304" pitchFamily="18" charset="0"/>
                <a:cs typeface="Arial" panose="020B0604020202020204" pitchFamily="34" charset="0"/>
              </a:rPr>
              <a:t>respuesta(s) </a:t>
            </a:r>
            <a:r>
              <a:rPr lang="es-GT" sz="1200" b="1" i="0" noProof="0" dirty="0">
                <a:effectLst/>
                <a:latin typeface="Arial (Body)"/>
                <a:ea typeface="Times New Roman" panose="02020603050405020304" pitchFamily="18" charset="0"/>
                <a:cs typeface="Arial" panose="020B0604020202020204" pitchFamily="34" charset="0"/>
              </a:rPr>
              <a:t>Ejemplos de respuestas:</a:t>
            </a:r>
          </a:p>
          <a:p>
            <a:pPr marL="914400" marR="0" lvl="0" indent="-171450">
              <a:lnSpc>
                <a:spcPct val="115000"/>
              </a:lnSpc>
              <a:spcBef>
                <a:spcPts val="0"/>
              </a:spcBef>
              <a:spcAft>
                <a:spcPts val="0"/>
              </a:spcAft>
              <a:buFont typeface="Courier New" panose="02070309020205020404" pitchFamily="49" charset="0"/>
              <a:buChar char="o"/>
            </a:pPr>
            <a:r>
              <a:rPr lang="es-GT" sz="1200" b="0" i="1" noProof="0" dirty="0">
                <a:effectLst/>
                <a:latin typeface="Arial (Body)"/>
                <a:ea typeface="Times New Roman" panose="02020603050405020304" pitchFamily="18" charset="0"/>
                <a:cs typeface="Arial" panose="020B0604020202020204" pitchFamily="34" charset="0"/>
              </a:rPr>
              <a:t>Subnotificación, o notificación incompleta</a:t>
            </a:r>
          </a:p>
          <a:p>
            <a:pPr marL="914400" marR="0" lvl="0" indent="-171450">
              <a:lnSpc>
                <a:spcPct val="115000"/>
              </a:lnSpc>
              <a:spcBef>
                <a:spcPts val="0"/>
              </a:spcBef>
              <a:spcAft>
                <a:spcPts val="0"/>
              </a:spcAft>
              <a:buFont typeface="Courier New" panose="02070309020205020404" pitchFamily="49" charset="0"/>
              <a:buChar char="o"/>
            </a:pPr>
            <a:r>
              <a:rPr lang="es-GT" sz="1200" b="0" i="1" noProof="0" dirty="0">
                <a:effectLst/>
                <a:latin typeface="Arial (Body)"/>
                <a:ea typeface="Times New Roman" panose="02020603050405020304" pitchFamily="18" charset="0"/>
                <a:cs typeface="Arial" panose="020B0604020202020204" pitchFamily="34" charset="0"/>
              </a:rPr>
              <a:t>Falta de representatividad* de los casos notificados</a:t>
            </a:r>
          </a:p>
          <a:p>
            <a:pPr marL="914400" marR="0" lvl="0" indent="-171450">
              <a:lnSpc>
                <a:spcPct val="115000"/>
              </a:lnSpc>
              <a:spcBef>
                <a:spcPts val="0"/>
              </a:spcBef>
              <a:spcAft>
                <a:spcPts val="0"/>
              </a:spcAft>
              <a:buFont typeface="Courier New" panose="02070309020205020404" pitchFamily="49" charset="0"/>
              <a:buChar char="o"/>
            </a:pPr>
            <a:r>
              <a:rPr lang="es-GT" sz="1200" b="0" i="1" noProof="0" dirty="0">
                <a:effectLst/>
                <a:latin typeface="Arial (Body)"/>
                <a:ea typeface="Times New Roman" panose="02020603050405020304" pitchFamily="18" charset="0"/>
                <a:cs typeface="Arial" panose="020B0604020202020204" pitchFamily="34" charset="0"/>
              </a:rPr>
              <a:t>Falta de oportunidad</a:t>
            </a:r>
          </a:p>
          <a:p>
            <a:pPr marL="914400" marR="0" lvl="0" indent="-171450">
              <a:lnSpc>
                <a:spcPct val="115000"/>
              </a:lnSpc>
              <a:spcBef>
                <a:spcPts val="0"/>
              </a:spcBef>
              <a:spcAft>
                <a:spcPts val="0"/>
              </a:spcAft>
              <a:buFont typeface="Courier New" panose="02070309020205020404" pitchFamily="49" charset="0"/>
              <a:buChar char="o"/>
            </a:pPr>
            <a:r>
              <a:rPr lang="es-GT" sz="1200" b="0" i="1" noProof="0" dirty="0">
                <a:effectLst/>
                <a:latin typeface="Arial (Body)"/>
                <a:ea typeface="Times New Roman" panose="02020603050405020304" pitchFamily="18" charset="0"/>
                <a:cs typeface="Arial" panose="020B0604020202020204" pitchFamily="34" charset="0"/>
              </a:rPr>
              <a:t>Uso inconsistente de las definiciones de caso</a:t>
            </a:r>
          </a:p>
          <a:p>
            <a:pPr marL="914400" marR="0" lvl="0" indent="-171450">
              <a:lnSpc>
                <a:spcPct val="115000"/>
              </a:lnSpc>
              <a:spcBef>
                <a:spcPts val="0"/>
              </a:spcBef>
              <a:spcAft>
                <a:spcPts val="0"/>
              </a:spcAft>
              <a:buFont typeface="Courier New" panose="02070309020205020404" pitchFamily="49" charset="0"/>
              <a:buChar char="o"/>
            </a:pPr>
            <a:r>
              <a:rPr lang="es-GT" sz="1200" b="0" i="1" noProof="0" dirty="0">
                <a:effectLst/>
                <a:latin typeface="Arial (Body)"/>
                <a:ea typeface="Times New Roman" panose="02020603050405020304" pitchFamily="18" charset="0"/>
                <a:cs typeface="Arial" panose="020B0604020202020204" pitchFamily="34" charset="0"/>
              </a:rPr>
              <a:t>Falta de consistencia en el intercambio de datos entre </a:t>
            </a:r>
            <a:r>
              <a:rPr lang="es-GT" sz="1200" b="1" i="1" noProof="0" dirty="0">
                <a:effectLst/>
                <a:latin typeface="Arial (Body)"/>
                <a:ea typeface="Times New Roman" panose="02020603050405020304" pitchFamily="18" charset="0"/>
                <a:cs typeface="Arial" panose="020B0604020202020204" pitchFamily="34" charset="0"/>
              </a:rPr>
              <a:t>sectores </a:t>
            </a:r>
            <a:endParaRPr lang="es-GT" b="0" i="1" noProof="0" dirty="0">
              <a:latin typeface="Arial (Body)"/>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GT" b="1" i="0" noProof="0" dirty="0">
                <a:latin typeface="Arial (Body)"/>
                <a:cs typeface="Arial" panose="020B0604020202020204" pitchFamily="34" charset="0"/>
              </a:rPr>
              <a:t>&lt;CLICK&gt;</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s-GT" sz="1200" b="1" u="sng"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i="0" u="sng" noProof="0" dirty="0">
                <a:effectLst/>
                <a:latin typeface="Arial (Body)"/>
                <a:cs typeface="Arial" panose="020B0604020202020204" pitchFamily="34" charset="0"/>
              </a:rPr>
              <a:t>Pregunte: </a:t>
            </a:r>
            <a:r>
              <a:rPr lang="es-GT" sz="1200" i="0" noProof="0" dirty="0">
                <a:effectLst/>
                <a:latin typeface="Arial (Body)"/>
                <a:ea typeface="Times New Roman" panose="02020603050405020304" pitchFamily="18" charset="0"/>
                <a:cs typeface="Arial" panose="020B0604020202020204" pitchFamily="34" charset="0"/>
              </a:rPr>
              <a:t>¿Cuáles son algunas de las razones por las que no se notifica?</a:t>
            </a:r>
          </a:p>
          <a:p>
            <a:pPr marL="171450" marR="0" indent="-171450">
              <a:lnSpc>
                <a:spcPct val="115000"/>
              </a:lnSpc>
              <a:spcBef>
                <a:spcPts val="1200"/>
              </a:spcBef>
              <a:spcAft>
                <a:spcPts val="600"/>
              </a:spcAft>
              <a:buFont typeface="Wingdings" panose="05000000000000000000" pitchFamily="2" charset="2"/>
              <a:buChar char="§"/>
            </a:pPr>
            <a:endParaRPr lang="es-GT" sz="1200" b="1" i="0" u="sng"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GT" sz="1200" b="1" u="sng" noProof="0" dirty="0">
                <a:effectLst/>
                <a:latin typeface="Arial (Body)"/>
                <a:ea typeface="Times New Roman" panose="02020603050405020304" pitchFamily="18" charset="0"/>
                <a:cs typeface="Arial" panose="020B0604020202020204" pitchFamily="34" charset="0"/>
              </a:rPr>
              <a:t>Reconocer </a:t>
            </a:r>
            <a:r>
              <a:rPr lang="es-GT" sz="1200" noProof="0" dirty="0">
                <a:effectLst/>
                <a:latin typeface="Arial (Body)"/>
                <a:ea typeface="Times New Roman" panose="02020603050405020304" pitchFamily="18" charset="0"/>
                <a:cs typeface="Arial" panose="020B0604020202020204" pitchFamily="34" charset="0"/>
              </a:rPr>
              <a:t>respuesta(s) </a:t>
            </a:r>
            <a:r>
              <a:rPr lang="es-GT" sz="1200" b="1" i="0" noProof="0" dirty="0">
                <a:effectLst/>
                <a:latin typeface="Arial (Body)"/>
                <a:ea typeface="Times New Roman" panose="02020603050405020304" pitchFamily="18" charset="0"/>
                <a:cs typeface="Arial" panose="020B0604020202020204" pitchFamily="34" charset="0"/>
              </a:rPr>
              <a:t>Ejemplos de respuestas:</a:t>
            </a:r>
          </a:p>
          <a:p>
            <a:pPr marL="914400" marR="0" lvl="2" indent="-171450">
              <a:lnSpc>
                <a:spcPct val="115000"/>
              </a:lnSpc>
              <a:spcBef>
                <a:spcPts val="0"/>
              </a:spcBef>
              <a:spcAft>
                <a:spcPts val="0"/>
              </a:spcAft>
              <a:buFont typeface="Courier New" panose="02070309020205020404" pitchFamily="49" charset="0"/>
              <a:buChar char="o"/>
            </a:pPr>
            <a:r>
              <a:rPr lang="es-GT" sz="1200" b="0" i="1" noProof="0" dirty="0">
                <a:effectLst/>
                <a:latin typeface="Arial (Body)"/>
                <a:ea typeface="Times New Roman" panose="02020603050405020304" pitchFamily="18" charset="0"/>
                <a:cs typeface="Arial" panose="020B0604020202020204" pitchFamily="34" charset="0"/>
              </a:rPr>
              <a:t>Desconocimiento de los requisitos de la notificación</a:t>
            </a:r>
          </a:p>
          <a:p>
            <a:pPr marL="914400" marR="0" lvl="2" indent="-171450">
              <a:lnSpc>
                <a:spcPct val="115000"/>
              </a:lnSpc>
              <a:spcBef>
                <a:spcPts val="0"/>
              </a:spcBef>
              <a:spcAft>
                <a:spcPts val="0"/>
              </a:spcAft>
              <a:buFont typeface="Courier New" panose="02070309020205020404" pitchFamily="49" charset="0"/>
              <a:buChar char="o"/>
            </a:pPr>
            <a:r>
              <a:rPr lang="es-GT" sz="1200" b="0" i="1" noProof="0" dirty="0">
                <a:effectLst/>
                <a:latin typeface="Arial (Body)"/>
                <a:ea typeface="Times New Roman" panose="02020603050405020304" pitchFamily="18" charset="0"/>
                <a:cs typeface="Arial" panose="020B0604020202020204" pitchFamily="34" charset="0"/>
              </a:rPr>
              <a:t>Actitud negativa hacia la notificación</a:t>
            </a:r>
          </a:p>
          <a:p>
            <a:pPr marL="914400" marR="0" lvl="2" indent="-171450">
              <a:lnSpc>
                <a:spcPct val="115000"/>
              </a:lnSpc>
              <a:spcBef>
                <a:spcPts val="0"/>
              </a:spcBef>
              <a:spcAft>
                <a:spcPts val="0"/>
              </a:spcAft>
              <a:buFont typeface="Courier New" panose="02070309020205020404" pitchFamily="49" charset="0"/>
              <a:buChar char="o"/>
            </a:pPr>
            <a:r>
              <a:rPr lang="es-GT" sz="1200" b="0" i="1" noProof="0" dirty="0">
                <a:effectLst/>
                <a:latin typeface="Arial (Body)"/>
                <a:ea typeface="Times New Roman" panose="02020603050405020304" pitchFamily="18" charset="0"/>
                <a:cs typeface="Arial" panose="020B0604020202020204" pitchFamily="34" charset="0"/>
              </a:rPr>
              <a:t>Falta de tiempo o demasiadas responsabilidades</a:t>
            </a:r>
            <a:endParaRPr lang="es-GT" b="0" i="1" noProof="0" dirty="0">
              <a:latin typeface="Arial (Body)"/>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600"/>
              </a:spcAft>
              <a:buClrTx/>
              <a:buSzTx/>
              <a:buFont typeface="Wingdings" panose="05000000000000000000" pitchFamily="2" charset="2"/>
              <a:buChar char="§"/>
              <a:tabLst/>
              <a:defRPr/>
            </a:pPr>
            <a:r>
              <a:rPr lang="es-GT" b="1" i="0" noProof="0" dirty="0">
                <a:latin typeface="Arial (Body)"/>
                <a:cs typeface="Arial" panose="020B0604020202020204" pitchFamily="34" charset="0"/>
              </a:rPr>
              <a:t>&lt;CLICK&gt;</a:t>
            </a:r>
          </a:p>
          <a:p>
            <a:pPr marL="0" marR="0" lvl="0" indent="0" algn="l" defTabSz="914400" rtl="0" eaLnBrk="1" fontAlgn="auto" latinLnBrk="0" hangingPunct="1">
              <a:lnSpc>
                <a:spcPct val="115000"/>
              </a:lnSpc>
              <a:spcBef>
                <a:spcPts val="0"/>
              </a:spcBef>
              <a:spcAft>
                <a:spcPts val="600"/>
              </a:spcAft>
              <a:buClrTx/>
              <a:buSzTx/>
              <a:buFont typeface="Wingdings" panose="05000000000000000000" pitchFamily="2" charset="2"/>
              <a:buNone/>
              <a:tabLst/>
              <a:defRPr/>
            </a:pPr>
            <a:endParaRPr lang="es-GT" sz="1200" i="0"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i="0" u="sng" noProof="0" dirty="0">
                <a:effectLst/>
                <a:latin typeface="Arial (Body)"/>
                <a:cs typeface="Arial" panose="020B0604020202020204" pitchFamily="34" charset="0"/>
              </a:rPr>
              <a:t>Pregunte: </a:t>
            </a:r>
            <a:r>
              <a:rPr lang="es-GT" sz="1200" i="0" noProof="0" dirty="0">
                <a:effectLst/>
                <a:latin typeface="Arial (Body)"/>
                <a:ea typeface="Times New Roman" panose="02020603050405020304" pitchFamily="18" charset="0"/>
                <a:cs typeface="Arial" panose="020B0604020202020204" pitchFamily="34" charset="0"/>
              </a:rPr>
              <a:t>¿Cuáles son las consecuencias de la falta de notificación? </a:t>
            </a:r>
          </a:p>
          <a:p>
            <a:pPr marL="171450" marR="0" indent="-171450">
              <a:lnSpc>
                <a:spcPct val="115000"/>
              </a:lnSpc>
              <a:spcBef>
                <a:spcPts val="0"/>
              </a:spcBef>
              <a:spcAft>
                <a:spcPts val="600"/>
              </a:spcAft>
              <a:buFont typeface="Wingdings" panose="05000000000000000000" pitchFamily="2" charset="2"/>
              <a:buChar char="§"/>
            </a:pPr>
            <a:endParaRPr lang="es-GT" sz="1200" b="0" i="0" u="none"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i="0" u="sng" noProof="0" dirty="0">
                <a:effectLst/>
                <a:latin typeface="Arial (Body)"/>
                <a:ea typeface="Times New Roman" panose="02020603050405020304" pitchFamily="18" charset="0"/>
                <a:cs typeface="Arial" panose="020B0604020202020204" pitchFamily="34" charset="0"/>
              </a:rPr>
              <a:t>Facilite </a:t>
            </a:r>
            <a:r>
              <a:rPr lang="es-GT" sz="1200" b="0" i="0" u="none" noProof="0" dirty="0">
                <a:effectLst/>
                <a:latin typeface="Arial (Body)"/>
                <a:ea typeface="Times New Roman" panose="02020603050405020304" pitchFamily="18" charset="0"/>
                <a:cs typeface="Arial" panose="020B0604020202020204" pitchFamily="34" charset="0"/>
              </a:rPr>
              <a:t>una discusión sobre estas consecuencias:</a:t>
            </a:r>
          </a:p>
          <a:p>
            <a:pPr marL="914400" marR="0" lvl="2" indent="-171450">
              <a:lnSpc>
                <a:spcPct val="115000"/>
              </a:lnSpc>
              <a:spcBef>
                <a:spcPts val="0"/>
              </a:spcBef>
              <a:spcAft>
                <a:spcPts val="0"/>
              </a:spcAft>
              <a:buFont typeface="Courier New" panose="02070309020205020404" pitchFamily="49" charset="0"/>
              <a:buChar char="o"/>
              <a:tabLst>
                <a:tab pos="685800" algn="l"/>
              </a:tabLst>
            </a:pPr>
            <a:r>
              <a:rPr lang="es-GT" sz="1200" i="0" noProof="0" dirty="0">
                <a:effectLst/>
                <a:latin typeface="Arial (Body)"/>
                <a:ea typeface="Times New Roman" panose="02020603050405020304" pitchFamily="18" charset="0"/>
                <a:cs typeface="Arial" panose="020B0604020202020204" pitchFamily="34" charset="0"/>
              </a:rPr>
              <a:t>Estimación inexacta de la carga de enfermedad o sobre cuales son las enfermedades más comunes</a:t>
            </a:r>
          </a:p>
          <a:p>
            <a:pPr marL="914400" marR="0" lvl="2" indent="-171450">
              <a:lnSpc>
                <a:spcPct val="115000"/>
              </a:lnSpc>
              <a:spcBef>
                <a:spcPts val="0"/>
              </a:spcBef>
              <a:spcAft>
                <a:spcPts val="0"/>
              </a:spcAft>
              <a:buFont typeface="Courier New" panose="02070309020205020404" pitchFamily="49" charset="0"/>
              <a:buChar char="o"/>
              <a:tabLst>
                <a:tab pos="685800" algn="l"/>
              </a:tabLst>
            </a:pPr>
            <a:r>
              <a:rPr lang="es-GT" sz="1200" i="0" noProof="0" dirty="0">
                <a:effectLst/>
                <a:latin typeface="Arial (Body)"/>
                <a:ea typeface="Times New Roman" panose="02020603050405020304" pitchFamily="18" charset="0"/>
                <a:cs typeface="Arial" panose="020B0604020202020204" pitchFamily="34" charset="0"/>
              </a:rPr>
              <a:t>Decisiones erróneas por falta de notificación o notificación no representativa</a:t>
            </a:r>
          </a:p>
          <a:p>
            <a:pPr marL="914400" marR="0" lvl="2" indent="-171450">
              <a:lnSpc>
                <a:spcPct val="115000"/>
              </a:lnSpc>
              <a:spcBef>
                <a:spcPts val="0"/>
              </a:spcBef>
              <a:spcAft>
                <a:spcPts val="0"/>
              </a:spcAft>
              <a:buFont typeface="Courier New" panose="02070309020205020404" pitchFamily="49" charset="0"/>
              <a:buChar char="o"/>
              <a:tabLst>
                <a:tab pos="685800" algn="l"/>
              </a:tabLst>
            </a:pPr>
            <a:r>
              <a:rPr lang="es-GT" sz="1200" i="0" noProof="0" dirty="0">
                <a:effectLst/>
                <a:latin typeface="Arial (Body)"/>
                <a:ea typeface="Times New Roman" panose="02020603050405020304" pitchFamily="18" charset="0"/>
                <a:cs typeface="Arial" panose="020B0604020202020204" pitchFamily="34" charset="0"/>
              </a:rPr>
              <a:t>Menos recursos porque el Ministerio de Salud no se da cuenta de la verdadera carga de enfermedad</a:t>
            </a:r>
          </a:p>
          <a:p>
            <a:pPr marL="914400" marR="0" lvl="2" indent="-171450">
              <a:lnSpc>
                <a:spcPct val="115000"/>
              </a:lnSpc>
              <a:spcBef>
                <a:spcPts val="0"/>
              </a:spcBef>
              <a:spcAft>
                <a:spcPts val="1200"/>
              </a:spcAft>
              <a:buFont typeface="Courier New" panose="02070309020205020404" pitchFamily="49" charset="0"/>
              <a:buChar char="o"/>
              <a:tabLst>
                <a:tab pos="685800" algn="l"/>
              </a:tabLst>
            </a:pPr>
            <a:r>
              <a:rPr lang="es-GT" sz="1200" i="0" noProof="0" dirty="0">
                <a:effectLst/>
                <a:latin typeface="Arial (Body)"/>
                <a:ea typeface="Times New Roman" panose="02020603050405020304" pitchFamily="18" charset="0"/>
                <a:cs typeface="Arial" panose="020B0604020202020204" pitchFamily="34" charset="0"/>
              </a:rPr>
              <a:t>Oportunidades perdidas para identificar y notificar con prontitud brotes de enfermedades</a:t>
            </a:r>
          </a:p>
          <a:p>
            <a:pPr marL="171450" indent="-171450" algn="l">
              <a:buFont typeface="Courier New" panose="02070309020205020404" pitchFamily="49" charset="0"/>
              <a:buChar char="o"/>
              <a:defRPr/>
            </a:pPr>
            <a:endParaRPr lang="en-US" b="0" i="0" dirty="0">
              <a:solidFill>
                <a:srgbClr val="006600"/>
              </a:solidFill>
              <a:latin typeface="Arial (Body)"/>
              <a:cs typeface="Arial" panose="020B0604020202020204" pitchFamily="34" charset="0"/>
            </a:endParaRPr>
          </a:p>
          <a:p>
            <a:endParaRPr lang="en-US" b="1" i="0" dirty="0">
              <a:latin typeface="Arial (Body)"/>
              <a:cs typeface="Arial" panose="020B0604020202020204" pitchFamily="34" charset="0"/>
            </a:endParaRPr>
          </a:p>
          <a:p>
            <a:endParaRPr lang="en-US" b="1" i="0" dirty="0"/>
          </a:p>
        </p:txBody>
      </p:sp>
      <p:sp>
        <p:nvSpPr>
          <p:cNvPr id="4" name="Slide Number Placeholder 3"/>
          <p:cNvSpPr>
            <a:spLocks noGrp="1"/>
          </p:cNvSpPr>
          <p:nvPr>
            <p:ph type="sldNum" sz="quarter" idx="5"/>
          </p:nvPr>
        </p:nvSpPr>
        <p:spPr/>
        <p:txBody>
          <a:bodyPr/>
          <a:lstStyle/>
          <a:p>
            <a:fld id="{2EB32458-B0FD-4E0D-A69A-149897CA0BBB}" type="slidenum">
              <a:rPr lang="en-US" smtClean="0"/>
              <a:t>48</a:t>
            </a:fld>
            <a:endParaRPr lang="en-US"/>
          </a:p>
        </p:txBody>
      </p:sp>
    </p:spTree>
    <p:extLst>
      <p:ext uri="{BB962C8B-B14F-4D97-AF65-F5344CB8AC3E}">
        <p14:creationId xmlns:p14="http://schemas.microsoft.com/office/powerpoint/2010/main" val="13097954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Body)"/>
                <a:cs typeface="Arial" panose="020B0604020202020204" pitchFamily="34" charset="0"/>
              </a:rPr>
              <a:t>Notas para el instructor: </a:t>
            </a:r>
          </a:p>
          <a:p>
            <a:pPr marL="0" marR="0">
              <a:spcBef>
                <a:spcPts val="1200"/>
              </a:spcBef>
              <a:spcAft>
                <a:spcPts val="600"/>
              </a:spcAft>
            </a:pPr>
            <a:endParaRPr lang="es-GT" sz="1200" b="1" noProof="0" dirty="0">
              <a:effectLst/>
              <a:latin typeface="Arial (Body)"/>
              <a:cs typeface="Arial" panose="020B0604020202020204" pitchFamily="34" charset="0"/>
            </a:endParaRP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s-GT" sz="1200" b="1" i="0" u="sng" noProof="0" dirty="0">
                <a:effectLst/>
                <a:latin typeface="Arial (Body)"/>
                <a:cs typeface="Arial" panose="020B0604020202020204" pitchFamily="34" charset="0"/>
              </a:rPr>
              <a:t>Pida a </a:t>
            </a:r>
            <a:r>
              <a:rPr lang="es-GT" sz="1200" noProof="0" dirty="0">
                <a:effectLst/>
                <a:latin typeface="Arial (Body)"/>
                <a:ea typeface="Times New Roman" panose="02020603050405020304" pitchFamily="18" charset="0"/>
                <a:cs typeface="Arial" panose="020B0604020202020204" pitchFamily="34" charset="0"/>
              </a:rPr>
              <a:t>los voluntarios que recomienden soluciones.</a:t>
            </a: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endParaRPr lang="es-GT" sz="1200" b="1" u="sng" noProof="0" dirty="0">
              <a:effectLst/>
              <a:latin typeface="Arial (Body)"/>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s-GT" sz="1200" b="1" u="sng" noProof="0" dirty="0">
                <a:effectLst/>
                <a:latin typeface="Arial (Body)"/>
                <a:ea typeface="Times New Roman" panose="02020603050405020304" pitchFamily="18" charset="0"/>
                <a:cs typeface="Arial" panose="020B0604020202020204" pitchFamily="34" charset="0"/>
              </a:rPr>
              <a:t>Aceptar </a:t>
            </a:r>
            <a:r>
              <a:rPr lang="es-GT" sz="1200" noProof="0" dirty="0">
                <a:effectLst/>
                <a:latin typeface="Arial (Body)"/>
                <a:ea typeface="Times New Roman" panose="02020603050405020304" pitchFamily="18" charset="0"/>
                <a:cs typeface="Arial" panose="020B0604020202020204" pitchFamily="34" charset="0"/>
              </a:rPr>
              <a:t>respuesta(s) </a:t>
            </a:r>
            <a:r>
              <a:rPr lang="es-GT" sz="1200" b="1" i="1" noProof="0" dirty="0">
                <a:effectLst/>
                <a:latin typeface="Arial (Body)"/>
                <a:ea typeface="Times New Roman" panose="02020603050405020304" pitchFamily="18" charset="0"/>
                <a:cs typeface="Arial" panose="020B0604020202020204" pitchFamily="34" charset="0"/>
              </a:rPr>
              <a:t>&lt;CLICK&gt; </a:t>
            </a:r>
            <a:r>
              <a:rPr lang="es-GT" sz="1200" b="0" i="0" noProof="0" dirty="0">
                <a:effectLst/>
                <a:latin typeface="Arial (Body)"/>
                <a:ea typeface="Times New Roman" panose="02020603050405020304" pitchFamily="18" charset="0"/>
                <a:cs typeface="Arial" panose="020B0604020202020204" pitchFamily="34" charset="0"/>
              </a:rPr>
              <a:t>para mostrar posibles soluciones</a:t>
            </a: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endParaRPr lang="es-GT" sz="1200" kern="1200" noProof="0" dirty="0">
              <a:solidFill>
                <a:schemeClr val="tx1"/>
              </a:solidFill>
              <a:effectLst/>
              <a:latin typeface="Arial (Body)"/>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s-GT" sz="1200" b="1" i="0" u="sng" noProof="0" dirty="0">
                <a:effectLst/>
                <a:latin typeface="Arial (Body)"/>
                <a:cs typeface="Arial" panose="020B0604020202020204" pitchFamily="34" charset="0"/>
              </a:rPr>
              <a:t>Diga: </a:t>
            </a:r>
            <a:r>
              <a:rPr lang="es-GT" sz="1200" kern="1200" noProof="0" dirty="0">
                <a:solidFill>
                  <a:schemeClr val="tx1"/>
                </a:solidFill>
                <a:effectLst/>
                <a:latin typeface="Arial (Body)"/>
                <a:ea typeface="Times New Roman" panose="02020603050405020304" pitchFamily="18" charset="0"/>
                <a:cs typeface="Arial" panose="020B0604020202020204" pitchFamily="34" charset="0"/>
              </a:rPr>
              <a:t>Las soluciones podrían incluir:</a:t>
            </a:r>
          </a:p>
          <a:p>
            <a:pPr marL="640080" marR="0" lvl="1" indent="-182880" algn="l" defTabSz="914400" rtl="0" eaLnBrk="1" fontAlgn="auto" latinLnBrk="0" hangingPunct="1">
              <a:lnSpc>
                <a:spcPct val="100000"/>
              </a:lnSpc>
              <a:spcBef>
                <a:spcPts val="1200"/>
              </a:spcBef>
              <a:spcAft>
                <a:spcPts val="600"/>
              </a:spcAft>
              <a:buClrTx/>
              <a:buSzTx/>
              <a:buFont typeface="Arial" panose="020B0604020202020204" pitchFamily="34" charset="0"/>
              <a:buChar char="•"/>
              <a:tabLst/>
              <a:defRPr/>
            </a:pPr>
            <a:r>
              <a:rPr lang="es-GT" sz="1200" b="0" noProof="0" dirty="0">
                <a:effectLst/>
                <a:latin typeface="Arial (Body)"/>
                <a:ea typeface="Times New Roman" panose="02020603050405020304" pitchFamily="18" charset="0"/>
                <a:cs typeface="Arial" panose="020B0604020202020204" pitchFamily="34" charset="0"/>
              </a:rPr>
              <a:t>Mejorar la sensibilización</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s-GT" sz="1200" b="0" kern="1200" noProof="0" dirty="0">
                <a:solidFill>
                  <a:schemeClr val="tx1"/>
                </a:solidFill>
                <a:effectLst/>
                <a:latin typeface="Arial (Body)"/>
                <a:ea typeface="Times New Roman" panose="02020603050405020304" pitchFamily="18" charset="0"/>
                <a:cs typeface="Arial" panose="020B0604020202020204" pitchFamily="34" charset="0"/>
              </a:rPr>
              <a:t>Proporcionar retroalimentación a través de reportes que se comparten con todos los sectores relevantes. </a:t>
            </a:r>
            <a:r>
              <a:rPr lang="es-GT" sz="1200" b="0" i="0" noProof="0" dirty="0">
                <a:effectLst/>
                <a:latin typeface="Arial (Body)"/>
                <a:ea typeface="Times New Roman" panose="02020603050405020304" pitchFamily="18" charset="0"/>
                <a:cs typeface="Arial" panose="020B0604020202020204" pitchFamily="34" charset="0"/>
              </a:rPr>
              <a:t>La retroalimentación periódica a partir de los datos comunicados demuestra que el Ministerio de Salud se preocupa por los datos, los examina detenidamente y comprende la importancia de que la información comunicada sea oportuna y precisa. Proporcionar retroalimentación, incluidos gráficos actualizados, puede mejorar la comprensión de la información sobre vigilancia de enfermedades y motivar a los trabajadores sanitarios a notificar</a:t>
            </a:r>
            <a:endParaRPr lang="es-GT" sz="1200" b="0" i="0" kern="1200" noProof="0" dirty="0">
              <a:solidFill>
                <a:schemeClr val="tx1"/>
              </a:solidFill>
              <a:effectLst/>
              <a:latin typeface="Arial (Body)"/>
              <a:ea typeface="Times New Roman" panose="02020603050405020304" pitchFamily="18" charset="0"/>
              <a:cs typeface="Arial" panose="020B0604020202020204" pitchFamily="34" charset="0"/>
            </a:endParaRPr>
          </a:p>
          <a:p>
            <a:pPr marL="457200" marR="0" lvl="1" indent="0">
              <a:lnSpc>
                <a:spcPct val="115000"/>
              </a:lnSpc>
              <a:spcBef>
                <a:spcPts val="0"/>
              </a:spcBef>
              <a:spcAft>
                <a:spcPts val="0"/>
              </a:spcAft>
              <a:buFont typeface="+mj-lt"/>
              <a:buNone/>
            </a:pPr>
            <a:r>
              <a:rPr lang="es-GT" sz="1200" b="0" noProof="0" dirty="0">
                <a:effectLst/>
                <a:latin typeface="Arial (Body)"/>
                <a:ea typeface="Times New Roman" panose="02020603050405020304" pitchFamily="18" charset="0"/>
                <a:cs typeface="Arial" panose="020B0604020202020204" pitchFamily="34" charset="0"/>
              </a:rPr>
              <a:t> </a:t>
            </a: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s-GT" sz="1200" b="1" i="0" u="sng" noProof="0" dirty="0">
                <a:effectLst/>
                <a:latin typeface="Arial (Body)"/>
                <a:cs typeface="Arial" panose="020B0604020202020204" pitchFamily="34" charset="0"/>
              </a:rPr>
              <a:t>Pregunte: </a:t>
            </a:r>
            <a:r>
              <a:rPr lang="es-GT" sz="1200" kern="1200" noProof="0" dirty="0">
                <a:solidFill>
                  <a:schemeClr val="tx1"/>
                </a:solidFill>
                <a:effectLst/>
                <a:latin typeface="Arial (Body)"/>
                <a:ea typeface="Times New Roman" panose="02020603050405020304" pitchFamily="18" charset="0"/>
                <a:cs typeface="Arial" panose="020B0604020202020204" pitchFamily="34" charset="0"/>
              </a:rPr>
              <a:t>¿Cómo pueden los ministerios demostrar que realmente valoran la presentación de reportes y la revisión de datos? </a:t>
            </a:r>
          </a:p>
          <a:p>
            <a:pPr marL="171450" marR="0" indent="-171450">
              <a:lnSpc>
                <a:spcPct val="115000"/>
              </a:lnSpc>
              <a:spcBef>
                <a:spcPts val="0"/>
              </a:spcBef>
              <a:spcAft>
                <a:spcPts val="0"/>
              </a:spcAft>
              <a:buFont typeface="Wingdings" panose="05000000000000000000" pitchFamily="2" charset="2"/>
              <a:buChar char="§"/>
            </a:pPr>
            <a:endParaRPr lang="es-GT" sz="1200" b="1" u="sng"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u="sng" noProof="0" dirty="0">
                <a:effectLst/>
                <a:latin typeface="Arial (Body)"/>
                <a:ea typeface="Times New Roman" panose="02020603050405020304" pitchFamily="18" charset="0"/>
                <a:cs typeface="Arial" panose="020B0604020202020204" pitchFamily="34" charset="0"/>
              </a:rPr>
              <a:t>Aceptar </a:t>
            </a:r>
            <a:r>
              <a:rPr lang="es-GT" sz="1200" noProof="0" dirty="0">
                <a:effectLst/>
                <a:latin typeface="Arial (Body)"/>
                <a:ea typeface="Times New Roman" panose="02020603050405020304" pitchFamily="18" charset="0"/>
                <a:cs typeface="Arial" panose="020B0604020202020204" pitchFamily="34" charset="0"/>
              </a:rPr>
              <a:t>respuesta(s) </a:t>
            </a:r>
            <a:r>
              <a:rPr lang="es-GT" sz="1200" b="1" i="1" noProof="0" dirty="0">
                <a:effectLst/>
                <a:latin typeface="Arial (Body)"/>
                <a:ea typeface="Times New Roman" panose="02020603050405020304" pitchFamily="18" charset="0"/>
                <a:cs typeface="Arial" panose="020B0604020202020204" pitchFamily="34" charset="0"/>
              </a:rPr>
              <a:t>&lt;CLICK&gt; </a:t>
            </a:r>
            <a:r>
              <a:rPr lang="es-GT" sz="1200" b="0" i="0" noProof="0" dirty="0">
                <a:effectLst/>
                <a:latin typeface="Arial (Body)"/>
                <a:ea typeface="Times New Roman" panose="02020603050405020304" pitchFamily="18" charset="0"/>
                <a:cs typeface="Arial" panose="020B0604020202020204" pitchFamily="34" charset="0"/>
              </a:rPr>
              <a:t>para mostrar posibles soluciones</a:t>
            </a: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endParaRPr lang="es-GT" sz="1200" b="1" i="0" u="sng" noProof="0" dirty="0">
              <a:effectLst/>
              <a:latin typeface="Arial (Body)"/>
              <a:cs typeface="Arial" panose="020B0604020202020204" pitchFamily="34" charset="0"/>
            </a:endParaRP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s-GT" sz="1200" b="1" i="0" u="sng" noProof="0" dirty="0">
                <a:effectLst/>
                <a:latin typeface="Arial (Body)"/>
                <a:cs typeface="Arial" panose="020B0604020202020204" pitchFamily="34" charset="0"/>
              </a:rPr>
              <a:t>Diga: </a:t>
            </a:r>
            <a:r>
              <a:rPr lang="es-GT" sz="1200" kern="1200" noProof="0" dirty="0">
                <a:solidFill>
                  <a:schemeClr val="tx1"/>
                </a:solidFill>
                <a:effectLst/>
                <a:latin typeface="Arial (Body)"/>
                <a:ea typeface="Times New Roman" panose="02020603050405020304" pitchFamily="18" charset="0"/>
                <a:cs typeface="Arial" panose="020B0604020202020204" pitchFamily="34" charset="0"/>
              </a:rPr>
              <a:t>Las soluciones podrían incluir:</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s-GT" noProof="0" dirty="0">
                <a:latin typeface="Arial" panose="020B0604020202020204" pitchFamily="34" charset="0"/>
                <a:cs typeface="Arial" panose="020B0604020202020204" pitchFamily="34" charset="0"/>
              </a:rPr>
              <a:t>Reducir la carga de la notificación simplificando los reportes </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s-GT" sz="1200" b="0" kern="1200" noProof="0" dirty="0">
                <a:solidFill>
                  <a:schemeClr val="tx1"/>
                </a:solidFill>
                <a:effectLst/>
                <a:latin typeface="Arial (Body)"/>
                <a:ea typeface="Times New Roman" panose="02020603050405020304" pitchFamily="18" charset="0"/>
                <a:cs typeface="Arial" panose="020B0604020202020204" pitchFamily="34" charset="0"/>
              </a:rPr>
              <a:t>Seguimiento de los datos y programación de revisiones continuas</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s-GT" sz="1200" b="0" kern="1200" noProof="0" dirty="0">
                <a:solidFill>
                  <a:schemeClr val="tx1"/>
                </a:solidFill>
                <a:effectLst/>
                <a:latin typeface="Arial (Body)"/>
                <a:ea typeface="Times New Roman" panose="02020603050405020304" pitchFamily="18" charset="0"/>
                <a:cs typeface="Arial" panose="020B0604020202020204" pitchFamily="34" charset="0"/>
              </a:rPr>
              <a:t>Realización de visitas a los centros y auditorías de la calidad de los datos</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s-GT" sz="1200" b="0" kern="1200" noProof="0" dirty="0">
                <a:solidFill>
                  <a:schemeClr val="tx1"/>
                </a:solidFill>
                <a:effectLst/>
                <a:latin typeface="Arial (Body)"/>
                <a:ea typeface="Times New Roman" panose="02020603050405020304" pitchFamily="18" charset="0"/>
                <a:cs typeface="Arial" panose="020B0604020202020204" pitchFamily="34" charset="0"/>
              </a:rPr>
              <a:t>Mejorar la coordinación y la comunicación entre los distintos sectores para compartir los datos de forma más oportuna y eficaz.</a:t>
            </a:r>
          </a:p>
          <a:p>
            <a:pPr marL="457200" marR="0" lvl="1">
              <a:lnSpc>
                <a:spcPct val="115000"/>
              </a:lnSpc>
              <a:spcBef>
                <a:spcPts val="0"/>
              </a:spcBef>
              <a:spcAft>
                <a:spcPts val="0"/>
              </a:spcAft>
            </a:pPr>
            <a:r>
              <a:rPr lang="es-GT" sz="1200" noProof="0" dirty="0">
                <a:effectLst/>
                <a:latin typeface="Arial (Body)"/>
                <a:ea typeface="Times New Roman" panose="02020603050405020304" pitchFamily="18" charset="0"/>
                <a:cs typeface="Arial" panose="020B0604020202020204" pitchFamily="34" charset="0"/>
              </a:rPr>
              <a:t> </a:t>
            </a:r>
          </a:p>
          <a:p>
            <a:pPr marL="182880" marR="0" lvl="0" indent="-182880" algn="l" defTabSz="914400" rtl="0" eaLnBrk="1" fontAlgn="auto" latinLnBrk="0" hangingPunct="1">
              <a:lnSpc>
                <a:spcPct val="100000"/>
              </a:lnSpc>
              <a:spcBef>
                <a:spcPts val="1200"/>
              </a:spcBef>
              <a:spcAft>
                <a:spcPts val="600"/>
              </a:spcAft>
              <a:buClrTx/>
              <a:buSzTx/>
              <a:buFont typeface="Wingdings" panose="05000000000000000000" pitchFamily="2" charset="2"/>
              <a:buChar char="§"/>
              <a:tabLst/>
              <a:defRPr/>
            </a:pPr>
            <a:r>
              <a:rPr lang="es-GT" sz="1200" b="1" i="0" u="sng" noProof="0" dirty="0">
                <a:effectLst/>
                <a:latin typeface="Arial (Body)"/>
                <a:cs typeface="Arial" panose="020B0604020202020204" pitchFamily="34" charset="0"/>
              </a:rPr>
              <a:t>Diga: </a:t>
            </a:r>
            <a:r>
              <a:rPr lang="es-GT" sz="1200" kern="1200" noProof="0" dirty="0">
                <a:solidFill>
                  <a:schemeClr val="tx1"/>
                </a:solidFill>
                <a:effectLst/>
                <a:latin typeface="Arial (Body)"/>
                <a:ea typeface="Times New Roman" panose="02020603050405020304" pitchFamily="18" charset="0"/>
                <a:cs typeface="Arial" panose="020B0604020202020204" pitchFamily="34" charset="0"/>
              </a:rPr>
              <a:t>Los sistemas de vigilancia y respuesta a las enfermedades suelen estar diseñados por los ministerios a nivel central y pueden ser difíciles de cambiar. Sin embargo, puede utilizar lo aprendido en esta sesión para:</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s-GT" sz="1200" b="0" kern="1200" noProof="0" dirty="0">
                <a:solidFill>
                  <a:schemeClr val="tx1"/>
                </a:solidFill>
                <a:effectLst/>
                <a:latin typeface="Arial (Body)"/>
                <a:ea typeface="Times New Roman" panose="02020603050405020304" pitchFamily="18" charset="0"/>
                <a:cs typeface="Arial" panose="020B0604020202020204" pitchFamily="34" charset="0"/>
              </a:rPr>
              <a:t>Mejorar la eficacia a la hora de llenar los formularios de reporte</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s-GT" sz="1200" b="0" kern="1200" noProof="0" dirty="0">
                <a:solidFill>
                  <a:schemeClr val="tx1"/>
                </a:solidFill>
                <a:effectLst/>
                <a:latin typeface="Arial (Body)"/>
                <a:ea typeface="Times New Roman" panose="02020603050405020304" pitchFamily="18" charset="0"/>
                <a:cs typeface="Arial" panose="020B0604020202020204" pitchFamily="34" charset="0"/>
              </a:rPr>
              <a:t>Identificar mejor los posibles casos notificables rediseñando los registros de pacientes</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s-GT" sz="1200" b="0" kern="1200" noProof="0" dirty="0">
                <a:solidFill>
                  <a:schemeClr val="tx1"/>
                </a:solidFill>
                <a:effectLst/>
                <a:latin typeface="Arial (Body)"/>
                <a:ea typeface="Times New Roman" panose="02020603050405020304" pitchFamily="18" charset="0"/>
                <a:cs typeface="Arial" panose="020B0604020202020204" pitchFamily="34" charset="0"/>
              </a:rPr>
              <a:t>Simplificar el envío de los formularios de notificación desde los centros a la oficina del distrito</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s-GT" sz="1200" b="0" kern="1200" noProof="0" dirty="0">
                <a:solidFill>
                  <a:schemeClr val="tx1"/>
                </a:solidFill>
                <a:effectLst/>
                <a:latin typeface="Arial (Body)"/>
                <a:ea typeface="Times New Roman" panose="02020603050405020304" pitchFamily="18" charset="0"/>
                <a:cs typeface="Arial" panose="020B0604020202020204" pitchFamily="34" charset="0"/>
              </a:rPr>
              <a:t>Reconocer y ofrecer ayuda en caso de escasez de personal en los centros que notifican.</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s-GT" sz="1200" b="0" kern="1200" noProof="0" dirty="0">
                <a:solidFill>
                  <a:schemeClr val="tx1"/>
                </a:solidFill>
                <a:effectLst/>
                <a:latin typeface="Arial (Body)"/>
                <a:ea typeface="Times New Roman" panose="02020603050405020304" pitchFamily="18" charset="0"/>
                <a:cs typeface="Arial" panose="020B0604020202020204" pitchFamily="34" charset="0"/>
              </a:rPr>
              <a:t>Garantizar que los centros dispongan siempre de suministros adecuados de formularios de notificación</a:t>
            </a:r>
          </a:p>
          <a:p>
            <a:pPr marL="640080" marR="0" lvl="1" indent="-182880" algn="l" defTabSz="914400" rtl="0" eaLnBrk="1" fontAlgn="auto" latinLnBrk="0" hangingPunct="1">
              <a:lnSpc>
                <a:spcPct val="100000"/>
              </a:lnSpc>
              <a:spcBef>
                <a:spcPts val="1200"/>
              </a:spcBef>
              <a:spcAft>
                <a:spcPts val="600"/>
              </a:spcAft>
              <a:buClrTx/>
              <a:buSzTx/>
              <a:buFont typeface="Courier New" panose="02070309020205020404" pitchFamily="49" charset="0"/>
              <a:buChar char="o"/>
              <a:tabLst/>
              <a:defRPr/>
            </a:pPr>
            <a:r>
              <a:rPr lang="es-GT" sz="1200" b="0" kern="1200" noProof="0" dirty="0">
                <a:solidFill>
                  <a:schemeClr val="tx1"/>
                </a:solidFill>
                <a:effectLst/>
                <a:latin typeface="Arial (Body)"/>
                <a:ea typeface="Times New Roman" panose="02020603050405020304" pitchFamily="18" charset="0"/>
                <a:cs typeface="Arial" panose="020B0604020202020204" pitchFamily="34" charset="0"/>
              </a:rPr>
              <a:t>Colectar las muestras adecuadas para el diagnóstico de laboratorio</a:t>
            </a:r>
          </a:p>
          <a:p>
            <a:pPr marL="457200" marR="0" lvl="1">
              <a:lnSpc>
                <a:spcPct val="115000"/>
              </a:lnSpc>
              <a:spcBef>
                <a:spcPts val="0"/>
              </a:spcBef>
              <a:spcAft>
                <a:spcPts val="1200"/>
              </a:spcAft>
            </a:pPr>
            <a:endParaRPr lang="en-US" sz="1800" b="0" i="1"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49</a:t>
            </a:fld>
            <a:endParaRPr lang="en-US"/>
          </a:p>
        </p:txBody>
      </p:sp>
    </p:spTree>
    <p:extLst>
      <p:ext uri="{BB962C8B-B14F-4D97-AF65-F5344CB8AC3E}">
        <p14:creationId xmlns:p14="http://schemas.microsoft.com/office/powerpoint/2010/main" val="7998261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600"/>
              </a:spcBef>
              <a:spcAft>
                <a:spcPts val="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a:t>
            </a:r>
            <a:r>
              <a:rPr lang="es-ES" sz="1200" b="1" i="1" u="sng" noProof="0" dirty="0">
                <a:latin typeface="Arial" panose="020B0604020202020204" pitchFamily="34" charset="0"/>
                <a:cs typeface="Arial" panose="020B0604020202020204" pitchFamily="34" charset="0"/>
              </a:rPr>
              <a: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datos de vigilancia de la salud pública a nivel de distrito pueden influir en la elaboración de políticas de salud pública nacionales e internacionales. Cada país tiene su propia lista de enfermedades de declaración obligatoria, basada en leyes o reglamentos. La lista refleja las prioridades de salud pública de cada país. Por lo tanto, el número de enfermedades de declaración obligatoria varía de un país a otro. Algunos países sólo tienen unas 20 enfermedades en su lista, mientras que otros tienen 70, 80 o incluso más. </a:t>
            </a: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s-ES" sz="1200" b="1" i="0" u="sng" noProof="0" dirty="0">
              <a:latin typeface="Arial" panose="020B0604020202020204" pitchFamily="34"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a:t>
            </a:r>
            <a:r>
              <a:rPr lang="es-ES" sz="1200" b="1" i="1" u="sng" noProof="0" dirty="0">
                <a:latin typeface="Arial" panose="020B0604020202020204" pitchFamily="34" charset="0"/>
                <a:cs typeface="Arial" panose="020B0604020202020204" pitchFamily="34" charset="0"/>
              </a:rPr>
              <a: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leyes o reglamentos especifican qué casos deben notificarse, quién debe notificarlos y cómo. Una definición de caso es una descripción de las características clínicas, a veces con resultados de laboratorio, que definen un caso para efecto de su notificación en el Sistema de vigilancia. Hablaremos más sobre las definiciones de caso en la próxima sesión. </a:t>
            </a: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a:t>
            </a:r>
            <a:r>
              <a:rPr lang="es-ES" sz="1200" b="1" i="1" u="sng" noProof="0" dirty="0">
                <a:latin typeface="Arial" panose="020B0604020202020204" pitchFamily="34" charset="0"/>
                <a:cs typeface="Arial" panose="020B0604020202020204" pitchFamily="34" charset="0"/>
              </a:rPr>
              <a: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algunos países, la notificación se realiza en papel; en otros, a través del teléfono móvil o internet. La normativa especifica qué enfermedades deben notificarse de forma inmediata, semanal, mensual o anual. En algunos países y para algunas enfermedades, sólo se debe notificar el número de casos, mientras que en otros, cada caso se notifica por separado con mucho más detalle. Esto se denomina notificación "basada en casos".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a:t>
            </a:r>
            <a:r>
              <a:rPr lang="es-ES" sz="1200" b="1" i="1" u="sng" noProof="0" dirty="0">
                <a:latin typeface="Arial" panose="020B0604020202020204" pitchFamily="34" charset="0"/>
                <a:cs typeface="Arial" panose="020B0604020202020204" pitchFamily="34" charset="0"/>
              </a:rPr>
              <a:t>: </a:t>
            </a:r>
            <a:r>
              <a:rPr lang="es-ES" sz="1200" kern="1200" noProof="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Además, la mayoría de los países del mundo han acordado seguir el Reglamento Sanitario Internacional o RSI, que exige notificar ciertas enfermedades a la OMSA. Como hemos visto en la sesión anterior, el objetivo del RSI es ayudar a la comunidad internacional a prevenir y responder a los riesgos graves para la salud pública que pueden cruzar las fronteras y amenazar a las personas de todo el mundo</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a:t>
            </a: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82880" marR="0" lvl="0" indent="-182880" algn="l" defTabSz="9144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a:t>
            </a:r>
            <a:r>
              <a:rPr lang="es-ES" sz="1200" b="1" i="1" u="sng" noProof="0" dirty="0">
                <a:latin typeface="Arial" panose="020B0604020202020204" pitchFamily="34" charset="0"/>
                <a:cs typeface="Arial" panose="020B0604020202020204" pitchFamily="34" charset="0"/>
              </a:rPr>
              <a:t>: </a:t>
            </a:r>
            <a:r>
              <a:rPr lang="es-ES" sz="1200" kern="1200" noProof="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Por último, también existen requisitos de notificación para las enfermedades que afectan a los animales, incluidas las zoonosis. Estos requisitos los establece y mantiene la Organización Mundial de Sanidad Animal u OMSA.</a:t>
            </a:r>
          </a:p>
        </p:txBody>
      </p:sp>
      <p:sp>
        <p:nvSpPr>
          <p:cNvPr id="4" name="Slide Number Placeholder 3"/>
          <p:cNvSpPr>
            <a:spLocks noGrp="1"/>
          </p:cNvSpPr>
          <p:nvPr>
            <p:ph type="sldNum" sz="quarter" idx="10"/>
          </p:nvPr>
        </p:nvSpPr>
        <p:spPr/>
        <p:txBody>
          <a:bodyPr/>
          <a:lstStyle/>
          <a:p>
            <a:fld id="{2EB32458-B0FD-4E0D-A69A-149897CA0BBB}" type="slidenum">
              <a:rPr lang="en-US" smtClean="0"/>
              <a:t>5</a:t>
            </a:fld>
            <a:endParaRPr lang="en-US"/>
          </a:p>
        </p:txBody>
      </p:sp>
    </p:spTree>
    <p:extLst>
      <p:ext uri="{BB962C8B-B14F-4D97-AF65-F5344CB8AC3E}">
        <p14:creationId xmlns:p14="http://schemas.microsoft.com/office/powerpoint/2010/main" val="370527608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s-GT" sz="1200" b="1" i="0" kern="1200" noProof="0" dirty="0">
                <a:solidFill>
                  <a:schemeClr val="tx1"/>
                </a:solidFill>
                <a:effectLst/>
                <a:latin typeface="Arial (Body)"/>
                <a:ea typeface="+mn-ea"/>
                <a:cs typeface="Arial" panose="020B0604020202020204" pitchFamily="34" charset="0"/>
              </a:rPr>
              <a:t>Notas para el instructor:</a:t>
            </a:r>
            <a:endParaRPr lang="es-GT" sz="1200" b="0" i="1" kern="1200" noProof="0" dirty="0">
              <a:solidFill>
                <a:schemeClr val="tx1"/>
              </a:solidFill>
              <a:effectLst/>
              <a:latin typeface="Arial (Body)"/>
              <a:ea typeface="+mn-ea"/>
              <a:cs typeface="Arial" panose="020B0604020202020204" pitchFamily="34" charset="0"/>
            </a:endParaRPr>
          </a:p>
          <a:p>
            <a:pPr marL="0" marR="0">
              <a:lnSpc>
                <a:spcPct val="115000"/>
              </a:lnSpc>
              <a:spcBef>
                <a:spcPts val="0"/>
              </a:spcBef>
              <a:spcAft>
                <a:spcPts val="1200"/>
              </a:spcAft>
            </a:pPr>
            <a:endParaRPr lang="es-GT" sz="1200" noProof="0" dirty="0">
              <a:effectLst/>
              <a:latin typeface="Arial (Body)"/>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Body)"/>
                <a:cs typeface="Arial" panose="020B0604020202020204" pitchFamily="34" charset="0"/>
              </a:rPr>
              <a:t>Diga: </a:t>
            </a:r>
            <a:r>
              <a:rPr lang="es-GT" sz="1200" noProof="0" dirty="0">
                <a:effectLst/>
                <a:latin typeface="Arial (Body)"/>
                <a:ea typeface="Times New Roman" panose="02020603050405020304" pitchFamily="18" charset="0"/>
                <a:cs typeface="Arial" panose="020B0604020202020204" pitchFamily="34" charset="0"/>
              </a:rPr>
              <a:t>Como una de sus tareas del FETP-</a:t>
            </a:r>
            <a:r>
              <a:rPr lang="es-GT" sz="1200" noProof="0" dirty="0" err="1">
                <a:effectLst/>
                <a:latin typeface="Arial (Body)"/>
                <a:ea typeface="Times New Roman" panose="02020603050405020304" pitchFamily="18" charset="0"/>
                <a:cs typeface="Arial" panose="020B0604020202020204" pitchFamily="34" charset="0"/>
              </a:rPr>
              <a:t>Frontline</a:t>
            </a:r>
            <a:r>
              <a:rPr lang="es-GT" sz="1200" noProof="0" dirty="0">
                <a:effectLst/>
                <a:latin typeface="Arial (Body)"/>
                <a:ea typeface="Times New Roman" panose="02020603050405020304" pitchFamily="18" charset="0"/>
                <a:cs typeface="Arial" panose="020B0604020202020204" pitchFamily="34" charset="0"/>
              </a:rPr>
              <a:t> durante el Intervalo de Campo 1, visitará 2-3 sitios como clínicas, hospitales, laboratorios, centros o puestos de salud veterinaria que deben reportar datos a su oficina.  Recibirá orientación más detallada sobre esta tarea al final de la semana, pero la información que acabamos de discutir debería ayudarle durante la conducción de esta tarea.</a:t>
            </a: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50</a:t>
            </a:fld>
            <a:endParaRPr lang="en-US"/>
          </a:p>
        </p:txBody>
      </p:sp>
    </p:spTree>
    <p:extLst>
      <p:ext uri="{BB962C8B-B14F-4D97-AF65-F5344CB8AC3E}">
        <p14:creationId xmlns:p14="http://schemas.microsoft.com/office/powerpoint/2010/main" val="35576184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Body)"/>
                <a:cs typeface="Arial" panose="020B0604020202020204" pitchFamily="34" charset="0"/>
              </a:rPr>
              <a:t>Notas para el instructor: </a:t>
            </a:r>
          </a:p>
          <a:p>
            <a:pPr marL="0" marR="0">
              <a:spcBef>
                <a:spcPts val="1200"/>
              </a:spcBef>
              <a:spcAft>
                <a:spcPts val="600"/>
              </a:spcAft>
            </a:pPr>
            <a:endParaRPr lang="es-ES" sz="1200" b="0" noProof="0" dirty="0">
              <a:effectLst/>
              <a:latin typeface="Arial (Body)"/>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ES" sz="1200" b="0" noProof="0" dirty="0">
                <a:effectLst/>
                <a:latin typeface="Arial (Body)"/>
                <a:cs typeface="Arial" panose="020B0604020202020204" pitchFamily="34" charset="0"/>
              </a:rPr>
              <a:t>Repase </a:t>
            </a:r>
            <a:r>
              <a:rPr lang="es-ES" sz="1200" b="1" u="sng" noProof="0" dirty="0">
                <a:effectLst/>
                <a:latin typeface="Arial (Body)"/>
                <a:cs typeface="Arial" panose="020B0604020202020204" pitchFamily="34" charset="0"/>
              </a:rPr>
              <a:t>rápidamente </a:t>
            </a:r>
            <a:r>
              <a:rPr lang="es-ES" sz="1200" b="0" noProof="0" dirty="0">
                <a:effectLst/>
                <a:latin typeface="Arial (Body)"/>
                <a:cs typeface="Arial" panose="020B0604020202020204" pitchFamily="34" charset="0"/>
              </a:rPr>
              <a:t>los puntos principales de la presentación que acaba de cubrir. </a:t>
            </a:r>
          </a:p>
          <a:p>
            <a:pPr marL="171450" marR="0" indent="-171450">
              <a:spcBef>
                <a:spcPts val="1200"/>
              </a:spcBef>
              <a:spcAft>
                <a:spcPts val="600"/>
              </a:spcAft>
              <a:buFont typeface="Wingdings" panose="05000000000000000000" pitchFamily="2" charset="2"/>
              <a:buChar char="§"/>
            </a:pPr>
            <a:endParaRPr lang="es-ES" sz="1200" b="0" noProof="0" dirty="0">
              <a:effectLst/>
              <a:latin typeface="Arial (Body)"/>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ES" sz="1200" b="1" u="sng" noProof="0" dirty="0">
                <a:effectLst/>
                <a:latin typeface="Arial (Body)"/>
                <a:cs typeface="Arial" panose="020B0604020202020204" pitchFamily="34" charset="0"/>
              </a:rPr>
              <a:t>Explique </a:t>
            </a:r>
            <a:r>
              <a:rPr lang="es-ES" sz="1200" b="0" noProof="0" dirty="0">
                <a:effectLst/>
                <a:latin typeface="Arial (Body)"/>
                <a:cs typeface="Arial" panose="020B0604020202020204" pitchFamily="34" charset="0"/>
              </a:rPr>
              <a:t>a los participantes que se trata de una recapitulación de los principales puntos tratados en la presentación y que puede serles de mucha ayuda como repaso.</a:t>
            </a:r>
            <a:endParaRPr lang="es-ES" sz="1200" b="1" noProof="0" dirty="0">
              <a:effectLst/>
              <a:latin typeface="Arial (Body)"/>
              <a:cs typeface="Arial" panose="020B0604020202020204" pitchFamily="34" charset="0"/>
            </a:endParaRPr>
          </a:p>
          <a:p>
            <a:pPr marL="171450" marR="0" indent="-171450">
              <a:spcBef>
                <a:spcPts val="1200"/>
              </a:spcBef>
              <a:spcAft>
                <a:spcPts val="600"/>
              </a:spcAft>
              <a:buFont typeface="Wingdings" panose="05000000000000000000" pitchFamily="2" charset="2"/>
              <a:buChar char="§"/>
            </a:pPr>
            <a:endParaRPr lang="es-ES" sz="1200" b="1" noProof="0" dirty="0">
              <a:effectLst/>
              <a:latin typeface="Arial (Body)"/>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Body)"/>
                <a:ea typeface="Times New Roman" panose="02020603050405020304" pitchFamily="18" charset="0"/>
                <a:cs typeface="Arial" panose="020B0604020202020204" pitchFamily="34" charset="0"/>
              </a:rPr>
              <a:t>Diga</a:t>
            </a:r>
            <a:r>
              <a:rPr lang="es-ES" sz="1200" b="1" noProof="0" dirty="0">
                <a:effectLst/>
                <a:latin typeface="Arial (Body)"/>
                <a:ea typeface="Times New Roman" panose="02020603050405020304" pitchFamily="18" charset="0"/>
                <a:cs typeface="Arial" panose="020B0604020202020204" pitchFamily="34" charset="0"/>
              </a:rPr>
              <a:t>: </a:t>
            </a:r>
            <a:r>
              <a:rPr lang="es-ES" sz="1200" noProof="0" dirty="0">
                <a:effectLst/>
                <a:latin typeface="Arial (Body)"/>
                <a:ea typeface="Calibri" panose="020F0502020204030204" pitchFamily="34" charset="0"/>
                <a:cs typeface="Arial" panose="020B0604020202020204" pitchFamily="34" charset="0"/>
              </a:rPr>
              <a:t>La vigilancia de la salud pública comienza con la colecta de datos. Una buena notificación es esencial para saber qué enfermedades se producen en la comunidad.  Es importante que todos los centros y sectores reporten con prontitud y precisión para identificar enfermedades que puedan propagarse a la comunidad y afectar a la salud pública. La notificación no es sólo una buena idea o un favor para el personal de salud pública, sino que es un requisito legal y reglamentario. En la mayoría de los lugares y para la mayoría de las enfermedades, la recopilación de datos se basa en la notificación pasiva. Pero la vigilancia activa puede proporcionar reportes más completos. Desgraciadamente, es frecuente que no se notifiquen todos los casos, lo que puede dar lugar a que no se reconozcan enfermedades que pueden prevenirse o controlarse antes de que se produzca una transmisión generalizada, pero la vigilancia y la notificación pueden reforzar estos sistemas. La información proporcionada a los centros sanitarios sobre los datos actuales de vigilancia de las enfermedades puede servir para detectar brechas y mejorar la notificación y la participación. Por último, la creación de un plan y una red que permitan el intercambio rápido de datos e información entre sectores es fundamental para proteger la salud de todos con la máxima eficacia. </a:t>
            </a:r>
            <a:endParaRPr lang="es-ES" sz="1200" noProof="0" dirty="0">
              <a:effectLst/>
              <a:latin typeface="Arial (Body)"/>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fld id="{2EB32458-B0FD-4E0D-A69A-149897CA0BBB}" type="slidenum">
              <a:rPr lang="en-US" smtClean="0"/>
              <a:t>51</a:t>
            </a:fld>
            <a:endParaRPr lang="en-US"/>
          </a:p>
        </p:txBody>
      </p:sp>
    </p:spTree>
    <p:extLst>
      <p:ext uri="{BB962C8B-B14F-4D97-AF65-F5344CB8AC3E}">
        <p14:creationId xmlns:p14="http://schemas.microsoft.com/office/powerpoint/2010/main" val="36851271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Pida</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a un voluntario que lea los objetivos en voz alta.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si se han abordado adecuadamente estos objetivos. Pregunte si hace falta alguna aclaración.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Responda 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las preguntas o aclárelas si es necesario.</a:t>
            </a:r>
            <a:endParaRPr lang="es-ES"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pPr marL="0" indent="0">
              <a:lnSpc>
                <a:spcPct val="115000"/>
              </a:lnSpc>
              <a:spcAft>
                <a:spcPts val="1245"/>
              </a:spcAft>
              <a:buFont typeface="Symbol" panose="05050102010706020507" pitchFamily="18" charset="2"/>
              <a:buNone/>
            </a:pPr>
            <a:endParaRPr lang="es-ES" sz="1200" noProof="0" dirty="0">
              <a:latin typeface="+mj-lt"/>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64EA7F3-87C3-4B9C-A326-5DF204C82D74}" type="slidenum">
              <a:rPr lang="en-US" smtClean="0"/>
              <a:t>52</a:t>
            </a:fld>
            <a:endParaRPr lang="en-US"/>
          </a:p>
        </p:txBody>
      </p:sp>
    </p:spTree>
    <p:extLst>
      <p:ext uri="{BB962C8B-B14F-4D97-AF65-F5344CB8AC3E}">
        <p14:creationId xmlns:p14="http://schemas.microsoft.com/office/powerpoint/2010/main" val="3011091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S" b="1" noProof="0" dirty="0">
                <a:latin typeface="Arial" panose="020B0604020202020204" pitchFamily="34" charset="0"/>
                <a:cs typeface="Arial" panose="020B0604020202020204" pitchFamily="34" charset="0"/>
              </a:rPr>
              <a:t>Notas para el instructor: </a:t>
            </a:r>
          </a:p>
          <a:p>
            <a:endParaRPr lang="es-ES" b="0" i="1"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i="0" u="sng" noProof="0" dirty="0">
                <a:latin typeface="Arial" panose="020B0604020202020204" pitchFamily="34" charset="0"/>
                <a:cs typeface="Arial" panose="020B0604020202020204" pitchFamily="34" charset="0"/>
              </a:rPr>
              <a:t>Lea </a:t>
            </a:r>
            <a:r>
              <a:rPr lang="es-ES" b="0" i="0" noProof="0" dirty="0">
                <a:latin typeface="Arial" panose="020B0604020202020204" pitchFamily="34" charset="0"/>
                <a:cs typeface="Arial" panose="020B0604020202020204" pitchFamily="34" charset="0"/>
              </a:rPr>
              <a:t>las preguntas en voz alta</a:t>
            </a:r>
            <a:r>
              <a:rPr lang="es-ES" b="0" i="1" noProof="0" dirty="0">
                <a:latin typeface="Arial" panose="020B0604020202020204" pitchFamily="34" charset="0"/>
                <a:cs typeface="Arial" panose="020B0604020202020204" pitchFamily="34" charset="0"/>
              </a:rPr>
              <a:t>. </a:t>
            </a:r>
          </a:p>
          <a:p>
            <a:pPr marL="171450" indent="-171450">
              <a:buFont typeface="Wingdings" panose="05000000000000000000" pitchFamily="2" charset="2"/>
              <a:buChar char="§"/>
            </a:pPr>
            <a:endParaRPr lang="es-ES" b="0" i="1"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i="0" u="sng" noProof="0" dirty="0">
                <a:latin typeface="Arial" panose="020B0604020202020204" pitchFamily="34" charset="0"/>
                <a:cs typeface="Arial" panose="020B0604020202020204" pitchFamily="34" charset="0"/>
              </a:rPr>
              <a:t>Pida </a:t>
            </a:r>
            <a:r>
              <a:rPr lang="es-ES" b="0" i="0" noProof="0" dirty="0">
                <a:latin typeface="Arial" panose="020B0604020202020204" pitchFamily="34" charset="0"/>
                <a:cs typeface="Arial" panose="020B0604020202020204" pitchFamily="34" charset="0"/>
              </a:rPr>
              <a:t>a 1 ó 2 voluntarios que expongan sus respuestas y que las debatan en grupo durante 5 minutos. </a:t>
            </a:r>
          </a:p>
          <a:p>
            <a:pPr marL="171450" indent="-171450">
              <a:buFont typeface="Wingdings" panose="05000000000000000000" pitchFamily="2" charset="2"/>
              <a:buChar char="§"/>
            </a:pPr>
            <a:endParaRPr lang="es-ES" b="0" i="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i="0" u="sng" noProof="0" dirty="0">
                <a:latin typeface="Arial" panose="020B0604020202020204" pitchFamily="34" charset="0"/>
                <a:cs typeface="Arial" panose="020B0604020202020204" pitchFamily="34" charset="0"/>
              </a:rPr>
              <a:t>Facilite </a:t>
            </a:r>
            <a:r>
              <a:rPr lang="es-ES" b="0" i="0" noProof="0" dirty="0">
                <a:latin typeface="Arial" panose="020B0604020202020204" pitchFamily="34" charset="0"/>
                <a:cs typeface="Arial" panose="020B0604020202020204" pitchFamily="34" charset="0"/>
              </a:rPr>
              <a:t>una breve discusión.</a:t>
            </a:r>
          </a:p>
          <a:p>
            <a:pPr marL="171450" indent="-171450">
              <a:buFont typeface="Wingdings" panose="05000000000000000000" pitchFamily="2" charset="2"/>
              <a:buChar char="§"/>
            </a:pPr>
            <a:endParaRPr lang="es-ES" b="0" i="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v"/>
            </a:pPr>
            <a:r>
              <a:rPr lang="es-ES" b="1" i="1" noProof="0" dirty="0">
                <a:latin typeface="Arial" panose="020B0604020202020204" pitchFamily="34" charset="0"/>
                <a:cs typeface="Arial" panose="020B0604020202020204" pitchFamily="34" charset="0"/>
              </a:rPr>
              <a:t>Las respuestas pueden variar.</a:t>
            </a:r>
          </a:p>
          <a:p>
            <a:pPr marL="0" indent="0">
              <a:buFont typeface="Wingdings" panose="05000000000000000000" pitchFamily="2" charset="2"/>
              <a:buNone/>
            </a:pPr>
            <a:endParaRPr lang="es-ES" b="0" i="0" noProof="0" dirty="0">
              <a:latin typeface="Arial (Body)"/>
              <a:cs typeface="Arial" panose="020B0604020202020204" pitchFamily="34" charset="0"/>
            </a:endParaRPr>
          </a:p>
          <a:p>
            <a:endParaRPr lang="es-ES" b="0" i="0" noProof="0" dirty="0">
              <a:latin typeface="Arial" panose="020B0604020202020204" pitchFamily="34" charset="0"/>
              <a:cs typeface="Arial" panose="020B0604020202020204" pitchFamily="34" charset="0"/>
            </a:endParaRPr>
          </a:p>
          <a:p>
            <a:endParaRPr lang="es-ES" b="1" noProof="0" dirty="0"/>
          </a:p>
        </p:txBody>
      </p:sp>
      <p:sp>
        <p:nvSpPr>
          <p:cNvPr id="4" name="Slide Number Placeholder 3"/>
          <p:cNvSpPr>
            <a:spLocks noGrp="1"/>
          </p:cNvSpPr>
          <p:nvPr>
            <p:ph type="sldNum" sz="quarter" idx="5"/>
          </p:nvPr>
        </p:nvSpPr>
        <p:spPr/>
        <p:txBody>
          <a:bodyPr/>
          <a:lstStyle/>
          <a:p>
            <a:fld id="{2EB32458-B0FD-4E0D-A69A-149897CA0BBB}" type="slidenum">
              <a:rPr lang="en-US" smtClean="0"/>
              <a:t>6</a:t>
            </a:fld>
            <a:endParaRPr lang="en-US"/>
          </a:p>
        </p:txBody>
      </p:sp>
    </p:spTree>
    <p:extLst>
      <p:ext uri="{BB962C8B-B14F-4D97-AF65-F5344CB8AC3E}">
        <p14:creationId xmlns:p14="http://schemas.microsoft.com/office/powerpoint/2010/main" val="1185751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None/>
            </a:pPr>
            <a:r>
              <a:rPr lang="es-ES" sz="1200" b="1" noProof="0" dirty="0">
                <a:latin typeface="Arial"/>
                <a:ea typeface="Arial"/>
                <a:cs typeface="Arial"/>
                <a:sym typeface="Arial"/>
              </a:rPr>
              <a:t>Notas para el instructor:</a:t>
            </a:r>
            <a:endParaRPr lang="es-ES" noProof="0" dirty="0"/>
          </a:p>
          <a:p>
            <a:pPr marL="0" marR="0" lvl="0" indent="0" algn="l" rtl="0">
              <a:spcBef>
                <a:spcPts val="1800"/>
              </a:spcBef>
              <a:spcAft>
                <a:spcPts val="0"/>
              </a:spcAft>
              <a:buNone/>
            </a:pPr>
            <a:endParaRPr lang="es-ES" sz="1200" b="1" noProof="0" dirty="0">
              <a:latin typeface="Arial"/>
              <a:ea typeface="Arial"/>
              <a:cs typeface="Arial"/>
              <a:sym typeface="Arial"/>
            </a:endParaRPr>
          </a:p>
          <a:p>
            <a:pPr marL="171450" marR="0" lvl="0" indent="-171450" algn="l" rtl="0">
              <a:lnSpc>
                <a:spcPct val="115000"/>
              </a:lnSpc>
              <a:spcBef>
                <a:spcPts val="600"/>
              </a:spcBef>
              <a:spcAft>
                <a:spcPts val="0"/>
              </a:spcAft>
              <a:buClr>
                <a:schemeClr val="dk1"/>
              </a:buClr>
              <a:buSzPts val="1200"/>
              <a:buFont typeface="Wingdings" panose="05000000000000000000" pitchFamily="2" charset="2"/>
              <a:buChar char="§"/>
            </a:pPr>
            <a:r>
              <a:rPr lang="es-ES" sz="1200" b="1" i="0" u="sng" noProof="0" dirty="0">
                <a:latin typeface="Arial"/>
                <a:ea typeface="Arial"/>
                <a:cs typeface="Arial"/>
                <a:sym typeface="Arial"/>
              </a:rPr>
              <a:t>Diga</a:t>
            </a:r>
            <a:r>
              <a:rPr lang="es-ES" sz="1200" b="1" i="1" u="sng" noProof="0" dirty="0">
                <a:latin typeface="Arial"/>
                <a:ea typeface="Arial"/>
                <a:cs typeface="Arial"/>
                <a:sym typeface="Arial"/>
              </a:rPr>
              <a:t>: </a:t>
            </a:r>
            <a:r>
              <a:rPr lang="es-ES" sz="1200" b="0" i="0" noProof="0" dirty="0">
                <a:latin typeface="Arial"/>
                <a:ea typeface="Arial"/>
                <a:cs typeface="Arial"/>
                <a:sym typeface="Arial"/>
              </a:rPr>
              <a:t>El Reglamento Sanitario Internacional </a:t>
            </a:r>
            <a:r>
              <a:rPr lang="es-ES" sz="1200" b="0" noProof="0" dirty="0">
                <a:latin typeface="Arial"/>
                <a:ea typeface="Arial"/>
                <a:cs typeface="Arial"/>
                <a:sym typeface="Arial"/>
              </a:rPr>
              <a:t>especifica tres categorías de enfermedades que deben notificarse a la OMS. </a:t>
            </a:r>
            <a:r>
              <a:rPr lang="es-ES" sz="1200" noProof="0" dirty="0">
                <a:latin typeface="Arial"/>
                <a:ea typeface="Arial"/>
                <a:cs typeface="Arial"/>
                <a:sym typeface="Arial"/>
              </a:rPr>
              <a:t>Repasaremos estas tres categorías en las 3 siguientes diapositivas.</a:t>
            </a:r>
            <a:endParaRPr lang="es-ES" noProof="0" dirty="0"/>
          </a:p>
          <a:p>
            <a:endParaRPr lang="es-ES" noProof="0" dirty="0"/>
          </a:p>
        </p:txBody>
      </p:sp>
      <p:sp>
        <p:nvSpPr>
          <p:cNvPr id="4" name="Slide Number Placeholder 3"/>
          <p:cNvSpPr>
            <a:spLocks noGrp="1"/>
          </p:cNvSpPr>
          <p:nvPr>
            <p:ph type="sldNum" sz="quarter" idx="5"/>
          </p:nvPr>
        </p:nvSpPr>
        <p:spPr/>
        <p:txBody>
          <a:bodyPr/>
          <a:lstStyle/>
          <a:p>
            <a:fld id="{2EB32458-B0FD-4E0D-A69A-149897CA0BBB}" type="slidenum">
              <a:rPr lang="en-US" smtClean="0"/>
              <a:t>7</a:t>
            </a:fld>
            <a:endParaRPr lang="en-US"/>
          </a:p>
        </p:txBody>
      </p:sp>
    </p:spTree>
    <p:extLst>
      <p:ext uri="{BB962C8B-B14F-4D97-AF65-F5344CB8AC3E}">
        <p14:creationId xmlns:p14="http://schemas.microsoft.com/office/powerpoint/2010/main" val="4212481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a:t>
            </a:r>
            <a:r>
              <a:rPr lang="es-ES" sz="1200" b="1" i="1" u="sng" noProof="0" dirty="0">
                <a:latin typeface="Arial" panose="020B0604020202020204" pitchFamily="34" charset="0"/>
                <a:cs typeface="Arial" panose="020B0604020202020204" pitchFamily="34" charset="0"/>
              </a:rPr>
              <a: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Estas enfermedades ya han demostrado un potencial de alto impacto en la salud pública, así como de cruzar rápidamente las fronteras internacionales. El RSI exige que todos los casos de estas enfermedades se notifiquen a la OMS.</a:t>
            </a: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8</a:t>
            </a:fld>
            <a:endParaRPr lang="en-US"/>
          </a:p>
        </p:txBody>
      </p:sp>
    </p:spTree>
    <p:extLst>
      <p:ext uri="{BB962C8B-B14F-4D97-AF65-F5344CB8AC3E}">
        <p14:creationId xmlns:p14="http://schemas.microsoft.com/office/powerpoint/2010/main" val="35518370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a:t>
            </a:r>
            <a:r>
              <a:rPr lang="es-ES" sz="1200" b="1" i="1" u="sng" noProof="0" dirty="0">
                <a:latin typeface="Arial" panose="020B0604020202020204" pitchFamily="34" charset="0"/>
                <a:cs typeface="Arial" panose="020B0604020202020204" pitchFamily="34" charset="0"/>
              </a:rPr>
              <a: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Estas enfermedades también pueden tener un gran impacto en la salud pública y cruzar rápidamente las fronteras internacionales. En un país en el que a menudo se dan casos de estas enfermedades, puede que no sea necesario notificar unos pocos casos locales. Pero es necesario notificar los casos inesperados o que ocurran en grandes cantidades.</a:t>
            </a:r>
          </a:p>
          <a:p>
            <a:pPr marL="171450" marR="0" indent="-171450">
              <a:lnSpc>
                <a:spcPct val="115000"/>
              </a:lnSpc>
              <a:spcBef>
                <a:spcPts val="0"/>
              </a:spcBef>
              <a:spcAft>
                <a:spcPts val="1200"/>
              </a:spcAft>
              <a:buFont typeface="Wingdings" panose="05000000000000000000" pitchFamily="2" charset="2"/>
              <a:buChar char="§"/>
            </a:pPr>
            <a:endParaRPr lang="es-ES" sz="1200" b="1" i="0" u="sng" noProof="0" dirty="0">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Pregunte</a:t>
            </a:r>
            <a:r>
              <a:rPr lang="es-ES" sz="1200" b="1" i="1" u="sng" noProof="0" dirty="0">
                <a:latin typeface="Arial" panose="020B0604020202020204" pitchFamily="34" charset="0"/>
                <a:cs typeface="Arial" panose="020B0604020202020204" pitchFamily="34" charset="0"/>
              </a:rPr>
              <a: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¿Conoce si alguna de estas enfermedades ha sido en su país?</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Deje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que respondan 1-2 participantes.</a:t>
            </a:r>
          </a:p>
          <a:p>
            <a:pPr marL="171450" marR="0" indent="-171450">
              <a:lnSpc>
                <a:spcPct val="115000"/>
              </a:lnSpc>
              <a:spcBef>
                <a:spcPts val="0"/>
              </a:spcBef>
              <a:spcAft>
                <a:spcPts val="1200"/>
              </a:spcAft>
              <a:buFont typeface="Wingdings" panose="05000000000000000000" pitchFamily="2" charset="2"/>
              <a:buChar char="§"/>
            </a:pPr>
            <a:endParaRPr lang="es-ES"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Agradezca la participación</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9</a:t>
            </a:fld>
            <a:endParaRPr lang="en-US"/>
          </a:p>
        </p:txBody>
      </p:sp>
    </p:spTree>
    <p:extLst>
      <p:ext uri="{BB962C8B-B14F-4D97-AF65-F5344CB8AC3E}">
        <p14:creationId xmlns:p14="http://schemas.microsoft.com/office/powerpoint/2010/main" val="2734706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1621794618"/>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9600" y="405885"/>
            <a:ext cx="10515600" cy="769441"/>
          </a:xfrm>
          <a:prstGeom prst="rect">
            <a:avLst/>
          </a:prstGeom>
          <a:noFill/>
        </p:spPr>
        <p:txBody>
          <a:bodyPr wrap="square">
            <a:spAutoFit/>
          </a:bodyPr>
          <a:lstStyle/>
          <a:p>
            <a:r>
              <a:rPr kumimoji="0" lang="es-GT" sz="4400" b="0" i="0" u="none" strike="noStrike" kern="1200" cap="none" spc="0" normalizeH="0" baseline="0" noProof="0" dirty="0">
                <a:ln>
                  <a:noFill/>
                </a:ln>
                <a:solidFill>
                  <a:schemeClr val="tx1"/>
                </a:solidFill>
                <a:effectLst/>
                <a:uLnTx/>
                <a:uFillTx/>
                <a:latin typeface="Franklin Gothic Medium"/>
                <a:ea typeface="+mj-ea"/>
                <a:cs typeface="+mj-cs"/>
              </a:rPr>
              <a:t>Objetivos de aprendizaje</a:t>
            </a:r>
            <a:endParaRPr lang="es-GT" noProof="0"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562819757"/>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Objetivos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aprendizaje</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61669160"/>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20301741"/>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05418"/>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93487213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80375954"/>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781674521"/>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174879170"/>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831460365"/>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756250292"/>
      </p:ext>
    </p:extLst>
  </p:cSld>
  <p:clrMapOvr>
    <a:masterClrMapping/>
  </p:clrMapOvr>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316954765"/>
      </p:ext>
    </p:extLst>
  </p:cSld>
  <p:clrMapOvr>
    <a:masterClrMapping/>
  </p:clrMapOvr>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80365188"/>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122317728"/>
      </p:ext>
    </p:extLst>
  </p:cSld>
  <p:clrMapOvr>
    <a:masterClrMapping/>
  </p:clrMapOvr>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282976053"/>
      </p:ext>
    </p:extLst>
  </p:cSld>
  <p:clrMapOvr>
    <a:masterClrMapping/>
  </p:clrMapOvr>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29725121"/>
      </p:ext>
    </p:extLst>
  </p:cSld>
  <p:clrMapOvr>
    <a:masterClrMapping/>
  </p:clrMapOvr>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806586920"/>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763837283"/>
      </p:ext>
    </p:extLst>
  </p:cSld>
  <p:clrMapOvr>
    <a:masterClrMapping/>
  </p:clrMapOvr>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0724730"/>
      </p:ext>
    </p:extLst>
  </p:cSld>
  <p:clrMapOvr>
    <a:masterClrMapping/>
  </p:clrMapOvr>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73775704"/>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858640501"/>
      </p:ext>
    </p:extLst>
  </p:cSld>
  <p:clrMapOvr>
    <a:masterClrMapping/>
  </p:clrMapOvr>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D574A13E-A59A-4043-A512-A51F898848BD}" type="datetimeFigureOut">
              <a:rPr lang="en-US" smtClean="0"/>
              <a:t>4/1/2025</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5856D5BB-230C-4C11-9B35-6F8801603DCF}"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12056092"/>
      </p:ext>
    </p:extLst>
  </p:cSld>
  <p:clrMapOvr>
    <a:masterClrMapping/>
  </p:clrMapOvr>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934159211"/>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2707680199"/>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868865"/>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3600" i="1" noProof="0" dirty="0">
                <a:solidFill>
                  <a:srgbClr val="109648"/>
                </a:solidFill>
                <a:latin typeface="Franklin Gothic Medium" panose="020B0603020102020204" pitchFamily="34" charset="0"/>
              </a:rPr>
              <a:t>Usando el Enfoque de Una Sola Salud</a:t>
            </a:r>
            <a:endParaRPr kumimoji="0" lang="es-E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152203970"/>
      </p:ext>
    </p:extLst>
  </p:cSld>
  <p:clrMapOvr>
    <a:masterClrMapping/>
  </p:clrMapOvr>
  <p:hf hdr="0" dt="0"/>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483818499"/>
      </p:ext>
    </p:extLst>
  </p:cSld>
  <p:clrMapOvr>
    <a:masterClrMapping/>
  </p:clrMapOvr>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649939785"/>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1442798279"/>
      </p:ext>
    </p:extLst>
  </p:cSld>
  <p:clrMapOvr>
    <a:masterClrMapping/>
  </p:clrMapOvr>
  <p:transition/>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6363371"/>
      </p:ext>
    </p:extLst>
  </p:cSld>
  <p:clrMapOvr>
    <a:masterClrMapping/>
  </p:clrMapOvr>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1439851565"/>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559453240"/>
      </p:ext>
    </p:extLst>
  </p:cSld>
  <p:clrMapOvr>
    <a:masterClrMapping/>
  </p:clrMapOvr>
  <p:transition/>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4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3" name="Content Placeholder 3">
            <a:extLst>
              <a:ext uri="{FF2B5EF4-FFF2-40B4-BE49-F238E27FC236}">
                <a16:creationId xmlns:a16="http://schemas.microsoft.com/office/drawing/2014/main" id="{1F77538E-7062-232D-61C4-0F8FC89149A3}"/>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3427587471"/>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32967618"/>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717205171"/>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84406923"/>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43021662"/>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09517495"/>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05418"/>
            <a:ext cx="7432964" cy="769441"/>
          </a:xfrm>
          <a:prstGeom prst="rect">
            <a:avLst/>
          </a:prstGeom>
          <a:noFill/>
        </p:spPr>
        <p:txBody>
          <a:bodyPr wrap="square">
            <a:spAutoFit/>
          </a:bodyPr>
          <a:lstStyle/>
          <a:p>
            <a:r>
              <a:rPr kumimoji="0" lang="es-GT" sz="4400" b="0" i="0" u="none" strike="noStrike" kern="1200" cap="none" spc="0" normalizeH="0" baseline="0" noProof="0" dirty="0">
                <a:ln>
                  <a:noFill/>
                </a:ln>
                <a:solidFill>
                  <a:schemeClr val="tx1"/>
                </a:solidFill>
                <a:effectLst/>
                <a:uLnTx/>
                <a:uFillTx/>
                <a:latin typeface="Franklin Gothic Medium"/>
                <a:ea typeface="+mj-ea"/>
                <a:cs typeface="+mj-cs"/>
              </a:rPr>
              <a:t>Clave de los íconos del curso </a:t>
            </a:r>
            <a:endParaRPr lang="es-GT" sz="4400" noProof="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405024606"/>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s-ES" sz="2400" b="1" u="none" strike="noStrike" cap="none" noProof="0" dirty="0">
                          <a:solidFill>
                            <a:schemeClr val="tx1"/>
                          </a:solidFill>
                        </a:rPr>
                        <a:t>Icono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400" b="1" u="none" strike="noStrike" cap="none" noProof="0" dirty="0">
                          <a:solidFill>
                            <a:schemeClr val="tx1"/>
                          </a:solidFill>
                        </a:rPr>
                        <a:t>Uso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Objetivos </a:t>
                      </a:r>
                      <a:r>
                        <a:rPr lang="es-ES" sz="2000" b="0" noProof="0" dirty="0">
                          <a:solidFill>
                            <a:schemeClr val="dk1"/>
                          </a:solidFill>
                          <a:latin typeface="+mn-lt"/>
                          <a:ea typeface="Arial"/>
                          <a:cs typeface="Arial"/>
                          <a:sym typeface="Arial"/>
                        </a:rPr>
                        <a:t>de la sesión</a:t>
                      </a:r>
                      <a:endParaRPr lang="es-ES" sz="200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Diálogo de descubrimiento </a:t>
                      </a:r>
                      <a:r>
                        <a:rPr lang="es-ES" sz="2000" b="0" noProof="0" dirty="0">
                          <a:solidFill>
                            <a:schemeClr val="dk1"/>
                          </a:solidFill>
                          <a:latin typeface="+mn-lt"/>
                          <a:ea typeface="Arial"/>
                          <a:cs typeface="Arial"/>
                          <a:sym typeface="Arial"/>
                        </a:rPr>
                        <a:t>invita a compartir ideas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y experiencias</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noProof="0" dirty="0">
                          <a:solidFill>
                            <a:schemeClr val="dk1"/>
                          </a:solidFill>
                          <a:latin typeface="+mn-lt"/>
                          <a:ea typeface="Arial"/>
                          <a:cs typeface="Arial"/>
                          <a:sym typeface="Arial"/>
                        </a:rPr>
                        <a:t>Actividad </a:t>
                      </a:r>
                      <a:r>
                        <a:rPr lang="es-ES" sz="2000" b="0" noProof="0" dirty="0">
                          <a:solidFill>
                            <a:schemeClr val="dk1"/>
                          </a:solidFill>
                          <a:latin typeface="+mn-lt"/>
                          <a:ea typeface="Arial"/>
                          <a:cs typeface="Arial"/>
                          <a:sym typeface="Arial"/>
                        </a:rPr>
                        <a:t>realizada individualmente o en grupo</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s-ES" sz="2000" b="1" noProof="0" dirty="0">
                          <a:solidFill>
                            <a:schemeClr val="dk1"/>
                          </a:solidFill>
                          <a:latin typeface="+mn-lt"/>
                          <a:ea typeface="Arial"/>
                          <a:cs typeface="Arial"/>
                          <a:sym typeface="Arial"/>
                        </a:rPr>
                        <a:t>Destaca </a:t>
                      </a:r>
                      <a:r>
                        <a:rPr lang="es-ES" sz="2000" b="0" noProof="0" dirty="0">
                          <a:solidFill>
                            <a:schemeClr val="dk1"/>
                          </a:solidFill>
                          <a:latin typeface="+mn-lt"/>
                          <a:ea typeface="Arial"/>
                          <a:cs typeface="Arial"/>
                          <a:sym typeface="Arial"/>
                        </a:rPr>
                        <a:t>el enfoque multisectorial o el enfoque de Una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Sola Salud</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35878471"/>
      </p:ext>
    </p:extLst>
  </p:cSld>
  <p:clrMapOvr>
    <a:masterClrMapping/>
  </p:clrMapOvr>
  <p:hf hd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3426416"/>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 id="2147483842" r:id="rId12"/>
    <p:sldLayoutId id="2147483843" r:id="rId13"/>
    <p:sldLayoutId id="2147483844" r:id="rId14"/>
    <p:sldLayoutId id="2147483845" r:id="rId15"/>
    <p:sldLayoutId id="2147483846" r:id="rId16"/>
    <p:sldLayoutId id="2147483847" r:id="rId17"/>
    <p:sldLayoutId id="2147483848" r:id="rId18"/>
    <p:sldLayoutId id="2147483849" r:id="rId19"/>
    <p:sldLayoutId id="2147483850" r:id="rId20"/>
    <p:sldLayoutId id="2147483851" r:id="rId21"/>
    <p:sldLayoutId id="2147483852" r:id="rId22"/>
    <p:sldLayoutId id="2147483853" r:id="rId23"/>
    <p:sldLayoutId id="2147483854" r:id="rId24"/>
    <p:sldLayoutId id="2147483855" r:id="rId25"/>
    <p:sldLayoutId id="2147483856" r:id="rId26"/>
    <p:sldLayoutId id="2147483857" r:id="rId27"/>
    <p:sldLayoutId id="2147483858" r:id="rId28"/>
    <p:sldLayoutId id="2147483859" r:id="rId29"/>
    <p:sldLayoutId id="2147483860" r:id="rId30"/>
    <p:sldLayoutId id="2147483861" r:id="rId31"/>
    <p:sldLayoutId id="2147483862" r:id="rId32"/>
    <p:sldLayoutId id="2147483863" r:id="rId33"/>
    <p:sldLayoutId id="2147483864" r:id="rId34"/>
    <p:sldLayoutId id="2147483865" r:id="rId35"/>
    <p:sldLayoutId id="2147483791" r:id="rId3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s://www.ilri.org/knowledge/publications/transboundary-animal-diseases"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hyperlink" Target="https://www.cdc.gov/mmwr/preview/mmwrhtml/su48a7.htm"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hyperlink" Target="https://www.cdc.gov/lead-prevention/about/index.html?CDC_AAref_Val=https://www.cdc.gov/nceh/lead/publications/environmental_sampling.pdf" TargetMode="External"/><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hyperlink" Target="https://www.cdc.gov/lead-prevention/about/index.html?CDC_AAref_Val=https://www.cdc.gov/nceh/lead/publications/environmental_sampling.pdf" TargetMode="External"/><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hyperlink" Target="https://resolvetosavelives.org/prevent-epidemics/7-1-7-early-disease-detection/"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16.xml"/><Relationship Id="rId4" Type="http://schemas.openxmlformats.org/officeDocument/2006/relationships/image" Target="../media/image30.jpeg"/></Relationships>
</file>

<file path=ppt/slides/_rels/slide32.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png"/><Relationship Id="rId7"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16.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3" Type="http://schemas.openxmlformats.org/officeDocument/2006/relationships/hyperlink" Target="http://www.who.int/initiatives/tripartite-zoonosis-guide" TargetMode="External"/><Relationship Id="rId2" Type="http://schemas.openxmlformats.org/officeDocument/2006/relationships/notesSlide" Target="../notesSlides/notesSlide43.xml"/><Relationship Id="rId1" Type="http://schemas.openxmlformats.org/officeDocument/2006/relationships/slideLayout" Target="../slideLayouts/slideLayout22.xml"/><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3" Type="http://schemas.openxmlformats.org/officeDocument/2006/relationships/hyperlink" Target="https://doi.org/10.1016/j.prevetmed.2018.10.005" TargetMode="External"/><Relationship Id="rId2" Type="http://schemas.openxmlformats.org/officeDocument/2006/relationships/notesSlide" Target="../notesSlides/notesSlide44.xml"/><Relationship Id="rId1" Type="http://schemas.openxmlformats.org/officeDocument/2006/relationships/slideLayout" Target="../slideLayouts/slideLayout2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3" Type="http://schemas.openxmlformats.org/officeDocument/2006/relationships/hyperlink" Target="https://www.cdc.gov/ohhabs/about/index.html" TargetMode="External"/><Relationship Id="rId2" Type="http://schemas.openxmlformats.org/officeDocument/2006/relationships/notesSlide" Target="../notesSlides/notesSlide45.xml"/><Relationship Id="rId1" Type="http://schemas.openxmlformats.org/officeDocument/2006/relationships/slideLayout" Target="../slideLayouts/slideLayout22.xml"/><Relationship Id="rId4" Type="http://schemas.openxmlformats.org/officeDocument/2006/relationships/image" Target="../media/image45.png"/></Relationships>
</file>

<file path=ppt/slides/_rels/slide46.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46.xml"/><Relationship Id="rId1" Type="http://schemas.openxmlformats.org/officeDocument/2006/relationships/slideLayout" Target="../slideLayouts/slideLayout22.xml"/><Relationship Id="rId6" Type="http://schemas.openxmlformats.org/officeDocument/2006/relationships/image" Target="../media/image49.svg"/><Relationship Id="rId5" Type="http://schemas.openxmlformats.org/officeDocument/2006/relationships/image" Target="../media/image48.png"/><Relationship Id="rId10" Type="http://schemas.openxmlformats.org/officeDocument/2006/relationships/image" Target="../media/image53.svg"/><Relationship Id="rId4" Type="http://schemas.openxmlformats.org/officeDocument/2006/relationships/image" Target="../media/image47.svg"/><Relationship Id="rId9" Type="http://schemas.openxmlformats.org/officeDocument/2006/relationships/image" Target="../media/image52.png"/></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6.jpeg"/><Relationship Id="rId4" Type="http://schemas.openxmlformats.org/officeDocument/2006/relationships/image" Target="../media/image15.png"/></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21.svg"/><Relationship Id="rId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4AEB7EA-2AAA-3F8A-0411-7142F0B0CCD9}"/>
              </a:ext>
            </a:extLst>
          </p:cNvPr>
          <p:cNvSpPr>
            <a:spLocks noGrp="1"/>
          </p:cNvSpPr>
          <p:nvPr>
            <p:ph type="body" sz="quarter" idx="17"/>
          </p:nvPr>
        </p:nvSpPr>
        <p:spPr/>
        <p:txBody>
          <a:bodyPr lIns="91440" tIns="45720" rIns="91440" bIns="45720" anchor="t"/>
          <a:lstStyle/>
          <a:p>
            <a:r>
              <a:rPr lang="es-ES" dirty="0">
                <a:latin typeface="Franklin Gothic Medium"/>
              </a:rPr>
              <a:t>Colectando</a:t>
            </a:r>
            <a:r>
              <a:rPr lang="es-ES" sz="5400" dirty="0">
                <a:latin typeface="Franklin Gothic Medium"/>
              </a:rPr>
              <a:t> Datos </a:t>
            </a:r>
            <a:br>
              <a:rPr lang="es-ES" sz="5400" dirty="0">
                <a:latin typeface="Franklin Gothic Medium"/>
              </a:rPr>
            </a:br>
            <a:r>
              <a:rPr lang="es-ES" sz="5400" dirty="0">
                <a:latin typeface="Franklin Gothic Medium"/>
              </a:rPr>
              <a:t>de Vigilancia</a:t>
            </a:r>
            <a:endParaRPr lang="es-ES" dirty="0"/>
          </a:p>
          <a:p>
            <a:endParaRPr lang="es-ES" dirty="0"/>
          </a:p>
          <a:p>
            <a:endParaRPr lang="es-ES" dirty="0"/>
          </a:p>
          <a:p>
            <a:endParaRPr lang="es-ES" dirty="0"/>
          </a:p>
        </p:txBody>
      </p:sp>
      <p:sp>
        <p:nvSpPr>
          <p:cNvPr id="3" name="Text Placeholder 2">
            <a:extLst>
              <a:ext uri="{FF2B5EF4-FFF2-40B4-BE49-F238E27FC236}">
                <a16:creationId xmlns:a16="http://schemas.microsoft.com/office/drawing/2014/main" id="{6941DFC5-B224-8CA1-D80D-AC5FDB2FA845}"/>
              </a:ext>
            </a:extLst>
          </p:cNvPr>
          <p:cNvSpPr>
            <a:spLocks noGrp="1"/>
          </p:cNvSpPr>
          <p:nvPr>
            <p:ph type="body" sz="quarter" idx="16"/>
          </p:nvPr>
        </p:nvSpPr>
        <p:spPr/>
        <p:txBody>
          <a:bodyPr/>
          <a:lstStyle/>
          <a:p>
            <a:r>
              <a:rPr lang="en-US" dirty="0"/>
              <a:t>Taller 1</a:t>
            </a:r>
          </a:p>
        </p:txBody>
      </p:sp>
    </p:spTree>
    <p:extLst>
      <p:ext uri="{BB962C8B-B14F-4D97-AF65-F5344CB8AC3E}">
        <p14:creationId xmlns:p14="http://schemas.microsoft.com/office/powerpoint/2010/main" val="2750587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08175FB-A31D-710E-E182-375A21124A94}"/>
              </a:ext>
            </a:extLst>
          </p:cNvPr>
          <p:cNvSpPr>
            <a:spLocks noGrp="1"/>
          </p:cNvSpPr>
          <p:nvPr>
            <p:ph type="title"/>
          </p:nvPr>
        </p:nvSpPr>
        <p:spPr/>
        <p:txBody>
          <a:bodyPr lIns="91440" tIns="45720" rIns="91440" bIns="45720" anchor="t"/>
          <a:lstStyle/>
          <a:p>
            <a:r>
              <a:rPr lang="es-ES" dirty="0"/>
              <a:t>Notificaciones RSI de posible evento de preocupación internacional</a:t>
            </a:r>
          </a:p>
        </p:txBody>
      </p:sp>
      <p:sp>
        <p:nvSpPr>
          <p:cNvPr id="3" name="Text Placeholder 2"/>
          <p:cNvSpPr>
            <a:spLocks noGrp="1"/>
          </p:cNvSpPr>
          <p:nvPr>
            <p:ph sz="half" idx="2"/>
          </p:nvPr>
        </p:nvSpPr>
        <p:spPr>
          <a:xfrm>
            <a:off x="838201" y="1478857"/>
            <a:ext cx="7293076" cy="4639309"/>
          </a:xfrm>
        </p:spPr>
        <p:txBody>
          <a:bodyPr/>
          <a:lstStyle/>
          <a:p>
            <a:r>
              <a:rPr lang="es-ES" dirty="0"/>
              <a:t>Criterios de notificación:</a:t>
            </a:r>
          </a:p>
          <a:p>
            <a:pPr lvl="1"/>
            <a:r>
              <a:rPr lang="es-ES" dirty="0"/>
              <a:t>¿El evento tiene un impacto grave en la </a:t>
            </a:r>
            <a:br>
              <a:rPr lang="es-ES" dirty="0"/>
            </a:br>
            <a:r>
              <a:rPr lang="es-ES" dirty="0"/>
              <a:t>salud pública?</a:t>
            </a:r>
          </a:p>
          <a:p>
            <a:pPr lvl="1"/>
            <a:r>
              <a:rPr lang="es-ES" dirty="0"/>
              <a:t>¿El evento es inusual o inesperado?</a:t>
            </a:r>
          </a:p>
          <a:p>
            <a:pPr lvl="1"/>
            <a:r>
              <a:rPr lang="es-ES" dirty="0"/>
              <a:t>¿Existe un riesgo significativo de </a:t>
            </a:r>
            <a:br>
              <a:rPr lang="es-ES" dirty="0"/>
            </a:br>
            <a:r>
              <a:rPr lang="es-ES" dirty="0"/>
              <a:t>propagación internacional?</a:t>
            </a:r>
          </a:p>
          <a:p>
            <a:pPr lvl="1"/>
            <a:r>
              <a:rPr lang="es-ES" b="0" i="0" dirty="0">
                <a:solidFill>
                  <a:srgbClr val="000000"/>
                </a:solidFill>
                <a:effectLst/>
                <a:latin typeface="Inter"/>
              </a:rPr>
              <a:t>¿Existe un riesgo significativo de restricciones al comercio o viajes internacionales? </a:t>
            </a:r>
          </a:p>
          <a:p>
            <a:r>
              <a:rPr lang="es-ES" dirty="0"/>
              <a:t>Si el evento cumple dos o más criterios, reporte a la OMS</a:t>
            </a:r>
          </a:p>
          <a:p>
            <a:pPr marL="0" indent="0">
              <a:buNone/>
            </a:pPr>
            <a:endParaRPr lang="es-ES" dirty="0"/>
          </a:p>
        </p:txBody>
      </p:sp>
      <p:sp>
        <p:nvSpPr>
          <p:cNvPr id="5" name="Text Placeholder 4">
            <a:extLst>
              <a:ext uri="{FF2B5EF4-FFF2-40B4-BE49-F238E27FC236}">
                <a16:creationId xmlns:a16="http://schemas.microsoft.com/office/drawing/2014/main" id="{FB00D33F-C8DE-89F4-CDA2-A7C6BBCDF176}"/>
              </a:ext>
            </a:extLst>
          </p:cNvPr>
          <p:cNvSpPr>
            <a:spLocks noGrp="1"/>
          </p:cNvSpPr>
          <p:nvPr>
            <p:ph type="body" sz="quarter" idx="16"/>
          </p:nvPr>
        </p:nvSpPr>
        <p:spPr>
          <a:xfrm>
            <a:off x="3843382" y="6527680"/>
            <a:ext cx="5738707" cy="182668"/>
          </a:xfrm>
        </p:spPr>
        <p:txBody>
          <a:bodyPr/>
          <a:lstStyle/>
          <a:p>
            <a:r>
              <a:rPr lang="en-US" dirty="0"/>
              <a:t>OMS. Reglamento Sanitario Internacional. Tercera edición. Ginebra; 2005.</a:t>
            </a:r>
          </a:p>
          <a:p>
            <a:endParaRPr lang="en-US" dirty="0"/>
          </a:p>
        </p:txBody>
      </p:sp>
      <p:pic>
        <p:nvPicPr>
          <p:cNvPr id="4" name="Picture 3">
            <a:extLst>
              <a:ext uri="{FF2B5EF4-FFF2-40B4-BE49-F238E27FC236}">
                <a16:creationId xmlns:a16="http://schemas.microsoft.com/office/drawing/2014/main" id="{712685E8-9DF6-CA37-A255-CAE03A23F953}"/>
              </a:ext>
            </a:extLst>
          </p:cNvPr>
          <p:cNvPicPr>
            <a:picLocks noChangeAspect="1"/>
          </p:cNvPicPr>
          <p:nvPr/>
        </p:nvPicPr>
        <p:blipFill>
          <a:blip r:embed="rId3"/>
          <a:stretch>
            <a:fillRect/>
          </a:stretch>
        </p:blipFill>
        <p:spPr>
          <a:xfrm>
            <a:off x="7814930" y="1666814"/>
            <a:ext cx="3294942" cy="4027151"/>
          </a:xfrm>
          <a:prstGeom prst="rect">
            <a:avLst/>
          </a:prstGeom>
          <a:ln>
            <a:solidFill>
              <a:schemeClr val="tx1"/>
            </a:solidFill>
          </a:ln>
        </p:spPr>
      </p:pic>
    </p:spTree>
    <p:extLst>
      <p:ext uri="{BB962C8B-B14F-4D97-AF65-F5344CB8AC3E}">
        <p14:creationId xmlns:p14="http://schemas.microsoft.com/office/powerpoint/2010/main" val="39618447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74390B3D-B8F7-61B8-A480-3AB3CF888523}"/>
              </a:ext>
            </a:extLst>
          </p:cNvPr>
          <p:cNvSpPr>
            <a:spLocks noGrp="1"/>
          </p:cNvSpPr>
          <p:nvPr>
            <p:ph sz="half" idx="2"/>
          </p:nvPr>
        </p:nvSpPr>
        <p:spPr>
          <a:xfrm>
            <a:off x="838200" y="1478857"/>
            <a:ext cx="10515600" cy="4639309"/>
          </a:xfrm>
        </p:spPr>
        <p:txBody>
          <a:bodyPr lIns="91440" tIns="45720" rIns="91440" bIns="45720" anchor="t"/>
          <a:lstStyle/>
          <a:p>
            <a:r>
              <a:rPr lang="es-ES" sz="3200" dirty="0"/>
              <a:t>Criterios de notificación:</a:t>
            </a:r>
          </a:p>
          <a:p>
            <a:pPr lvl="1"/>
            <a:r>
              <a:rPr lang="es-ES" sz="2800" dirty="0"/>
              <a:t>Propagación internacional del agente patógeno </a:t>
            </a:r>
            <a:r>
              <a:rPr lang="es-ES" sz="2800" b="1" dirty="0"/>
              <a:t>Y</a:t>
            </a:r>
          </a:p>
          <a:p>
            <a:pPr lvl="1"/>
            <a:r>
              <a:rPr lang="es-ES" sz="2800" dirty="0"/>
              <a:t>Al menos un país ha demostrado la ausencia o la inminencia de la ausencia de la enfermedad en poblaciones de animales susceptibles </a:t>
            </a:r>
            <a:r>
              <a:rPr lang="es-ES" sz="2800" b="1" dirty="0"/>
              <a:t>Y</a:t>
            </a:r>
          </a:p>
          <a:p>
            <a:pPr lvl="1"/>
            <a:r>
              <a:rPr lang="es-ES" sz="2800" dirty="0"/>
              <a:t>Existen medios fiables de detección y diagnóstico, así como una definición precisa de los casos </a:t>
            </a:r>
            <a:r>
              <a:rPr lang="es-ES" sz="2800" b="1" dirty="0"/>
              <a:t>Y</a:t>
            </a:r>
          </a:p>
          <a:p>
            <a:pPr lvl="1"/>
            <a:r>
              <a:rPr lang="es-ES" sz="2800" dirty="0"/>
              <a:t>Transmisión natural a los seres humanos </a:t>
            </a:r>
            <a:r>
              <a:rPr lang="es-ES" sz="2800" b="1" dirty="0"/>
              <a:t>O </a:t>
            </a:r>
            <a:r>
              <a:rPr lang="es-ES" sz="2800" dirty="0"/>
              <a:t>La enfermedad tiene un impacto significativo en los animales domésticos </a:t>
            </a:r>
            <a:br>
              <a:rPr lang="es-ES" sz="2800" dirty="0"/>
            </a:br>
            <a:r>
              <a:rPr lang="es-ES" sz="2800" dirty="0"/>
              <a:t>o silvestres</a:t>
            </a:r>
          </a:p>
          <a:p>
            <a:endParaRPr lang="es-ES" sz="3200" dirty="0"/>
          </a:p>
        </p:txBody>
      </p:sp>
      <p:sp>
        <p:nvSpPr>
          <p:cNvPr id="2" name="Title 1">
            <a:extLst>
              <a:ext uri="{FF2B5EF4-FFF2-40B4-BE49-F238E27FC236}">
                <a16:creationId xmlns:a16="http://schemas.microsoft.com/office/drawing/2014/main" id="{400172F5-DB59-7894-1C08-DAFF2E586C9E}"/>
              </a:ext>
            </a:extLst>
          </p:cNvPr>
          <p:cNvSpPr>
            <a:spLocks noGrp="1"/>
          </p:cNvSpPr>
          <p:nvPr>
            <p:ph type="title"/>
          </p:nvPr>
        </p:nvSpPr>
        <p:spPr/>
        <p:txBody>
          <a:bodyPr/>
          <a:lstStyle/>
          <a:p>
            <a:r>
              <a:rPr lang="es-ES" dirty="0"/>
              <a:t>Códigos terrestres y acuáticos - OMSA </a:t>
            </a:r>
          </a:p>
        </p:txBody>
      </p:sp>
      <p:sp>
        <p:nvSpPr>
          <p:cNvPr id="3" name="Text Placeholder 2"/>
          <p:cNvSpPr>
            <a:spLocks noGrp="1"/>
          </p:cNvSpPr>
          <p:nvPr>
            <p:ph type="body" sz="quarter" idx="16"/>
          </p:nvPr>
        </p:nvSpPr>
        <p:spPr/>
        <p:txBody>
          <a:bodyPr/>
          <a:lstStyle/>
          <a:p>
            <a:r>
              <a:rPr lang="en-US"/>
              <a:t>WOAH. WOAH Códigos Terrestres y Acuáticos. Volumen 1. 2021.</a:t>
            </a:r>
          </a:p>
        </p:txBody>
      </p:sp>
    </p:spTree>
    <p:extLst>
      <p:ext uri="{BB962C8B-B14F-4D97-AF65-F5344CB8AC3E}">
        <p14:creationId xmlns:p14="http://schemas.microsoft.com/office/powerpoint/2010/main" val="1248568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10">
            <a:extLst>
              <a:ext uri="{FF2B5EF4-FFF2-40B4-BE49-F238E27FC236}">
                <a16:creationId xmlns:a16="http://schemas.microsoft.com/office/drawing/2014/main" id="{39F631C6-DBFE-4CF5-283D-24297550B869}"/>
              </a:ext>
            </a:extLst>
          </p:cNvPr>
          <p:cNvGraphicFramePr>
            <a:graphicFrameLocks noGrp="1"/>
          </p:cNvGraphicFramePr>
          <p:nvPr>
            <p:ph sz="half" idx="2"/>
            <p:extLst>
              <p:ext uri="{D42A27DB-BD31-4B8C-83A1-F6EECF244321}">
                <p14:modId xmlns:p14="http://schemas.microsoft.com/office/powerpoint/2010/main" val="84940670"/>
              </p:ext>
            </p:extLst>
          </p:nvPr>
        </p:nvGraphicFramePr>
        <p:xfrm>
          <a:off x="838200" y="1479550"/>
          <a:ext cx="10515600" cy="5059680"/>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1811234270"/>
                    </a:ext>
                  </a:extLst>
                </a:gridCol>
                <a:gridCol w="3505200">
                  <a:extLst>
                    <a:ext uri="{9D8B030D-6E8A-4147-A177-3AD203B41FA5}">
                      <a16:colId xmlns:a16="http://schemas.microsoft.com/office/drawing/2014/main" val="2760227476"/>
                    </a:ext>
                  </a:extLst>
                </a:gridCol>
                <a:gridCol w="3505200">
                  <a:extLst>
                    <a:ext uri="{9D8B030D-6E8A-4147-A177-3AD203B41FA5}">
                      <a16:colId xmlns:a16="http://schemas.microsoft.com/office/drawing/2014/main" val="3053998318"/>
                    </a:ext>
                  </a:extLst>
                </a:gridCol>
              </a:tblGrid>
              <a:tr h="1139488">
                <a:tc>
                  <a:txBody>
                    <a:bodyPr/>
                    <a:lstStyle/>
                    <a:p>
                      <a:pPr algn="ctr"/>
                      <a:r>
                        <a:rPr lang="es-ES" sz="1800" noProof="0" dirty="0">
                          <a:solidFill>
                            <a:schemeClr val="tx1"/>
                          </a:solidFill>
                        </a:rPr>
                        <a:t>Enfermedades epidémicas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1800" noProof="0" dirty="0">
                          <a:solidFill>
                            <a:schemeClr val="tx1"/>
                          </a:solidFill>
                        </a:rPr>
                        <a:t>Enfermedades que deben erradicarse/eliminarse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1800" noProof="0" dirty="0">
                          <a:solidFill>
                            <a:schemeClr val="tx1"/>
                          </a:solidFill>
                        </a:rPr>
                        <a:t>Otras enfermedades/condiciones de importancia para la salud pública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894763822"/>
                  </a:ext>
                </a:extLst>
              </a:tr>
              <a:tr h="1723840">
                <a:tc rowSpan="3">
                  <a:txBody>
                    <a:bodyPr/>
                    <a:lstStyle/>
                    <a:p>
                      <a:r>
                        <a:rPr lang="es-ES" sz="1400" noProof="0" dirty="0"/>
                        <a:t>Fiebres hemorrágicas agudas</a:t>
                      </a:r>
                    </a:p>
                    <a:p>
                      <a:r>
                        <a:rPr lang="es-ES" sz="1400" noProof="0" dirty="0"/>
                        <a:t>Ántrax</a:t>
                      </a:r>
                    </a:p>
                    <a:p>
                      <a:r>
                        <a:rPr lang="es-ES" sz="1400" noProof="0" dirty="0"/>
                        <a:t>Chikungunya</a:t>
                      </a:r>
                    </a:p>
                    <a:p>
                      <a:r>
                        <a:rPr lang="es-ES" sz="1400" noProof="0" dirty="0"/>
                        <a:t>Cólera</a:t>
                      </a:r>
                    </a:p>
                    <a:p>
                      <a:r>
                        <a:rPr lang="es-ES" sz="1400" noProof="0" dirty="0"/>
                        <a:t>Dengue</a:t>
                      </a:r>
                    </a:p>
                    <a:p>
                      <a:r>
                        <a:rPr lang="es-ES" sz="1400" noProof="0" dirty="0"/>
                        <a:t>Diarrea con sangre</a:t>
                      </a:r>
                    </a:p>
                    <a:p>
                      <a:r>
                        <a:rPr lang="es-ES" sz="1400" noProof="0" dirty="0"/>
                        <a:t>Sarampión</a:t>
                      </a:r>
                    </a:p>
                    <a:p>
                      <a:r>
                        <a:rPr lang="es-ES" sz="1400" noProof="0" dirty="0"/>
                        <a:t>Meningitis meningocócica</a:t>
                      </a:r>
                    </a:p>
                    <a:p>
                      <a:r>
                        <a:rPr lang="es-ES" sz="1400" noProof="0" dirty="0"/>
                        <a:t>Plaga</a:t>
                      </a:r>
                    </a:p>
                    <a:p>
                      <a:r>
                        <a:rPr lang="es-ES" sz="1400" noProof="0" dirty="0"/>
                        <a:t>SARI</a:t>
                      </a:r>
                    </a:p>
                    <a:p>
                      <a:r>
                        <a:rPr lang="es-ES" sz="1400" noProof="0" dirty="0"/>
                        <a:t>Fiebre tifoidea</a:t>
                      </a:r>
                    </a:p>
                    <a:p>
                      <a:r>
                        <a:rPr lang="es-ES" sz="1400" noProof="0" dirty="0"/>
                        <a:t>Fiebre amarilla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s-ES" sz="1400" noProof="0" dirty="0"/>
                        <a:t>Úlcera de </a:t>
                      </a:r>
                      <a:r>
                        <a:rPr lang="es-ES" sz="1400" noProof="0" dirty="0" err="1"/>
                        <a:t>Buruli</a:t>
                      </a:r>
                      <a:endParaRPr lang="es-ES" sz="1400" noProof="0" dirty="0"/>
                    </a:p>
                    <a:p>
                      <a:r>
                        <a:rPr lang="es-ES" sz="1400" noProof="0" dirty="0" err="1"/>
                        <a:t>Dracunculosis</a:t>
                      </a:r>
                      <a:endParaRPr lang="es-ES" sz="1400" noProof="0" dirty="0"/>
                    </a:p>
                    <a:p>
                      <a:r>
                        <a:rPr lang="es-ES" sz="1400" noProof="0" dirty="0"/>
                        <a:t>Lepra</a:t>
                      </a:r>
                    </a:p>
                    <a:p>
                      <a:r>
                        <a:rPr lang="es-ES" sz="1400" noProof="0" dirty="0"/>
                        <a:t>Filariasis linfática</a:t>
                      </a:r>
                    </a:p>
                    <a:p>
                      <a:r>
                        <a:rPr lang="es-ES" sz="1400" noProof="0" dirty="0"/>
                        <a:t>Tétanos neonatal</a:t>
                      </a:r>
                    </a:p>
                    <a:p>
                      <a:r>
                        <a:rPr lang="es-ES" sz="1400" noProof="0" dirty="0"/>
                        <a:t>Noma</a:t>
                      </a:r>
                    </a:p>
                    <a:p>
                      <a:r>
                        <a:rPr lang="es-ES" sz="1400" noProof="0" dirty="0"/>
                        <a:t>Oncocercosis</a:t>
                      </a:r>
                    </a:p>
                    <a:p>
                      <a:r>
                        <a:rPr lang="es-ES" sz="1400" noProof="0" dirty="0"/>
                        <a:t>Poliomielitis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r>
                        <a:rPr lang="es-ES" sz="1400" noProof="0" dirty="0"/>
                        <a:t>Hepatitis vírica aguda</a:t>
                      </a:r>
                    </a:p>
                    <a:p>
                      <a:r>
                        <a:rPr lang="es-ES" sz="1400" noProof="0" dirty="0"/>
                        <a:t>Efectos adversos (posvacunación)</a:t>
                      </a:r>
                    </a:p>
                    <a:p>
                      <a:r>
                        <a:rPr lang="es-ES" sz="1400" noProof="0" dirty="0"/>
                        <a:t>Diabetes mellitus</a:t>
                      </a:r>
                    </a:p>
                    <a:p>
                      <a:r>
                        <a:rPr lang="es-ES" sz="1400" noProof="0" dirty="0"/>
                        <a:t>Diarrea / deshidratación &lt;5</a:t>
                      </a:r>
                    </a:p>
                    <a:p>
                      <a:r>
                        <a:rPr lang="es-ES" sz="1400" noProof="0" dirty="0"/>
                        <a:t>VIH/SIDA (nuevos casos)</a:t>
                      </a:r>
                    </a:p>
                    <a:p>
                      <a:r>
                        <a:rPr lang="es-ES" sz="1400" noProof="0" dirty="0"/>
                        <a:t>Hipertensión</a:t>
                      </a:r>
                    </a:p>
                    <a:p>
                      <a:r>
                        <a:rPr lang="es-ES" sz="1400" noProof="0" dirty="0"/>
                        <a:t>Lesiones (accidentes de tráfico)</a:t>
                      </a:r>
                    </a:p>
                    <a:p>
                      <a:r>
                        <a:rPr lang="es-ES" sz="1400" noProof="0" dirty="0"/>
                        <a:t>Paludismo</a:t>
                      </a:r>
                    </a:p>
                    <a:p>
                      <a:r>
                        <a:rPr lang="es-ES" sz="1400" noProof="0" dirty="0"/>
                        <a:t>Malnutrición &lt;5 años</a:t>
                      </a:r>
                    </a:p>
                    <a:p>
                      <a:r>
                        <a:rPr lang="es-ES" sz="1400" noProof="0" dirty="0"/>
                        <a:t>Muertes maternas</a:t>
                      </a:r>
                    </a:p>
                    <a:p>
                      <a:r>
                        <a:rPr lang="es-ES" sz="1400" noProof="0" dirty="0"/>
                        <a:t>Salud mental (epilepsia)</a:t>
                      </a:r>
                    </a:p>
                    <a:p>
                      <a:r>
                        <a:rPr lang="es-ES" sz="1400" noProof="0" dirty="0"/>
                        <a:t>Rabia</a:t>
                      </a:r>
                    </a:p>
                    <a:p>
                      <a:r>
                        <a:rPr lang="es-ES" sz="1400" noProof="0" dirty="0"/>
                        <a:t>Neumonía grave &lt;5 años</a:t>
                      </a:r>
                    </a:p>
                    <a:p>
                      <a:r>
                        <a:rPr lang="es-ES" sz="1400" noProof="0" dirty="0"/>
                        <a:t>STI</a:t>
                      </a:r>
                    </a:p>
                    <a:p>
                      <a:r>
                        <a:rPr lang="es-ES" sz="1400" noProof="0" dirty="0"/>
                        <a:t>Tracoma</a:t>
                      </a:r>
                    </a:p>
                    <a:p>
                      <a:r>
                        <a:rPr lang="es-ES" sz="1400" noProof="0" dirty="0"/>
                        <a:t>Tripanosomiasis</a:t>
                      </a:r>
                    </a:p>
                    <a:p>
                      <a:r>
                        <a:rPr lang="es-ES" sz="1400" noProof="0" dirty="0"/>
                        <a:t>Tuberculosis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56669304"/>
                  </a:ext>
                </a:extLst>
              </a:tr>
              <a:tr h="876529">
                <a:tc vMerge="1">
                  <a:txBody>
                    <a:bodyPr/>
                    <a:lstStyle/>
                    <a:p>
                      <a:endParaRPr lang="en-US"/>
                    </a:p>
                  </a:txBody>
                  <a:tcPr/>
                </a:tc>
                <a:tc>
                  <a:txBody>
                    <a:bodyPr/>
                    <a:lstStyle/>
                    <a:p>
                      <a:pPr marL="0" algn="ctr" defTabSz="914400" rtl="0" eaLnBrk="1" latinLnBrk="0" hangingPunct="1"/>
                      <a:r>
                        <a:rPr lang="es-ES" sz="1800" b="1" kern="1200" noProof="0" dirty="0">
                          <a:solidFill>
                            <a:schemeClr val="tx1"/>
                          </a:solidFill>
                          <a:latin typeface="+mn-lt"/>
                          <a:ea typeface="+mn-ea"/>
                          <a:cs typeface="+mn-cs"/>
                        </a:rPr>
                        <a:t>Enfermedades o acontecimientos de interés internacional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endParaRPr lang="en-US"/>
                    </a:p>
                  </a:txBody>
                  <a:tcPr/>
                </a:tc>
                <a:extLst>
                  <a:ext uri="{0D108BD9-81ED-4DB2-BD59-A6C34878D82A}">
                    <a16:rowId xmlns:a16="http://schemas.microsoft.com/office/drawing/2014/main" val="4233324469"/>
                  </a:ext>
                </a:extLst>
              </a:tr>
              <a:tr h="1110270">
                <a:tc vMerge="1">
                  <a:txBody>
                    <a:bodyPr/>
                    <a:lstStyle/>
                    <a:p>
                      <a:endParaRPr lang="en-US"/>
                    </a:p>
                  </a:txBody>
                  <a:tcPr/>
                </a:tc>
                <a:tc>
                  <a:txBody>
                    <a:bodyPr/>
                    <a:lstStyle/>
                    <a:p>
                      <a:r>
                        <a:rPr lang="es-ES" sz="1400" noProof="0" dirty="0"/>
                        <a:t>Gripe humana, nuevo subtipo</a:t>
                      </a:r>
                    </a:p>
                    <a:p>
                      <a:r>
                        <a:rPr lang="es-ES" sz="1400" noProof="0" dirty="0"/>
                        <a:t>SRAS</a:t>
                      </a:r>
                    </a:p>
                    <a:p>
                      <a:r>
                        <a:rPr lang="es-ES" sz="1400" noProof="0" dirty="0"/>
                        <a:t>Viruela</a:t>
                      </a:r>
                    </a:p>
                    <a:p>
                      <a:r>
                        <a:rPr lang="es-ES" sz="1400" noProof="0" dirty="0"/>
                        <a:t>Cualquier acontecimiento de salud pública de interés internacional o nacional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a:p>
                  </a:txBody>
                  <a:tcPr/>
                </a:tc>
                <a:extLst>
                  <a:ext uri="{0D108BD9-81ED-4DB2-BD59-A6C34878D82A}">
                    <a16:rowId xmlns:a16="http://schemas.microsoft.com/office/drawing/2014/main" val="202762811"/>
                  </a:ext>
                </a:extLst>
              </a:tr>
            </a:tbl>
          </a:graphicData>
        </a:graphic>
      </p:graphicFrame>
      <p:sp>
        <p:nvSpPr>
          <p:cNvPr id="4" name="Title 3">
            <a:extLst>
              <a:ext uri="{FF2B5EF4-FFF2-40B4-BE49-F238E27FC236}">
                <a16:creationId xmlns:a16="http://schemas.microsoft.com/office/drawing/2014/main" id="{42F7A5EA-FE86-6D32-6149-4D19EB33C5C8}"/>
              </a:ext>
            </a:extLst>
          </p:cNvPr>
          <p:cNvSpPr>
            <a:spLocks noGrp="1"/>
          </p:cNvSpPr>
          <p:nvPr>
            <p:ph type="title"/>
          </p:nvPr>
        </p:nvSpPr>
        <p:spPr>
          <a:xfrm>
            <a:off x="838200" y="-50800"/>
            <a:ext cx="10515600" cy="800100"/>
          </a:xfrm>
        </p:spPr>
        <p:txBody>
          <a:bodyPr/>
          <a:lstStyle/>
          <a:p>
            <a:r>
              <a:rPr lang="es-ES" dirty="0"/>
              <a:t>Lista de enfermedades de </a:t>
            </a:r>
            <a:br>
              <a:rPr lang="es-ES" dirty="0"/>
            </a:br>
            <a:r>
              <a:rPr lang="es-ES" dirty="0"/>
              <a:t>declaración obligatoria</a:t>
            </a:r>
          </a:p>
        </p:txBody>
      </p:sp>
      <p:sp>
        <p:nvSpPr>
          <p:cNvPr id="2" name="Text Placeholder 1">
            <a:extLst>
              <a:ext uri="{FF2B5EF4-FFF2-40B4-BE49-F238E27FC236}">
                <a16:creationId xmlns:a16="http://schemas.microsoft.com/office/drawing/2014/main" id="{F3A86EC0-7B64-3B64-1D37-DAF635B04E7C}"/>
              </a:ext>
            </a:extLst>
          </p:cNvPr>
          <p:cNvSpPr>
            <a:spLocks noGrp="1"/>
          </p:cNvSpPr>
          <p:nvPr>
            <p:ph type="body" sz="quarter" idx="16"/>
          </p:nvPr>
        </p:nvSpPr>
        <p:spPr>
          <a:xfrm>
            <a:off x="2998034" y="6515227"/>
            <a:ext cx="6540514" cy="211243"/>
          </a:xfrm>
          <a:prstGeom prst="rect">
            <a:avLst/>
          </a:prstGeom>
        </p:spPr>
        <p:txBody>
          <a:bodyPr/>
          <a:lstStyle/>
          <a:p>
            <a:pPr marL="0" indent="0" algn="r">
              <a:buNone/>
            </a:pPr>
            <a:r>
              <a:rPr lang="en-US" sz="1200" dirty="0"/>
              <a:t>OMS-AFRO, CDC. Technical Guidelines for IDSR in the African Region, 2ª edición 2010.</a:t>
            </a:r>
          </a:p>
          <a:p>
            <a:pPr algn="r"/>
            <a:endParaRPr lang="en-US" sz="4400" dirty="0"/>
          </a:p>
        </p:txBody>
      </p:sp>
      <p:sp>
        <p:nvSpPr>
          <p:cNvPr id="24" name="TextBox 23">
            <a:extLst>
              <a:ext uri="{FF2B5EF4-FFF2-40B4-BE49-F238E27FC236}">
                <a16:creationId xmlns:a16="http://schemas.microsoft.com/office/drawing/2014/main" id="{93783595-D17A-B497-5DA5-2D950760A8BF}"/>
              </a:ext>
            </a:extLst>
          </p:cNvPr>
          <p:cNvSpPr txBox="1"/>
          <p:nvPr/>
        </p:nvSpPr>
        <p:spPr>
          <a:xfrm>
            <a:off x="2804160" y="2045905"/>
            <a:ext cx="6583680" cy="3539430"/>
          </a:xfrm>
          <a:prstGeom prst="rect">
            <a:avLst/>
          </a:prstGeom>
          <a:solidFill>
            <a:schemeClr val="bg1"/>
          </a:solidFill>
          <a:ln w="76200">
            <a:solidFill>
              <a:srgbClr val="00953A"/>
            </a:solidFill>
          </a:ln>
        </p:spPr>
        <p:txBody>
          <a:bodyPr wrap="square" anchor="ctr">
            <a:spAutoFit/>
          </a:bodyPr>
          <a:lstStyle/>
          <a:p>
            <a:pPr algn="ctr" defTabSz="914400">
              <a:defRPr/>
            </a:pPr>
            <a:r>
              <a:rPr lang="es-ES" sz="3200" kern="0" dirty="0">
                <a:latin typeface="Franklin Gothic Medium" panose="020B0603020102020204" pitchFamily="34" charset="0"/>
                <a:ea typeface="Arial" charset="0"/>
                <a:cs typeface="Arial"/>
              </a:rPr>
              <a:t>Sustituya esta lista por la</a:t>
            </a:r>
          </a:p>
          <a:p>
            <a:pPr algn="ctr" defTabSz="914400">
              <a:defRPr/>
            </a:pPr>
            <a:r>
              <a:rPr lang="es-ES" sz="3200" kern="0" dirty="0">
                <a:latin typeface="Franklin Gothic Medium" panose="020B0603020102020204" pitchFamily="34" charset="0"/>
                <a:ea typeface="Arial" charset="0"/>
                <a:cs typeface="Arial"/>
              </a:rPr>
              <a:t>lista de enfermedades de declaración obligatoria</a:t>
            </a:r>
          </a:p>
          <a:p>
            <a:pPr algn="ctr" defTabSz="914400">
              <a:defRPr/>
            </a:pPr>
            <a:r>
              <a:rPr lang="es-ES" sz="3200" kern="0" dirty="0">
                <a:latin typeface="Franklin Gothic Medium" panose="020B0603020102020204" pitchFamily="34" charset="0"/>
                <a:ea typeface="Arial" charset="0"/>
                <a:cs typeface="Arial"/>
              </a:rPr>
              <a:t> para la salud pública humana de su país según los tres tipos de enfermedades de </a:t>
            </a:r>
            <a:br>
              <a:rPr lang="es-ES" sz="3200" kern="0" dirty="0">
                <a:latin typeface="Franklin Gothic Medium" panose="020B0603020102020204" pitchFamily="34" charset="0"/>
                <a:ea typeface="Arial" charset="0"/>
                <a:cs typeface="Arial"/>
              </a:rPr>
            </a:br>
            <a:r>
              <a:rPr lang="es-ES" sz="3200" kern="0" dirty="0">
                <a:latin typeface="Franklin Gothic Medium" panose="020B0603020102020204" pitchFamily="34" charset="0"/>
                <a:ea typeface="Arial" charset="0"/>
                <a:cs typeface="Arial"/>
              </a:rPr>
              <a:t>declaración obligatoria</a:t>
            </a:r>
            <a:r>
              <a:rPr lang="es-ES" sz="3200" kern="0" dirty="0">
                <a:latin typeface="Franklin Gothic Medium" panose="020B0603020102020204" pitchFamily="34" charset="0"/>
                <a:ea typeface="Arial" charset="0"/>
                <a:cs typeface="Arial" charset="0"/>
              </a:rPr>
              <a:t>.</a:t>
            </a:r>
          </a:p>
        </p:txBody>
      </p:sp>
    </p:spTree>
    <p:extLst>
      <p:ext uri="{BB962C8B-B14F-4D97-AF65-F5344CB8AC3E}">
        <p14:creationId xmlns:p14="http://schemas.microsoft.com/office/powerpoint/2010/main" val="6780958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6E28A249-E775-225F-235D-DD94A1973439}"/>
              </a:ext>
            </a:extLst>
          </p:cNvPr>
          <p:cNvSpPr>
            <a:spLocks noGrp="1"/>
          </p:cNvSpPr>
          <p:nvPr>
            <p:ph sz="half" idx="2"/>
          </p:nvPr>
        </p:nvSpPr>
        <p:spPr>
          <a:xfrm>
            <a:off x="838200" y="1478857"/>
            <a:ext cx="11181080" cy="4639309"/>
          </a:xfrm>
        </p:spPr>
        <p:txBody>
          <a:bodyPr/>
          <a:lstStyle/>
          <a:p>
            <a:pPr>
              <a:spcBef>
                <a:spcPts val="0"/>
              </a:spcBef>
            </a:pPr>
            <a:r>
              <a:rPr lang="es-ES" dirty="0"/>
              <a:t>Eliminación</a:t>
            </a:r>
          </a:p>
          <a:p>
            <a:pPr lvl="1">
              <a:spcBef>
                <a:spcPts val="0"/>
              </a:spcBef>
            </a:pPr>
            <a:r>
              <a:rPr lang="es-ES" sz="2300" b="0" dirty="0">
                <a:solidFill>
                  <a:schemeClr val="tx1"/>
                </a:solidFill>
                <a:latin typeface="Arial  "/>
              </a:rPr>
              <a:t>Reducción de una enfermedad a cero casos en una zona </a:t>
            </a:r>
            <a:br>
              <a:rPr lang="es-ES" sz="2300" b="0" dirty="0">
                <a:solidFill>
                  <a:schemeClr val="tx1"/>
                </a:solidFill>
                <a:latin typeface="Arial  "/>
              </a:rPr>
            </a:br>
            <a:r>
              <a:rPr lang="es-ES" sz="2300" b="0" dirty="0">
                <a:solidFill>
                  <a:schemeClr val="tx1"/>
                </a:solidFill>
                <a:latin typeface="Arial  "/>
              </a:rPr>
              <a:t>geográfica determinada</a:t>
            </a:r>
          </a:p>
          <a:p>
            <a:pPr>
              <a:spcBef>
                <a:spcPts val="0"/>
              </a:spcBef>
            </a:pPr>
            <a:r>
              <a:rPr lang="es-ES" dirty="0"/>
              <a:t>Erradicación</a:t>
            </a:r>
          </a:p>
          <a:p>
            <a:pPr lvl="1">
              <a:spcBef>
                <a:spcPts val="0"/>
              </a:spcBef>
            </a:pPr>
            <a:r>
              <a:rPr lang="es-ES" sz="2300" b="0" dirty="0">
                <a:solidFill>
                  <a:schemeClr val="tx1"/>
                </a:solidFill>
                <a:latin typeface="Arial  "/>
              </a:rPr>
              <a:t>Reducción permanente de una enfermedad a cero casos en todo el mundo</a:t>
            </a:r>
          </a:p>
          <a:p>
            <a:pPr>
              <a:spcBef>
                <a:spcPts val="0"/>
              </a:spcBef>
            </a:pPr>
            <a:r>
              <a:rPr lang="es-ES" dirty="0"/>
              <a:t>Enfermedades transfronterizas de los animales (TAD)</a:t>
            </a:r>
          </a:p>
          <a:p>
            <a:pPr lvl="1">
              <a:spcBef>
                <a:spcPts val="0"/>
              </a:spcBef>
            </a:pPr>
            <a:r>
              <a:rPr lang="es-ES" sz="2300" dirty="0">
                <a:latin typeface="Arial  "/>
              </a:rPr>
              <a:t>Epidemias altamente contagiosas con potencial de rápida propagación, que causan graves consecuencias económicas y, a veces, de salud pública. </a:t>
            </a:r>
          </a:p>
          <a:p>
            <a:pPr lvl="1">
              <a:spcBef>
                <a:spcPts val="0"/>
              </a:spcBef>
            </a:pPr>
            <a:r>
              <a:rPr lang="es-ES" sz="2300" dirty="0">
                <a:latin typeface="Arial  "/>
              </a:rPr>
              <a:t>A menudo causan una elevada morbilidad y mortalidad en poblaciones animales susceptibles</a:t>
            </a:r>
          </a:p>
          <a:p>
            <a:pPr lvl="1">
              <a:spcBef>
                <a:spcPts val="0"/>
              </a:spcBef>
            </a:pPr>
            <a:r>
              <a:rPr lang="es-ES" sz="2300" dirty="0">
                <a:latin typeface="Arial  "/>
              </a:rPr>
              <a:t>Algunas son enfermedades infecciosas emergentes, enfermedades transmitidas por los alimentos y/o zoonosis</a:t>
            </a:r>
            <a:endParaRPr lang="es-ES" sz="2300" dirty="0">
              <a:cs typeface="Arial"/>
              <a:hlinkClick r:id="" action="ppaction://noaction">
                <a:extLst>
                  <a:ext uri="{A12FA001-AC4F-418D-AE19-62706E023703}">
                    <ahyp:hlinkClr xmlns:ahyp="http://schemas.microsoft.com/office/drawing/2018/hyperlinkcolor" val="tx"/>
                  </a:ext>
                </a:extLst>
              </a:hlinkClick>
            </a:endParaRPr>
          </a:p>
          <a:p>
            <a:endParaRPr lang="es-ES" sz="2300" dirty="0"/>
          </a:p>
        </p:txBody>
      </p:sp>
      <p:sp>
        <p:nvSpPr>
          <p:cNvPr id="6" name="Title 5">
            <a:extLst>
              <a:ext uri="{FF2B5EF4-FFF2-40B4-BE49-F238E27FC236}">
                <a16:creationId xmlns:a16="http://schemas.microsoft.com/office/drawing/2014/main" id="{A080C955-82C2-0279-C492-293F4BFDAAD7}"/>
              </a:ext>
            </a:extLst>
          </p:cNvPr>
          <p:cNvSpPr>
            <a:spLocks noGrp="1"/>
          </p:cNvSpPr>
          <p:nvPr>
            <p:ph type="title"/>
          </p:nvPr>
        </p:nvSpPr>
        <p:spPr>
          <a:xfrm>
            <a:off x="837931" y="459243"/>
            <a:ext cx="10531384" cy="800100"/>
          </a:xfrm>
        </p:spPr>
        <p:txBody>
          <a:bodyPr/>
          <a:lstStyle/>
          <a:p>
            <a:r>
              <a:rPr lang="es-ES" dirty="0"/>
              <a:t>Definici</a:t>
            </a:r>
            <a:r>
              <a:rPr lang="es-ES" dirty="0">
                <a:cs typeface="Arial Bold"/>
              </a:rPr>
              <a:t>on</a:t>
            </a:r>
            <a:r>
              <a:rPr lang="es-ES" dirty="0"/>
              <a:t>es</a:t>
            </a:r>
            <a:r>
              <a:rPr lang="en-US" dirty="0"/>
              <a:t> </a:t>
            </a:r>
          </a:p>
        </p:txBody>
      </p:sp>
      <p:sp>
        <p:nvSpPr>
          <p:cNvPr id="9" name="Text Placeholder 8">
            <a:extLst>
              <a:ext uri="{FF2B5EF4-FFF2-40B4-BE49-F238E27FC236}">
                <a16:creationId xmlns:a16="http://schemas.microsoft.com/office/drawing/2014/main" id="{8B47FA07-7DCE-EE3A-23F4-473021660B69}"/>
              </a:ext>
            </a:extLst>
          </p:cNvPr>
          <p:cNvSpPr>
            <a:spLocks noGrp="1"/>
          </p:cNvSpPr>
          <p:nvPr>
            <p:ph type="body" sz="quarter" idx="16"/>
          </p:nvPr>
        </p:nvSpPr>
        <p:spPr>
          <a:xfrm>
            <a:off x="1683658" y="6340226"/>
            <a:ext cx="7854890" cy="395287"/>
          </a:xfrm>
        </p:spPr>
        <p:txBody>
          <a:bodyPr/>
          <a:lstStyle/>
          <a:p>
            <a:pPr>
              <a:lnSpc>
                <a:spcPct val="100000"/>
              </a:lnSpc>
              <a:spcBef>
                <a:spcPts val="0"/>
              </a:spcBef>
            </a:pPr>
            <a:r>
              <a:rPr lang="en-US" sz="1200" dirty="0">
                <a:hlinkClick r:id="rId3"/>
              </a:rPr>
              <a:t>Enfermedades transfronterizas de los animales (ilri.org)</a:t>
            </a:r>
            <a:endParaRPr lang="en-US" sz="1200" dirty="0"/>
          </a:p>
          <a:p>
            <a:pPr>
              <a:lnSpc>
                <a:spcPct val="100000"/>
              </a:lnSpc>
              <a:spcBef>
                <a:spcPts val="0"/>
              </a:spcBef>
            </a:pPr>
            <a:r>
              <a:rPr lang="en-US" sz="1200" dirty="0">
                <a:hlinkClick r:id="rId4"/>
              </a:rPr>
              <a:t>Los principios de la eliminación y erradicación de enfermedades (cdc.gov)</a:t>
            </a:r>
            <a:endParaRPr lang="en-US" sz="1200" dirty="0"/>
          </a:p>
        </p:txBody>
      </p:sp>
    </p:spTree>
    <p:extLst>
      <p:ext uri="{BB962C8B-B14F-4D97-AF65-F5344CB8AC3E}">
        <p14:creationId xmlns:p14="http://schemas.microsoft.com/office/powerpoint/2010/main" val="27242862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2198650-C1DE-2783-ED18-CC58FCDE8692}"/>
              </a:ext>
            </a:extLst>
          </p:cNvPr>
          <p:cNvSpPr txBox="1">
            <a:spLocks/>
          </p:cNvSpPr>
          <p:nvPr/>
        </p:nvSpPr>
        <p:spPr>
          <a:xfrm>
            <a:off x="776292" y="24137"/>
            <a:ext cx="9949765" cy="1202322"/>
          </a:xfrm>
          <a:prstGeom prst="rect">
            <a:avLst/>
          </a:prstGeom>
          <a:solidFill>
            <a:schemeClr val="bg1"/>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4000" dirty="0"/>
              <a:t>Comparación de enfermedades humanas y animales de declaración obligatoria (1/2)</a:t>
            </a:r>
          </a:p>
        </p:txBody>
      </p:sp>
    </p:spTree>
    <p:extLst>
      <p:ext uri="{BB962C8B-B14F-4D97-AF65-F5344CB8AC3E}">
        <p14:creationId xmlns:p14="http://schemas.microsoft.com/office/powerpoint/2010/main" val="11118849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graphicFrame>
        <p:nvGraphicFramePr>
          <p:cNvPr id="207" name="Google Shape;207;p11"/>
          <p:cNvGraphicFramePr/>
          <p:nvPr>
            <p:extLst>
              <p:ext uri="{D42A27DB-BD31-4B8C-83A1-F6EECF244321}">
                <p14:modId xmlns:p14="http://schemas.microsoft.com/office/powerpoint/2010/main" val="2168278045"/>
              </p:ext>
            </p:extLst>
          </p:nvPr>
        </p:nvGraphicFramePr>
        <p:xfrm>
          <a:off x="1262450" y="1404868"/>
          <a:ext cx="9667101" cy="4896527"/>
        </p:xfrm>
        <a:graphic>
          <a:graphicData uri="http://schemas.openxmlformats.org/drawingml/2006/table">
            <a:tbl>
              <a:tblPr>
                <a:noFill/>
              </a:tblPr>
              <a:tblGrid>
                <a:gridCol w="2451619">
                  <a:extLst>
                    <a:ext uri="{9D8B030D-6E8A-4147-A177-3AD203B41FA5}">
                      <a16:colId xmlns:a16="http://schemas.microsoft.com/office/drawing/2014/main" val="20000"/>
                    </a:ext>
                  </a:extLst>
                </a:gridCol>
                <a:gridCol w="1935884">
                  <a:extLst>
                    <a:ext uri="{9D8B030D-6E8A-4147-A177-3AD203B41FA5}">
                      <a16:colId xmlns:a16="http://schemas.microsoft.com/office/drawing/2014/main" val="506213163"/>
                    </a:ext>
                  </a:extLst>
                </a:gridCol>
                <a:gridCol w="468277">
                  <a:extLst>
                    <a:ext uri="{9D8B030D-6E8A-4147-A177-3AD203B41FA5}">
                      <a16:colId xmlns:a16="http://schemas.microsoft.com/office/drawing/2014/main" val="20001"/>
                    </a:ext>
                  </a:extLst>
                </a:gridCol>
                <a:gridCol w="2192387">
                  <a:extLst>
                    <a:ext uri="{9D8B030D-6E8A-4147-A177-3AD203B41FA5}">
                      <a16:colId xmlns:a16="http://schemas.microsoft.com/office/drawing/2014/main" val="20002"/>
                    </a:ext>
                  </a:extLst>
                </a:gridCol>
                <a:gridCol w="2618934">
                  <a:extLst>
                    <a:ext uri="{9D8B030D-6E8A-4147-A177-3AD203B41FA5}">
                      <a16:colId xmlns:a16="http://schemas.microsoft.com/office/drawing/2014/main" val="20003"/>
                    </a:ext>
                  </a:extLst>
                </a:gridCol>
              </a:tblGrid>
              <a:tr h="901591">
                <a:tc>
                  <a:txBody>
                    <a:bodyPr/>
                    <a:lstStyle/>
                    <a:p>
                      <a:pPr marL="0" marR="0" lvl="0" indent="0" algn="ctr" rtl="0">
                        <a:lnSpc>
                          <a:spcPct val="100000"/>
                        </a:lnSpc>
                        <a:spcBef>
                          <a:spcPts val="0"/>
                        </a:spcBef>
                        <a:spcAft>
                          <a:spcPts val="0"/>
                        </a:spcAft>
                        <a:buClr>
                          <a:schemeClr val="accent5"/>
                        </a:buClr>
                        <a:buSzPts val="1600"/>
                        <a:buFont typeface="Arial"/>
                        <a:buNone/>
                      </a:pPr>
                      <a:r>
                        <a:rPr lang="es-ES" sz="1800" b="1" i="0" u="none" strike="noStrike" cap="none" noProof="0" dirty="0">
                          <a:solidFill>
                            <a:schemeClr val="tx1"/>
                          </a:solidFill>
                          <a:latin typeface="Arial"/>
                          <a:ea typeface="Arial"/>
                          <a:cs typeface="Arial"/>
                          <a:sym typeface="Arial"/>
                        </a:rPr>
                        <a:t>Enfermedades humanas </a:t>
                      </a:r>
                      <a:r>
                        <a:rPr lang="es-ES" sz="1800" b="1" i="0" u="none" strike="noStrike" cap="none" noProof="0" dirty="0">
                          <a:solidFill>
                            <a:schemeClr val="tx1"/>
                          </a:solidFill>
                          <a:latin typeface="Arial"/>
                          <a:ea typeface="Arial"/>
                          <a:cs typeface="Arial"/>
                        </a:rPr>
                        <a:t>propensas a brotes</a:t>
                      </a:r>
                      <a:endParaRPr lang="es-ES" sz="2000" noProof="0" dirty="0">
                        <a:solidFill>
                          <a:schemeClr val="tx1"/>
                        </a:solidFill>
                      </a:endParaRPr>
                    </a:p>
                  </a:txBody>
                  <a:tcPr marL="91450" marR="91450" marT="45725" marB="45725"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tc gridSpan="3">
                  <a:txBody>
                    <a:bodyPr/>
                    <a:lstStyle/>
                    <a:p>
                      <a:pPr marL="0" marR="0" lvl="0" indent="0" algn="ctr" rtl="0">
                        <a:lnSpc>
                          <a:spcPct val="100000"/>
                        </a:lnSpc>
                        <a:spcBef>
                          <a:spcPts val="0"/>
                        </a:spcBef>
                        <a:spcAft>
                          <a:spcPts val="0"/>
                        </a:spcAft>
                        <a:buClr>
                          <a:schemeClr val="accent5"/>
                        </a:buClr>
                        <a:buSzPts val="1600"/>
                        <a:buFont typeface="Arial"/>
                        <a:buNone/>
                      </a:pPr>
                      <a:r>
                        <a:rPr lang="es-ES" sz="1800" b="1" i="0" u="none" strike="noStrike" cap="none" noProof="0" dirty="0">
                          <a:solidFill>
                            <a:schemeClr val="tx1"/>
                          </a:solidFill>
                          <a:latin typeface="Arial"/>
                          <a:ea typeface="Arial"/>
                          <a:cs typeface="Arial"/>
                          <a:sym typeface="Arial"/>
                        </a:rPr>
                        <a:t>Enfermedades que deben </a:t>
                      </a:r>
                      <a:br>
                        <a:rPr lang="es-ES" sz="1800" b="1" i="0" u="none" strike="noStrike" cap="none" noProof="0" dirty="0">
                          <a:solidFill>
                            <a:schemeClr val="tx1"/>
                          </a:solidFill>
                          <a:latin typeface="Arial"/>
                          <a:ea typeface="Arial"/>
                          <a:cs typeface="Arial"/>
                          <a:sym typeface="Arial"/>
                        </a:rPr>
                      </a:br>
                      <a:r>
                        <a:rPr lang="es-ES" sz="1800" b="1" i="0" u="none" strike="noStrike" cap="none" noProof="0" dirty="0">
                          <a:solidFill>
                            <a:schemeClr val="tx1"/>
                          </a:solidFill>
                          <a:latin typeface="Arial"/>
                          <a:ea typeface="Arial"/>
                          <a:cs typeface="Arial"/>
                          <a:sym typeface="Arial"/>
                        </a:rPr>
                        <a:t>erradicarse / eliminarse</a:t>
                      </a:r>
                      <a:endParaRPr lang="es-ES" sz="2000" noProof="0" dirty="0">
                        <a:solidFill>
                          <a:schemeClr val="tx1"/>
                        </a:solidFill>
                      </a:endParaRPr>
                    </a:p>
                  </a:txBody>
                  <a:tcPr marL="91450" marR="91450" marT="45725" marB="45725"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tc hMerge="1">
                  <a:txBody>
                    <a:bodyPr/>
                    <a:lstStyle/>
                    <a:p>
                      <a:pPr marL="0" marR="0" lvl="0" indent="0" algn="ctr" rtl="0">
                        <a:lnSpc>
                          <a:spcPct val="100000"/>
                        </a:lnSpc>
                        <a:spcBef>
                          <a:spcPts val="0"/>
                        </a:spcBef>
                        <a:spcAft>
                          <a:spcPts val="0"/>
                        </a:spcAft>
                        <a:buClr>
                          <a:schemeClr val="accent5"/>
                        </a:buClr>
                        <a:buSzPts val="1600"/>
                        <a:buFont typeface="Arial"/>
                        <a:buNone/>
                      </a:pPr>
                      <a:r>
                        <a:rPr lang="en-US" sz="1800" b="1" i="0" u="none" strike="noStrike" cap="none" dirty="0">
                          <a:solidFill>
                            <a:schemeClr val="tx1"/>
                          </a:solidFill>
                          <a:latin typeface="Arial"/>
                          <a:ea typeface="Arial"/>
                          <a:cs typeface="Arial"/>
                          <a:sym typeface="Arial"/>
                        </a:rPr>
                        <a:t>Enfermedades que deben erradicarse / eliminarse</a:t>
                      </a:r>
                      <a:endParaRPr sz="2000" dirty="0">
                        <a:solidFill>
                          <a:schemeClr val="tx1"/>
                        </a:solidFill>
                      </a:endParaRPr>
                    </a:p>
                  </a:txBody>
                  <a:tcPr marL="91450" marR="91450" marT="45725" marB="45725"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tc hMerge="1">
                  <a:txBody>
                    <a:bodyPr/>
                    <a:lstStyle/>
                    <a:p>
                      <a:endParaRPr lang="en-US"/>
                    </a:p>
                  </a:txBody>
                  <a:tcPr>
                    <a:lnL w="12700" cap="flat" cmpd="sng" algn="ctr">
                      <a:solidFill>
                        <a:srgbClr val="000000"/>
                      </a:solidFill>
                      <a:prstDash val="solid"/>
                      <a:round/>
                      <a:headEnd type="none" w="sm" len="sm"/>
                      <a:tailEnd type="none" w="sm" len="sm"/>
                    </a:lnL>
                  </a:tcPr>
                </a:tc>
                <a:tc>
                  <a:txBody>
                    <a:bodyPr/>
                    <a:lstStyle/>
                    <a:p>
                      <a:pPr marL="0" marR="0" lvl="0" indent="0" algn="ctr" rtl="0">
                        <a:lnSpc>
                          <a:spcPct val="100000"/>
                        </a:lnSpc>
                        <a:spcBef>
                          <a:spcPts val="0"/>
                        </a:spcBef>
                        <a:spcAft>
                          <a:spcPts val="0"/>
                        </a:spcAft>
                        <a:buClr>
                          <a:schemeClr val="accent5"/>
                        </a:buClr>
                        <a:buSzPts val="1600"/>
                        <a:buFont typeface="Arial"/>
                        <a:buNone/>
                      </a:pPr>
                      <a:r>
                        <a:rPr lang="es-ES" sz="1800" b="1" i="0" u="none" strike="noStrike" cap="none" noProof="0" dirty="0">
                          <a:solidFill>
                            <a:schemeClr val="tx1"/>
                          </a:solidFill>
                          <a:latin typeface="Arial"/>
                          <a:ea typeface="Arial"/>
                          <a:cs typeface="Arial"/>
                          <a:sym typeface="Arial"/>
                        </a:rPr>
                        <a:t>Enfermedades animales </a:t>
                      </a:r>
                      <a:r>
                        <a:rPr lang="es-ES" sz="1800" b="1" i="0" u="none" strike="noStrike" cap="none" noProof="0" dirty="0">
                          <a:solidFill>
                            <a:schemeClr val="tx1"/>
                          </a:solidFill>
                          <a:latin typeface="Arial"/>
                          <a:ea typeface="Arial"/>
                          <a:cs typeface="Arial"/>
                        </a:rPr>
                        <a:t>propensas </a:t>
                      </a:r>
                      <a:br>
                        <a:rPr lang="es-ES" sz="1800" b="1" i="0" u="none" strike="noStrike" cap="none" noProof="0" dirty="0">
                          <a:solidFill>
                            <a:schemeClr val="tx1"/>
                          </a:solidFill>
                          <a:latin typeface="Arial"/>
                          <a:ea typeface="Arial"/>
                          <a:cs typeface="Arial"/>
                        </a:rPr>
                      </a:br>
                      <a:r>
                        <a:rPr lang="es-ES" sz="1800" b="1" i="0" u="none" strike="noStrike" cap="none" noProof="0" dirty="0">
                          <a:solidFill>
                            <a:schemeClr val="tx1"/>
                          </a:solidFill>
                          <a:latin typeface="Arial"/>
                          <a:ea typeface="Arial"/>
                          <a:cs typeface="Arial"/>
                        </a:rPr>
                        <a:t>a brotes</a:t>
                      </a:r>
                      <a:endParaRPr lang="es-ES" sz="2000" noProof="0" dirty="0">
                        <a:solidFill>
                          <a:schemeClr val="tx1"/>
                        </a:solidFill>
                      </a:endParaRPr>
                    </a:p>
                  </a:txBody>
                  <a:tcPr marL="91450" marR="91450" marT="45725" marB="45725"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extLst>
                  <a:ext uri="{0D108BD9-81ED-4DB2-BD59-A6C34878D82A}">
                    <a16:rowId xmlns:a16="http://schemas.microsoft.com/office/drawing/2014/main" val="10000"/>
                  </a:ext>
                </a:extLst>
              </a:tr>
              <a:tr h="360642">
                <a:tc rowSpan="5">
                  <a:txBody>
                    <a:bodyPr/>
                    <a:lstStyle/>
                    <a:p>
                      <a:pPr marL="0" marR="0" lvl="0" indent="0" algn="l" rtl="0">
                        <a:lnSpc>
                          <a:spcPct val="100000"/>
                        </a:lnSpc>
                        <a:spcBef>
                          <a:spcPts val="0"/>
                        </a:spcBef>
                        <a:spcAft>
                          <a:spcPts val="0"/>
                        </a:spcAft>
                        <a:buClr>
                          <a:schemeClr val="dk1"/>
                        </a:buClr>
                        <a:buSzPts val="1600"/>
                        <a:buFont typeface="Arial"/>
                        <a:buNone/>
                      </a:pPr>
                      <a:r>
                        <a:rPr lang="es-ES" sz="1800" b="0" i="0" u="none" strike="noStrike" cap="none" noProof="0" dirty="0">
                          <a:solidFill>
                            <a:srgbClr val="00953A"/>
                          </a:solidFill>
                          <a:latin typeface="Arial"/>
                          <a:ea typeface="Arial"/>
                          <a:cs typeface="Arial"/>
                          <a:sym typeface="Arial"/>
                        </a:rPr>
                        <a:t>Influenza</a:t>
                      </a:r>
                      <a:endParaRPr lang="es-ES" sz="1800" b="0" noProof="0" dirty="0">
                        <a:solidFill>
                          <a:srgbClr val="00953A"/>
                        </a:solidFil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600"/>
                        <a:buFont typeface="Times New Roman"/>
                        <a:buNone/>
                      </a:pPr>
                      <a:r>
                        <a:rPr lang="es-ES" sz="1800" b="0" i="0" u="none" strike="noStrike" cap="none" noProof="0" dirty="0">
                          <a:solidFill>
                            <a:srgbClr val="000000"/>
                          </a:solidFill>
                          <a:latin typeface="Arial"/>
                          <a:ea typeface="Arial"/>
                          <a:cs typeface="Arial"/>
                          <a:sym typeface="Arial"/>
                        </a:rPr>
                        <a:t>Humanas</a:t>
                      </a:r>
                      <a:endParaRPr lang="es-ES" sz="1600" b="0" i="0" u="none" strike="noStrike" cap="none" noProof="0" dirty="0">
                        <a:solidFill>
                          <a:srgbClr val="000000"/>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pPr marL="0" marR="0" lvl="0" indent="0" algn="ctr" rtl="0">
                        <a:lnSpc>
                          <a:spcPct val="100000"/>
                        </a:lnSpc>
                        <a:spcBef>
                          <a:spcPts val="0"/>
                        </a:spcBef>
                        <a:spcAft>
                          <a:spcPts val="0"/>
                        </a:spcAft>
                        <a:buClr>
                          <a:srgbClr val="000000"/>
                        </a:buClr>
                        <a:buSzPts val="1600"/>
                        <a:buFont typeface="Arial"/>
                        <a:buNone/>
                      </a:pPr>
                      <a:r>
                        <a:rPr lang="en-US" sz="1800" b="0" i="0" u="none" strike="noStrike" cap="none" dirty="0">
                          <a:solidFill>
                            <a:srgbClr val="000000"/>
                          </a:solidFill>
                          <a:latin typeface="Arial"/>
                          <a:ea typeface="Arial"/>
                          <a:cs typeface="Arial"/>
                          <a:sym typeface="Arial"/>
                        </a:rPr>
                        <a:t>Humano</a:t>
                      </a:r>
                      <a:endParaRPr sz="2000" dirty="0"/>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s-ES" sz="1800" b="0" i="0" u="none" strike="noStrike" cap="none" noProof="0" dirty="0">
                          <a:solidFill>
                            <a:srgbClr val="000000"/>
                          </a:solidFill>
                          <a:latin typeface="Arial"/>
                          <a:ea typeface="Arial"/>
                          <a:cs typeface="Arial"/>
                          <a:sym typeface="Arial"/>
                        </a:rPr>
                        <a:t>Animales</a:t>
                      </a:r>
                      <a:endParaRPr lang="es-ES" sz="2000" noProof="0" dirty="0"/>
                    </a:p>
                  </a:txBody>
                  <a:tcPr marL="91450" marR="91450" marT="45725" marB="45725">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B w="12700" cap="flat" cmpd="sng" algn="ctr">
                      <a:solidFill>
                        <a:srgbClr val="000000"/>
                      </a:solidFill>
                      <a:prstDash val="solid"/>
                      <a:round/>
                      <a:headEnd type="none" w="sm" len="sm"/>
                      <a:tailEnd type="none" w="sm" len="sm"/>
                    </a:lnB>
                  </a:tcPr>
                </a:tc>
                <a:tc rowSpan="5">
                  <a:txBody>
                    <a:bodyPr/>
                    <a:lstStyle/>
                    <a:p>
                      <a:pPr marL="0" marR="0" lvl="0" indent="0" algn="l" rtl="0">
                        <a:lnSpc>
                          <a:spcPct val="100000"/>
                        </a:lnSpc>
                        <a:spcBef>
                          <a:spcPts val="0"/>
                        </a:spcBef>
                        <a:spcAft>
                          <a:spcPts val="0"/>
                        </a:spcAft>
                        <a:buClr>
                          <a:schemeClr val="dk1"/>
                        </a:buClr>
                        <a:buSzPts val="1600"/>
                        <a:buFont typeface="Arial"/>
                        <a:buNone/>
                      </a:pPr>
                      <a:r>
                        <a:rPr lang="es-ES" sz="1800" b="0" i="0" u="none" strike="noStrike" cap="none" noProof="0" dirty="0">
                          <a:solidFill>
                            <a:srgbClr val="00953A"/>
                          </a:solidFill>
                          <a:latin typeface="Arial"/>
                          <a:ea typeface="Arial"/>
                          <a:cs typeface="Arial"/>
                          <a:sym typeface="Arial"/>
                        </a:rPr>
                        <a:t>Influenza</a:t>
                      </a:r>
                      <a:endParaRPr lang="es-ES" sz="1800" noProof="0" dirty="0">
                        <a:solidFill>
                          <a:srgbClr val="00953A"/>
                        </a:solidFil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98777">
                <a:tc vMerge="1">
                  <a:txBody>
                    <a:bodyPr/>
                    <a:lstStyle/>
                    <a:p>
                      <a:endParaRPr lang="en-US"/>
                    </a:p>
                  </a:txBody>
                  <a:tcPr/>
                </a:tc>
                <a:tc gridSpan="2">
                  <a:txBody>
                    <a:bodyPr/>
                    <a:lstStyle/>
                    <a:p>
                      <a:endParaRPr lang="es-ES" noProof="0" dirty="0"/>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pPr marL="0" marR="0" lvl="0" indent="0" algn="ctr" rtl="0">
                        <a:spcBef>
                          <a:spcPts val="0"/>
                        </a:spcBef>
                        <a:spcAft>
                          <a:spcPts val="0"/>
                        </a:spcAft>
                        <a:buNone/>
                      </a:pPr>
                      <a:endParaRPr sz="1800" u="none" strike="noStrike" cap="none">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Times New Roman"/>
                        <a:buNone/>
                      </a:pPr>
                      <a:endParaRPr lang="es-ES" sz="1600" b="0" i="0" u="none" strike="noStrike" cap="none" noProof="0" dirty="0">
                        <a:solidFill>
                          <a:srgbClr val="000000"/>
                        </a:solidFill>
                        <a:latin typeface="Arial"/>
                        <a:ea typeface="Arial"/>
                        <a:cs typeface="Arial"/>
                        <a:sym typeface="Arial"/>
                      </a:endParaRPr>
                    </a:p>
                  </a:txBody>
                  <a:tcPr marL="91450" marR="91450" marT="45725" marB="45725">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2"/>
                  </a:ext>
                </a:extLst>
              </a:tr>
              <a:tr h="631116">
                <a:tc vMerge="1">
                  <a:txBody>
                    <a:bodyPr/>
                    <a:lstStyle/>
                    <a:p>
                      <a:endParaRPr lang="en-US"/>
                    </a:p>
                  </a:txBody>
                  <a:tcPr/>
                </a:tc>
                <a:tc gridSpan="3">
                  <a:txBody>
                    <a:bodyPr/>
                    <a:lstStyle/>
                    <a:p>
                      <a:r>
                        <a:rPr lang="es-ES" sz="1800" b="1" i="0" u="none" strike="noStrike" cap="none" noProof="0" dirty="0">
                          <a:solidFill>
                            <a:schemeClr val="tx1"/>
                          </a:solidFill>
                          <a:latin typeface="Arial"/>
                          <a:ea typeface="Arial"/>
                          <a:cs typeface="Arial"/>
                          <a:sym typeface="Arial"/>
                        </a:rPr>
                        <a:t>Enfermedades o acontecimientos de interés internacional</a:t>
                      </a:r>
                      <a:endParaRPr lang="es-ES" noProof="0" dirty="0"/>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tc hMerge="1">
                  <a:txBody>
                    <a:bodyPr/>
                    <a:lstStyle/>
                    <a:p>
                      <a:pPr marL="0" marR="0" lvl="0" indent="0" algn="ctr" rtl="0">
                        <a:spcBef>
                          <a:spcPts val="0"/>
                        </a:spcBef>
                        <a:spcAft>
                          <a:spcPts val="0"/>
                        </a:spcAft>
                        <a:buNone/>
                      </a:pPr>
                      <a:r>
                        <a:rPr lang="en-US" sz="1800" b="1" i="0" u="none" strike="noStrike" cap="none" dirty="0">
                          <a:solidFill>
                            <a:schemeClr val="tx1"/>
                          </a:solidFill>
                          <a:latin typeface="Arial"/>
                          <a:ea typeface="Arial"/>
                          <a:cs typeface="Arial"/>
                          <a:sym typeface="Arial"/>
                        </a:rPr>
                        <a:t>Enfermedades o acontecimientos de interés internacional</a:t>
                      </a:r>
                      <a:endParaRPr sz="2000" u="none" strike="noStrike" cap="none" dirty="0">
                        <a:solidFill>
                          <a:schemeClr val="tx1"/>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tc hMerge="1">
                  <a:txBody>
                    <a:bodyPr/>
                    <a:lstStyle/>
                    <a:p>
                      <a:endParaRPr lang="en-US"/>
                    </a:p>
                  </a:txBody>
                  <a:tcPr>
                    <a:lnL w="12700" cap="flat" cmpd="sng" algn="ctr">
                      <a:solidFill>
                        <a:srgbClr val="000000"/>
                      </a:solidFill>
                      <a:prstDash val="solid"/>
                      <a:round/>
                      <a:headEnd type="none" w="sm" len="sm"/>
                      <a:tailEnd type="none" w="sm" len="sm"/>
                    </a:lnL>
                    <a:lnT w="12700" cap="flat" cmpd="sng" algn="ctr">
                      <a:solidFill>
                        <a:srgbClr val="000000"/>
                      </a:solidFill>
                      <a:prstDash val="solid"/>
                      <a:round/>
                      <a:headEnd type="none" w="sm" len="sm"/>
                      <a:tailEnd type="none" w="sm" len="sm"/>
                    </a:lnT>
                  </a:tcPr>
                </a:tc>
                <a:tc vMerge="1">
                  <a:txBody>
                    <a:bodyPr/>
                    <a:lstStyle/>
                    <a:p>
                      <a:endParaRPr lang="en-US"/>
                    </a:p>
                  </a:txBody>
                  <a:tcPr/>
                </a:tc>
                <a:extLst>
                  <a:ext uri="{0D108BD9-81ED-4DB2-BD59-A6C34878D82A}">
                    <a16:rowId xmlns:a16="http://schemas.microsoft.com/office/drawing/2014/main" val="10003"/>
                  </a:ext>
                </a:extLst>
              </a:tr>
              <a:tr h="360642">
                <a:tc vMerge="1">
                  <a:txBody>
                    <a:bodyPr/>
                    <a:lstStyle/>
                    <a:p>
                      <a:endParaRPr lang="en-US"/>
                    </a:p>
                  </a:txBody>
                  <a:tcPr/>
                </a:tc>
                <a:tc gridSpan="2">
                  <a:txBody>
                    <a:bodyPr/>
                    <a:lstStyle/>
                    <a:p>
                      <a:r>
                        <a:rPr lang="es-ES" sz="1800" b="0" i="0" u="none" strike="noStrike" cap="none" noProof="0" dirty="0">
                          <a:solidFill>
                            <a:srgbClr val="000000"/>
                          </a:solidFill>
                          <a:latin typeface="Arial"/>
                          <a:ea typeface="Arial"/>
                          <a:cs typeface="Arial"/>
                          <a:sym typeface="Arial"/>
                        </a:rPr>
                        <a:t>Humanas</a:t>
                      </a:r>
                      <a:endParaRPr lang="es-ES" noProof="0" dirty="0"/>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pPr marL="0" marR="0" lvl="0" indent="0" algn="ctr" rtl="0">
                        <a:spcBef>
                          <a:spcPts val="0"/>
                        </a:spcBef>
                        <a:spcAft>
                          <a:spcPts val="0"/>
                        </a:spcAft>
                        <a:buNone/>
                      </a:pPr>
                      <a:r>
                        <a:rPr lang="en-US" sz="1800" b="0" i="0" u="none" strike="noStrike" cap="none" dirty="0">
                          <a:solidFill>
                            <a:srgbClr val="000000"/>
                          </a:solidFill>
                          <a:latin typeface="Arial"/>
                          <a:ea typeface="Arial"/>
                          <a:cs typeface="Arial"/>
                          <a:sym typeface="Arial"/>
                        </a:rPr>
                        <a:t>Humano</a:t>
                      </a:r>
                      <a:endParaRPr sz="2000" u="none" strike="noStrike" cap="none" dirty="0">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s-ES" sz="1800" b="0" i="0" u="none" strike="noStrike" cap="none" noProof="0" dirty="0">
                          <a:solidFill>
                            <a:srgbClr val="000000"/>
                          </a:solidFill>
                          <a:latin typeface="Arial"/>
                          <a:ea typeface="Arial"/>
                          <a:cs typeface="Arial"/>
                          <a:sym typeface="Arial"/>
                        </a:rPr>
                        <a:t>Animales</a:t>
                      </a:r>
                      <a:endParaRPr lang="es-ES" sz="2000" noProof="0" dirty="0"/>
                    </a:p>
                  </a:txBody>
                  <a:tcPr marL="91450" marR="91450" marT="45725" marB="45725">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B w="12700" cap="flat" cmpd="sng" algn="ctr">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4"/>
                  </a:ext>
                </a:extLst>
              </a:tr>
              <a:tr h="961696">
                <a:tc vMerge="1">
                  <a:txBody>
                    <a:bodyPr/>
                    <a:lstStyle/>
                    <a:p>
                      <a:endParaRPr lang="en-US"/>
                    </a:p>
                  </a:txBody>
                  <a:tcPr/>
                </a:tc>
                <a:tc gridSpan="2">
                  <a:txBody>
                    <a:bodyPr/>
                    <a:lstStyle/>
                    <a:p>
                      <a:pPr marL="0" marR="0" lvl="0" indent="0" algn="l" rtl="0">
                        <a:spcBef>
                          <a:spcPts val="0"/>
                        </a:spcBef>
                        <a:spcAft>
                          <a:spcPts val="0"/>
                        </a:spcAft>
                        <a:buNone/>
                      </a:pPr>
                      <a:r>
                        <a:rPr lang="es-ES" sz="1800" u="none" strike="noStrike" cap="none" noProof="0" dirty="0">
                          <a:solidFill>
                            <a:srgbClr val="00953A"/>
                          </a:solidFill>
                          <a:latin typeface="Arial"/>
                          <a:ea typeface="Arial"/>
                          <a:cs typeface="Arial"/>
                          <a:sym typeface="Arial"/>
                        </a:rPr>
                        <a:t>Influenza</a:t>
                      </a: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pPr marL="0" marR="0" lvl="0" indent="0" algn="l" rtl="0">
                        <a:spcBef>
                          <a:spcPts val="0"/>
                        </a:spcBef>
                        <a:spcAft>
                          <a:spcPts val="0"/>
                        </a:spcAft>
                        <a:buNone/>
                      </a:pPr>
                      <a:r>
                        <a:rPr lang="en-US" sz="1800" u="none" strike="noStrike" cap="none" dirty="0">
                          <a:solidFill>
                            <a:srgbClr val="00953A"/>
                          </a:solidFill>
                          <a:latin typeface="Arial"/>
                          <a:ea typeface="Arial"/>
                          <a:cs typeface="Arial"/>
                          <a:sym typeface="Arial"/>
                        </a:rPr>
                        <a:t>Gripe</a:t>
                      </a:r>
                    </a:p>
                    <a:p>
                      <a:pPr marL="0" marR="0" lvl="0" indent="0" algn="l" rtl="0">
                        <a:spcBef>
                          <a:spcPts val="0"/>
                        </a:spcBef>
                        <a:spcAft>
                          <a:spcPts val="0"/>
                        </a:spcAft>
                        <a:buNone/>
                      </a:pPr>
                      <a:endParaRPr sz="2000">
                        <a:solidFill>
                          <a:schemeClr val="tx1"/>
                        </a:solidFil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Arial"/>
                        <a:buNone/>
                      </a:pPr>
                      <a:r>
                        <a:rPr lang="es-ES" sz="1800" b="0" i="0" u="none" strike="noStrike" cap="none" noProof="0" dirty="0">
                          <a:solidFill>
                            <a:srgbClr val="00953A"/>
                          </a:solidFill>
                          <a:latin typeface="Arial"/>
                          <a:ea typeface="Arial"/>
                          <a:cs typeface="Arial"/>
                          <a:sym typeface="Arial"/>
                        </a:rPr>
                        <a:t>influenza</a:t>
                      </a:r>
                    </a:p>
                    <a:p>
                      <a:pPr marL="0" marR="0" lvl="0" indent="0" algn="l" rtl="0">
                        <a:lnSpc>
                          <a:spcPct val="100000"/>
                        </a:lnSpc>
                        <a:spcBef>
                          <a:spcPts val="0"/>
                        </a:spcBef>
                        <a:spcAft>
                          <a:spcPts val="0"/>
                        </a:spcAft>
                        <a:buClr>
                          <a:schemeClr val="dk1"/>
                        </a:buClr>
                        <a:buSzPts val="1600"/>
                        <a:buFont typeface="Arial"/>
                        <a:buNone/>
                      </a:pPr>
                      <a:endParaRPr lang="es-ES" sz="2000" noProof="0" dirty="0">
                        <a:solidFill>
                          <a:srgbClr val="00953A"/>
                        </a:solidFill>
                      </a:endParaRPr>
                    </a:p>
                    <a:p>
                      <a:pPr marL="0" marR="0" lvl="0" indent="0" algn="l" rtl="0">
                        <a:lnSpc>
                          <a:spcPct val="100000"/>
                        </a:lnSpc>
                        <a:spcBef>
                          <a:spcPts val="0"/>
                        </a:spcBef>
                        <a:spcAft>
                          <a:spcPts val="0"/>
                        </a:spcAft>
                        <a:buClr>
                          <a:schemeClr val="dk1"/>
                        </a:buClr>
                        <a:buSzPts val="1600"/>
                        <a:buFont typeface="Arial"/>
                        <a:buNone/>
                      </a:pPr>
                      <a:endParaRPr lang="es-ES" sz="2000" noProof="0" dirty="0">
                        <a:solidFill>
                          <a:srgbClr val="00953A"/>
                        </a:solidFill>
                      </a:endParaRPr>
                    </a:p>
                  </a:txBody>
                  <a:tcPr marL="91450" marR="91450" marT="45725" marB="45725">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5"/>
                  </a:ext>
                </a:extLst>
              </a:tr>
              <a:tr h="120221">
                <a:tc gridSpan="5">
                  <a:txBody>
                    <a:bodyPr/>
                    <a:lstStyle/>
                    <a:p>
                      <a:pPr marL="0" marR="0" lvl="0" indent="0" algn="l" rtl="0">
                        <a:lnSpc>
                          <a:spcPct val="100000"/>
                        </a:lnSpc>
                        <a:spcBef>
                          <a:spcPts val="0"/>
                        </a:spcBef>
                        <a:spcAft>
                          <a:spcPts val="0"/>
                        </a:spcAft>
                        <a:buClr>
                          <a:schemeClr val="dk1"/>
                        </a:buClr>
                        <a:buSzPts val="200"/>
                        <a:buFont typeface="Times New Roman"/>
                        <a:buNone/>
                      </a:pPr>
                      <a:endParaRPr lang="es-ES" sz="200" b="1" i="0" u="none" strike="noStrike" cap="none" noProof="0" dirty="0">
                        <a:solidFill>
                          <a:schemeClr val="accent5"/>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595959"/>
                    </a:solidFill>
                  </a:tcPr>
                </a:tc>
                <a:tc hMerge="1">
                  <a:txBody>
                    <a:bodyPr/>
                    <a:lstStyle/>
                    <a:p>
                      <a:endParaRPr lang="en-US"/>
                    </a:p>
                  </a:txBody>
                  <a:tcPr/>
                </a:tc>
                <a:tc hMerge="1">
                  <a:txBody>
                    <a:bodyPr/>
                    <a:lstStyle/>
                    <a:p>
                      <a:endParaRPr lang="en-US"/>
                    </a:p>
                  </a:txBody>
                  <a:tcPr/>
                </a:tc>
                <a:tc hMerge="1">
                  <a:txBody>
                    <a:bodyPr/>
                    <a:lstStyle/>
                    <a:p>
                      <a:endParaRPr lang="en-US"/>
                    </a:p>
                  </a:txBody>
                  <a:tcPr>
                    <a:lnT w="12700" cap="flat" cmpd="sng" algn="ctr">
                      <a:solidFill>
                        <a:srgbClr val="000000"/>
                      </a:solidFill>
                      <a:prstDash val="solid"/>
                      <a:round/>
                      <a:headEnd type="none" w="sm" len="sm"/>
                      <a:tailEnd type="none" w="sm" len="sm"/>
                    </a:lnT>
                  </a:tcPr>
                </a:tc>
                <a:tc hMerge="1">
                  <a:txBody>
                    <a:bodyPr/>
                    <a:lstStyle/>
                    <a:p>
                      <a:endParaRPr lang="en-US"/>
                    </a:p>
                  </a:txBody>
                  <a:tcPr/>
                </a:tc>
                <a:extLst>
                  <a:ext uri="{0D108BD9-81ED-4DB2-BD59-A6C34878D82A}">
                    <a16:rowId xmlns:a16="http://schemas.microsoft.com/office/drawing/2014/main" val="10006"/>
                  </a:ext>
                </a:extLst>
              </a:tr>
              <a:tr h="901591">
                <a:tc gridSpan="2">
                  <a:txBody>
                    <a:bodyPr/>
                    <a:lstStyle/>
                    <a:p>
                      <a:pPr marL="0" marR="0" lvl="0" indent="0" algn="l" rtl="0">
                        <a:lnSpc>
                          <a:spcPct val="100000"/>
                        </a:lnSpc>
                        <a:spcBef>
                          <a:spcPts val="0"/>
                        </a:spcBef>
                        <a:spcAft>
                          <a:spcPts val="0"/>
                        </a:spcAft>
                        <a:buClr>
                          <a:schemeClr val="accent5"/>
                        </a:buClr>
                        <a:buSzPts val="1500"/>
                        <a:buFont typeface="Arial"/>
                        <a:buNone/>
                      </a:pPr>
                      <a:r>
                        <a:rPr lang="es-ES" sz="1800" b="1" i="0" u="none" strike="noStrike" cap="none" noProof="0" dirty="0">
                          <a:solidFill>
                            <a:schemeClr val="tx1"/>
                          </a:solidFill>
                          <a:latin typeface="Arial"/>
                          <a:ea typeface="Arial"/>
                          <a:cs typeface="Arial"/>
                          <a:sym typeface="Arial"/>
                        </a:rPr>
                        <a:t>Otras enfermedades/condiciones notificables de importancia para la salud pública</a:t>
                      </a:r>
                      <a:endParaRPr lang="es-ES" sz="2400" noProof="0" dirty="0">
                        <a:solidFill>
                          <a:schemeClr val="tx1"/>
                        </a:solidFil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tc hMerge="1">
                  <a:txBody>
                    <a:bodyPr/>
                    <a:lstStyle/>
                    <a:p>
                      <a:pPr marL="0" marR="0" lvl="0" indent="0" algn="l" rtl="0">
                        <a:lnSpc>
                          <a:spcPct val="100000"/>
                        </a:lnSpc>
                        <a:spcBef>
                          <a:spcPts val="0"/>
                        </a:spcBef>
                        <a:spcAft>
                          <a:spcPts val="0"/>
                        </a:spcAft>
                        <a:buClr>
                          <a:schemeClr val="accent5"/>
                        </a:buClr>
                        <a:buSzPts val="1500"/>
                        <a:buFont typeface="Arial"/>
                        <a:buNone/>
                      </a:pPr>
                      <a:endParaRPr sz="2400" dirty="0">
                        <a:solidFill>
                          <a:schemeClr val="tx1"/>
                        </a:solidFill>
                      </a:endParaRPr>
                    </a:p>
                  </a:txBody>
                  <a:tcPr marL="91450" marR="91450" marT="45725" marB="45725">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85000"/>
                      </a:schemeClr>
                    </a:solidFill>
                  </a:tcPr>
                </a:tc>
                <a:tc gridSpan="3">
                  <a:txBody>
                    <a:bodyPr/>
                    <a:lstStyle/>
                    <a:p>
                      <a:pPr marL="0" marR="0" lvl="0" indent="0" algn="l" rtl="0">
                        <a:lnSpc>
                          <a:spcPct val="100000"/>
                        </a:lnSpc>
                        <a:spcBef>
                          <a:spcPts val="0"/>
                        </a:spcBef>
                        <a:spcAft>
                          <a:spcPts val="0"/>
                        </a:spcAft>
                        <a:buClr>
                          <a:schemeClr val="dk1"/>
                        </a:buClr>
                        <a:buSzPts val="1600"/>
                        <a:buFont typeface="Times New Roman"/>
                        <a:buNone/>
                      </a:pPr>
                      <a:endParaRPr lang="es-ES" sz="1600" b="1" i="0" u="none" strike="noStrike" cap="none" noProof="0" dirty="0">
                        <a:solidFill>
                          <a:schemeClr val="accent5"/>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lnL w="12700" cap="flat" cmpd="sng" algn="ctr">
                      <a:solidFill>
                        <a:srgbClr val="000000"/>
                      </a:solidFill>
                      <a:prstDash val="solid"/>
                      <a:round/>
                      <a:headEnd type="none" w="sm" len="sm"/>
                      <a:tailEnd type="none" w="sm" len="sm"/>
                    </a:lnL>
                  </a:tcPr>
                </a:tc>
                <a:tc hMerge="1">
                  <a:txBody>
                    <a:bodyPr/>
                    <a:lstStyle/>
                    <a:p>
                      <a:endParaRPr lang="en-US"/>
                    </a:p>
                  </a:txBody>
                  <a:tcPr/>
                </a:tc>
                <a:extLst>
                  <a:ext uri="{0D108BD9-81ED-4DB2-BD59-A6C34878D82A}">
                    <a16:rowId xmlns:a16="http://schemas.microsoft.com/office/drawing/2014/main" val="10007"/>
                  </a:ext>
                </a:extLst>
              </a:tr>
            </a:tbl>
          </a:graphicData>
        </a:graphic>
      </p:graphicFrame>
      <p:sp>
        <p:nvSpPr>
          <p:cNvPr id="5" name="Title 1">
            <a:extLst>
              <a:ext uri="{FF2B5EF4-FFF2-40B4-BE49-F238E27FC236}">
                <a16:creationId xmlns:a16="http://schemas.microsoft.com/office/drawing/2014/main" id="{A6DB3D0B-24A1-A9E7-DA93-C259A3505F8E}"/>
              </a:ext>
            </a:extLst>
          </p:cNvPr>
          <p:cNvSpPr txBox="1">
            <a:spLocks/>
          </p:cNvSpPr>
          <p:nvPr/>
        </p:nvSpPr>
        <p:spPr>
          <a:xfrm>
            <a:off x="776292" y="24137"/>
            <a:ext cx="9899328" cy="1202322"/>
          </a:xfrm>
          <a:prstGeom prst="rect">
            <a:avLst/>
          </a:prstGeom>
          <a:solidFill>
            <a:schemeClr val="bg1"/>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4000" dirty="0"/>
              <a:t>Comparación de enfermedades humanas y animales de declaración obligatoria (2/2)</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73E82903-A116-EAFB-1CD7-718EEF52787F}"/>
              </a:ext>
            </a:extLst>
          </p:cNvPr>
          <p:cNvSpPr>
            <a:spLocks noGrp="1"/>
          </p:cNvSpPr>
          <p:nvPr>
            <p:ph type="body" idx="1"/>
          </p:nvPr>
        </p:nvSpPr>
        <p:spPr>
          <a:xfrm>
            <a:off x="838201" y="1473345"/>
            <a:ext cx="4457700" cy="521710"/>
          </a:xfrm>
        </p:spPr>
        <p:txBody>
          <a:bodyPr/>
          <a:lstStyle/>
          <a:p>
            <a:pPr algn="ctr"/>
            <a:r>
              <a:rPr lang="es-ES" sz="3200" dirty="0">
                <a:solidFill>
                  <a:srgbClr val="00953A"/>
                </a:solidFill>
              </a:rPr>
              <a:t>Pasiva</a:t>
            </a:r>
          </a:p>
        </p:txBody>
      </p:sp>
      <p:sp>
        <p:nvSpPr>
          <p:cNvPr id="20" name="Content Placeholder 19">
            <a:extLst>
              <a:ext uri="{FF2B5EF4-FFF2-40B4-BE49-F238E27FC236}">
                <a16:creationId xmlns:a16="http://schemas.microsoft.com/office/drawing/2014/main" id="{3B89DB5F-5721-5E2B-B5E8-342B66DF85B7}"/>
              </a:ext>
            </a:extLst>
          </p:cNvPr>
          <p:cNvSpPr>
            <a:spLocks noGrp="1"/>
          </p:cNvSpPr>
          <p:nvPr>
            <p:ph sz="half" idx="2"/>
          </p:nvPr>
        </p:nvSpPr>
        <p:spPr/>
        <p:txBody>
          <a:bodyPr/>
          <a:lstStyle/>
          <a:p>
            <a:r>
              <a:rPr lang="es-ES" dirty="0"/>
              <a:t>La más común</a:t>
            </a:r>
          </a:p>
          <a:p>
            <a:r>
              <a:rPr lang="es-ES" dirty="0"/>
              <a:t>Depende de otros </a:t>
            </a:r>
            <a:br>
              <a:rPr lang="es-ES" dirty="0"/>
            </a:br>
            <a:r>
              <a:rPr lang="es-ES" dirty="0"/>
              <a:t>para reportar</a:t>
            </a:r>
          </a:p>
          <a:p>
            <a:r>
              <a:rPr lang="es-ES" dirty="0"/>
              <a:t>La inicia el profesional sanitario o veterinario</a:t>
            </a:r>
          </a:p>
          <a:p>
            <a:r>
              <a:rPr lang="es-ES" dirty="0"/>
              <a:t>Suele ser adecuada para monitorear tendencias en función de la persona, el lugar y el tiempo</a:t>
            </a:r>
          </a:p>
          <a:p>
            <a:endParaRPr lang="es-ES" dirty="0"/>
          </a:p>
          <a:p>
            <a:endParaRPr lang="es-ES" dirty="0"/>
          </a:p>
        </p:txBody>
      </p:sp>
      <p:sp>
        <p:nvSpPr>
          <p:cNvPr id="21" name="Text Placeholder 20">
            <a:extLst>
              <a:ext uri="{FF2B5EF4-FFF2-40B4-BE49-F238E27FC236}">
                <a16:creationId xmlns:a16="http://schemas.microsoft.com/office/drawing/2014/main" id="{F1631115-37CB-99B2-FD8E-A2A67E417D5A}"/>
              </a:ext>
            </a:extLst>
          </p:cNvPr>
          <p:cNvSpPr>
            <a:spLocks noGrp="1"/>
          </p:cNvSpPr>
          <p:nvPr>
            <p:ph type="body" sz="quarter" idx="3"/>
          </p:nvPr>
        </p:nvSpPr>
        <p:spPr/>
        <p:txBody>
          <a:bodyPr/>
          <a:lstStyle/>
          <a:p>
            <a:pPr algn="ctr"/>
            <a:r>
              <a:rPr lang="es-ES" sz="3200" dirty="0">
                <a:solidFill>
                  <a:srgbClr val="00953A"/>
                </a:solidFill>
              </a:rPr>
              <a:t>Activa</a:t>
            </a:r>
          </a:p>
        </p:txBody>
      </p:sp>
      <p:sp>
        <p:nvSpPr>
          <p:cNvPr id="22" name="Content Placeholder 21">
            <a:extLst>
              <a:ext uri="{FF2B5EF4-FFF2-40B4-BE49-F238E27FC236}">
                <a16:creationId xmlns:a16="http://schemas.microsoft.com/office/drawing/2014/main" id="{B4191946-9DE7-FF4E-33D1-436AF2BB246D}"/>
              </a:ext>
            </a:extLst>
          </p:cNvPr>
          <p:cNvSpPr>
            <a:spLocks noGrp="1"/>
          </p:cNvSpPr>
          <p:nvPr>
            <p:ph sz="half" idx="13"/>
          </p:nvPr>
        </p:nvSpPr>
        <p:spPr>
          <a:xfrm>
            <a:off x="6170612" y="2111433"/>
            <a:ext cx="5391468" cy="4031672"/>
          </a:xfrm>
        </p:spPr>
        <p:txBody>
          <a:bodyPr/>
          <a:lstStyle/>
          <a:p>
            <a:r>
              <a:rPr lang="es-ES" dirty="0"/>
              <a:t>Requiere ser proactiva</a:t>
            </a:r>
          </a:p>
          <a:p>
            <a:r>
              <a:rPr lang="es-ES" dirty="0"/>
              <a:t>La Agencia de Salud busca información con los proveedores de salud</a:t>
            </a:r>
          </a:p>
          <a:p>
            <a:r>
              <a:rPr lang="es-ES" dirty="0"/>
              <a:t>Normalmente reservada para:</a:t>
            </a:r>
          </a:p>
          <a:p>
            <a:pPr lvl="1"/>
            <a:r>
              <a:rPr lang="es-ES" dirty="0"/>
              <a:t>Brotes</a:t>
            </a:r>
          </a:p>
          <a:p>
            <a:pPr lvl="1"/>
            <a:r>
              <a:rPr lang="es-ES" dirty="0"/>
              <a:t>Enfermedades de </a:t>
            </a:r>
            <a:br>
              <a:rPr lang="es-ES" dirty="0"/>
            </a:br>
            <a:r>
              <a:rPr lang="es-ES" dirty="0"/>
              <a:t>especial interés</a:t>
            </a:r>
          </a:p>
          <a:p>
            <a:pPr lvl="1"/>
            <a:r>
              <a:rPr lang="es-ES" dirty="0"/>
              <a:t>Enfermedades que deben eliminarse o erradicarse</a:t>
            </a:r>
          </a:p>
          <a:p>
            <a:endParaRPr lang="es-ES" dirty="0"/>
          </a:p>
          <a:p>
            <a:endParaRPr lang="es-ES" dirty="0"/>
          </a:p>
        </p:txBody>
      </p:sp>
      <p:sp>
        <p:nvSpPr>
          <p:cNvPr id="3" name="Title 1">
            <a:extLst>
              <a:ext uri="{FF2B5EF4-FFF2-40B4-BE49-F238E27FC236}">
                <a16:creationId xmlns:a16="http://schemas.microsoft.com/office/drawing/2014/main" id="{B2753CE6-AA04-2D67-E033-DABBF258B99F}"/>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Colecta de datos pasivos y activos</a:t>
            </a:r>
          </a:p>
        </p:txBody>
      </p:sp>
    </p:spTree>
    <p:extLst>
      <p:ext uri="{BB962C8B-B14F-4D97-AF65-F5344CB8AC3E}">
        <p14:creationId xmlns:p14="http://schemas.microsoft.com/office/powerpoint/2010/main" val="89545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9FEC8-0953-66C6-4FE3-78137FC2D69F}"/>
              </a:ext>
            </a:extLst>
          </p:cNvPr>
          <p:cNvSpPr>
            <a:spLocks noGrp="1"/>
          </p:cNvSpPr>
          <p:nvPr>
            <p:ph type="title"/>
          </p:nvPr>
        </p:nvSpPr>
        <p:spPr>
          <a:xfrm>
            <a:off x="838200" y="-14514"/>
            <a:ext cx="10515600" cy="1257300"/>
          </a:xfrm>
        </p:spPr>
        <p:txBody>
          <a:bodyPr/>
          <a:lstStyle/>
          <a:p>
            <a:r>
              <a:rPr lang="es-GT" dirty="0"/>
              <a:t>Reportes agregados frente a reportes basados en casos (1/2)</a:t>
            </a:r>
          </a:p>
        </p:txBody>
      </p:sp>
      <p:sp>
        <p:nvSpPr>
          <p:cNvPr id="7" name="Content Placeholder 6">
            <a:extLst>
              <a:ext uri="{FF2B5EF4-FFF2-40B4-BE49-F238E27FC236}">
                <a16:creationId xmlns:a16="http://schemas.microsoft.com/office/drawing/2014/main" id="{4B195608-FC53-0C2B-6CAB-3DF3502874FE}"/>
              </a:ext>
            </a:extLst>
          </p:cNvPr>
          <p:cNvSpPr>
            <a:spLocks noGrp="1"/>
          </p:cNvSpPr>
          <p:nvPr>
            <p:ph sz="half" idx="2"/>
          </p:nvPr>
        </p:nvSpPr>
        <p:spPr>
          <a:xfrm>
            <a:off x="838200" y="1478857"/>
            <a:ext cx="4150532" cy="4639309"/>
          </a:xfrm>
        </p:spPr>
        <p:txBody>
          <a:bodyPr/>
          <a:lstStyle/>
          <a:p>
            <a:pPr marL="0" indent="0">
              <a:buNone/>
            </a:pPr>
            <a:r>
              <a:rPr lang="es-ES" b="1">
                <a:solidFill>
                  <a:srgbClr val="00953A"/>
                </a:solidFill>
              </a:rPr>
              <a:t>Agregados</a:t>
            </a:r>
          </a:p>
          <a:p>
            <a:pPr lvl="1"/>
            <a:r>
              <a:rPr lang="es-ES" dirty="0"/>
              <a:t>Número de casos</a:t>
            </a:r>
          </a:p>
          <a:p>
            <a:pPr lvl="1"/>
            <a:r>
              <a:rPr lang="es-ES" dirty="0"/>
              <a:t>Edad, sexo</a:t>
            </a:r>
          </a:p>
          <a:p>
            <a:pPr lvl="1"/>
            <a:r>
              <a:rPr lang="es-ES" dirty="0"/>
              <a:t>Semanal o mensual</a:t>
            </a:r>
          </a:p>
          <a:p>
            <a:pPr lvl="1"/>
            <a:r>
              <a:rPr lang="es-ES" dirty="0"/>
              <a:t>Manada, rebaño, </a:t>
            </a:r>
            <a:br>
              <a:rPr lang="es-ES" dirty="0"/>
            </a:br>
            <a:r>
              <a:rPr lang="es-ES" dirty="0"/>
              <a:t>o especie</a:t>
            </a:r>
          </a:p>
        </p:txBody>
      </p:sp>
      <p:graphicFrame>
        <p:nvGraphicFramePr>
          <p:cNvPr id="11" name="Table 10"/>
          <p:cNvGraphicFramePr>
            <a:graphicFrameLocks noGrp="1"/>
          </p:cNvGraphicFramePr>
          <p:nvPr>
            <p:extLst>
              <p:ext uri="{D42A27DB-BD31-4B8C-83A1-F6EECF244321}">
                <p14:modId xmlns:p14="http://schemas.microsoft.com/office/powerpoint/2010/main" val="1489552587"/>
              </p:ext>
            </p:extLst>
          </p:nvPr>
        </p:nvGraphicFramePr>
        <p:xfrm>
          <a:off x="4829696" y="1621053"/>
          <a:ext cx="6771833" cy="2185193"/>
        </p:xfrm>
        <a:graphic>
          <a:graphicData uri="http://schemas.openxmlformats.org/drawingml/2006/table">
            <a:tbl>
              <a:tblPr firstRow="1" bandRow="1">
                <a:tableStyleId>{93296810-A885-4BE3-A3E7-6D5BEEA58F35}</a:tableStyleId>
              </a:tblPr>
              <a:tblGrid>
                <a:gridCol w="2541828">
                  <a:extLst>
                    <a:ext uri="{9D8B030D-6E8A-4147-A177-3AD203B41FA5}">
                      <a16:colId xmlns:a16="http://schemas.microsoft.com/office/drawing/2014/main" val="322924301"/>
                    </a:ext>
                  </a:extLst>
                </a:gridCol>
                <a:gridCol w="802681">
                  <a:extLst>
                    <a:ext uri="{9D8B030D-6E8A-4147-A177-3AD203B41FA5}">
                      <a16:colId xmlns:a16="http://schemas.microsoft.com/office/drawing/2014/main" val="2012178797"/>
                    </a:ext>
                  </a:extLst>
                </a:gridCol>
                <a:gridCol w="802681">
                  <a:extLst>
                    <a:ext uri="{9D8B030D-6E8A-4147-A177-3AD203B41FA5}">
                      <a16:colId xmlns:a16="http://schemas.microsoft.com/office/drawing/2014/main" val="988565136"/>
                    </a:ext>
                  </a:extLst>
                </a:gridCol>
                <a:gridCol w="802681">
                  <a:extLst>
                    <a:ext uri="{9D8B030D-6E8A-4147-A177-3AD203B41FA5}">
                      <a16:colId xmlns:a16="http://schemas.microsoft.com/office/drawing/2014/main" val="2483817797"/>
                    </a:ext>
                  </a:extLst>
                </a:gridCol>
                <a:gridCol w="802681">
                  <a:extLst>
                    <a:ext uri="{9D8B030D-6E8A-4147-A177-3AD203B41FA5}">
                      <a16:colId xmlns:a16="http://schemas.microsoft.com/office/drawing/2014/main" val="588535918"/>
                    </a:ext>
                  </a:extLst>
                </a:gridCol>
                <a:gridCol w="1019281">
                  <a:extLst>
                    <a:ext uri="{9D8B030D-6E8A-4147-A177-3AD203B41FA5}">
                      <a16:colId xmlns:a16="http://schemas.microsoft.com/office/drawing/2014/main" val="466299949"/>
                    </a:ext>
                  </a:extLst>
                </a:gridCol>
              </a:tblGrid>
              <a:tr h="508793">
                <a:tc rowSpan="2">
                  <a:txBody>
                    <a:bodyPr/>
                    <a:lstStyle/>
                    <a:p>
                      <a:pPr algn="ctr"/>
                      <a:r>
                        <a:rPr lang="es-ES" sz="1600" b="1" noProof="0" dirty="0">
                          <a:solidFill>
                            <a:schemeClr val="tx1"/>
                          </a:solidFill>
                        </a:rPr>
                        <a:t>Enfermedad</a:t>
                      </a:r>
                      <a:endParaRPr lang="es-ES" sz="1600" b="1" noProof="0" dirty="0">
                        <a:solidFill>
                          <a:schemeClr val="tx1"/>
                        </a:solidFill>
                        <a:latin typeface="Trebuchet MS" panose="020B0603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2">
                  <a:txBody>
                    <a:bodyPr/>
                    <a:lstStyle/>
                    <a:p>
                      <a:pPr algn="ctr"/>
                      <a:r>
                        <a:rPr lang="es-ES" sz="1600" b="1" noProof="0" dirty="0">
                          <a:solidFill>
                            <a:schemeClr val="tx1"/>
                          </a:solidFill>
                        </a:rPr>
                        <a:t>Edad &lt;5 años</a:t>
                      </a:r>
                      <a:endParaRPr lang="es-ES" sz="1600" b="1" noProof="0" dirty="0">
                        <a:solidFill>
                          <a:schemeClr val="tx1"/>
                        </a:solidFill>
                        <a:latin typeface="Trebuchet MS" panose="020B0603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sz="1400">
                        <a:solidFill>
                          <a:schemeClr val="accent5"/>
                        </a:solidFill>
                        <a:latin typeface="Arial" panose="020B0604020202020204" pitchFamily="34" charset="0"/>
                        <a:cs typeface="Arial" panose="020B0604020202020204" pitchFamily="34" charset="0"/>
                      </a:endParaRPr>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gridSpan="2">
                  <a:txBody>
                    <a:bodyPr/>
                    <a:lstStyle/>
                    <a:p>
                      <a:pPr algn="ctr"/>
                      <a:r>
                        <a:rPr lang="es-ES" sz="1600" b="1" noProof="0" dirty="0">
                          <a:solidFill>
                            <a:schemeClr val="tx1"/>
                          </a:solidFill>
                        </a:rPr>
                        <a:t>Edad ≥5 años</a:t>
                      </a:r>
                      <a:endParaRPr lang="es-ES" sz="1600" b="1" noProof="0" dirty="0">
                        <a:solidFill>
                          <a:schemeClr val="tx1"/>
                        </a:solidFill>
                        <a:latin typeface="Trebuchet MS" panose="020B0603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sz="1400">
                        <a:solidFill>
                          <a:schemeClr val="accent5"/>
                        </a:solidFill>
                        <a:latin typeface="Arial" panose="020B0604020202020204" pitchFamily="34" charset="0"/>
                        <a:cs typeface="Arial" panose="020B0604020202020204" pitchFamily="34" charset="0"/>
                      </a:endParaRPr>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rowSpan="2">
                  <a:txBody>
                    <a:bodyPr/>
                    <a:lstStyle/>
                    <a:p>
                      <a:pPr algn="ctr"/>
                      <a:r>
                        <a:rPr lang="es-ES" sz="1600" b="1" noProof="0" dirty="0">
                          <a:solidFill>
                            <a:schemeClr val="tx1"/>
                          </a:solidFill>
                        </a:rPr>
                        <a:t>Total</a:t>
                      </a:r>
                      <a:endParaRPr lang="es-ES" sz="1600" b="1" noProof="0" dirty="0">
                        <a:solidFill>
                          <a:schemeClr val="tx1"/>
                        </a:solidFill>
                        <a:latin typeface="Trebuchet MS" panose="020B0603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688048982"/>
                  </a:ext>
                </a:extLst>
              </a:tr>
              <a:tr h="300577">
                <a:tc vMerge="1">
                  <a:txBody>
                    <a:bodyPr/>
                    <a:lstStyle/>
                    <a:p>
                      <a:endParaRPr lang="en-US"/>
                    </a:p>
                  </a:txBody>
                  <a:tcPr/>
                </a:tc>
                <a:tc>
                  <a:txBody>
                    <a:bodyPr/>
                    <a:lstStyle/>
                    <a:p>
                      <a:pPr algn="ctr"/>
                      <a:r>
                        <a:rPr lang="es-ES" sz="1600" b="1" noProof="0" dirty="0">
                          <a:solidFill>
                            <a:schemeClr val="tx1"/>
                          </a:solidFill>
                        </a:rPr>
                        <a:t>M</a:t>
                      </a:r>
                      <a:endParaRPr lang="es-ES" sz="1600" b="1" noProof="0" dirty="0">
                        <a:solidFill>
                          <a:schemeClr val="tx1"/>
                        </a:solidFill>
                        <a:latin typeface="Trebuchet MS" panose="020B0603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1600" b="1" noProof="0" dirty="0">
                          <a:solidFill>
                            <a:schemeClr val="tx1"/>
                          </a:solidFill>
                        </a:rPr>
                        <a:t>F</a:t>
                      </a:r>
                      <a:endParaRPr lang="es-ES" sz="1600" b="1" noProof="0" dirty="0">
                        <a:solidFill>
                          <a:schemeClr val="tx1"/>
                        </a:solidFill>
                        <a:latin typeface="Trebuchet MS" panose="020B0603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1600" b="1" noProof="0" dirty="0">
                          <a:solidFill>
                            <a:schemeClr val="tx1"/>
                          </a:solidFill>
                        </a:rPr>
                        <a:t>M</a:t>
                      </a:r>
                      <a:endParaRPr lang="es-ES" sz="1600" b="1" noProof="0" dirty="0">
                        <a:solidFill>
                          <a:schemeClr val="tx1"/>
                        </a:solidFill>
                        <a:latin typeface="Trebuchet MS" panose="020B0603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1600" b="1" noProof="0" dirty="0">
                          <a:solidFill>
                            <a:schemeClr val="tx1"/>
                          </a:solidFill>
                        </a:rPr>
                        <a:t>F</a:t>
                      </a:r>
                      <a:endParaRPr lang="es-ES" sz="1600" b="1" noProof="0" dirty="0">
                        <a:solidFill>
                          <a:schemeClr val="tx1"/>
                        </a:solidFill>
                        <a:latin typeface="Trebuchet MS" panose="020B0603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endParaRPr lang="en-US"/>
                    </a:p>
                  </a:txBody>
                  <a:tcPr/>
                </a:tc>
                <a:extLst>
                  <a:ext uri="{0D108BD9-81ED-4DB2-BD59-A6C34878D82A}">
                    <a16:rowId xmlns:a16="http://schemas.microsoft.com/office/drawing/2014/main" val="99166399"/>
                  </a:ext>
                </a:extLst>
              </a:tr>
              <a:tr h="300577">
                <a:tc>
                  <a:txBody>
                    <a:bodyPr/>
                    <a:lstStyle/>
                    <a:p>
                      <a:r>
                        <a:rPr lang="es-ES" sz="1600" noProof="0" dirty="0">
                          <a:solidFill>
                            <a:schemeClr val="tx1"/>
                          </a:solidFill>
                        </a:rPr>
                        <a:t>Malaria (sospechoso)</a:t>
                      </a:r>
                      <a:endParaRPr lang="es-ES" sz="1600" noProof="0" dirty="0">
                        <a:solidFill>
                          <a:schemeClr val="tx1"/>
                        </a:solidFill>
                        <a:latin typeface="Trebuchet MS" panose="020B0603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92015095"/>
                  </a:ext>
                </a:extLst>
              </a:tr>
              <a:tr h="300577">
                <a:tc>
                  <a:txBody>
                    <a:bodyPr/>
                    <a:lstStyle/>
                    <a:p>
                      <a:r>
                        <a:rPr lang="es-ES" sz="1600" noProof="0" dirty="0">
                          <a:solidFill>
                            <a:schemeClr val="tx1"/>
                          </a:solidFill>
                        </a:rPr>
                        <a:t>Malaria </a:t>
                      </a:r>
                      <a:r>
                        <a:rPr lang="es-ES" sz="1600" baseline="0" noProof="0" dirty="0">
                          <a:solidFill>
                            <a:schemeClr val="tx1"/>
                          </a:solidFill>
                        </a:rPr>
                        <a:t>(confirmado)</a:t>
                      </a:r>
                      <a:endParaRPr lang="es-ES" sz="1600" noProof="0" dirty="0">
                        <a:solidFill>
                          <a:schemeClr val="tx1"/>
                        </a:solidFill>
                        <a:latin typeface="Trebuchet MS" panose="020B0603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30150066"/>
                  </a:ext>
                </a:extLst>
              </a:tr>
              <a:tr h="300577">
                <a:tc>
                  <a:txBody>
                    <a:bodyPr/>
                    <a:lstStyle/>
                    <a:p>
                      <a:r>
                        <a:rPr lang="es-ES" sz="1600" noProof="0" dirty="0">
                          <a:solidFill>
                            <a:schemeClr val="tx1"/>
                          </a:solidFill>
                        </a:rPr>
                        <a:t>Diarrea </a:t>
                      </a:r>
                      <a:r>
                        <a:rPr lang="es-ES" sz="1600" baseline="0" noProof="0" dirty="0">
                          <a:solidFill>
                            <a:schemeClr val="tx1"/>
                          </a:solidFill>
                        </a:rPr>
                        <a:t>acuosa</a:t>
                      </a:r>
                      <a:endParaRPr lang="es-ES" sz="1600" noProof="0" dirty="0">
                        <a:solidFill>
                          <a:schemeClr val="tx1"/>
                        </a:solidFill>
                        <a:latin typeface="Trebuchet MS" panose="020B0603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26878361"/>
                  </a:ext>
                </a:extLst>
              </a:tr>
              <a:tr h="300577">
                <a:tc>
                  <a:txBody>
                    <a:bodyPr/>
                    <a:lstStyle/>
                    <a:p>
                      <a:r>
                        <a:rPr lang="es-ES" sz="1600" noProof="0" dirty="0">
                          <a:solidFill>
                            <a:schemeClr val="tx1"/>
                          </a:solidFill>
                        </a:rPr>
                        <a:t>Diarrea con sangre</a:t>
                      </a:r>
                      <a:endParaRPr lang="es-ES" sz="1600" noProof="0" dirty="0">
                        <a:solidFill>
                          <a:schemeClr val="tx1"/>
                        </a:solidFill>
                        <a:latin typeface="Trebuchet MS" panose="020B0603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s-ES" sz="1200" noProof="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498960081"/>
                  </a:ext>
                </a:extLst>
              </a:tr>
            </a:tbl>
          </a:graphicData>
        </a:graphic>
      </p:graphicFrame>
      <p:graphicFrame>
        <p:nvGraphicFramePr>
          <p:cNvPr id="8" name="Table 7">
            <a:extLst>
              <a:ext uri="{FF2B5EF4-FFF2-40B4-BE49-F238E27FC236}">
                <a16:creationId xmlns:a16="http://schemas.microsoft.com/office/drawing/2014/main" id="{E90E332C-BD70-4BB8-B075-187B4B7844B9}"/>
              </a:ext>
            </a:extLst>
          </p:cNvPr>
          <p:cNvGraphicFramePr>
            <a:graphicFrameLocks noGrp="1"/>
          </p:cNvGraphicFramePr>
          <p:nvPr>
            <p:extLst>
              <p:ext uri="{D42A27DB-BD31-4B8C-83A1-F6EECF244321}">
                <p14:modId xmlns:p14="http://schemas.microsoft.com/office/powerpoint/2010/main" val="1404304273"/>
              </p:ext>
            </p:extLst>
          </p:nvPr>
        </p:nvGraphicFramePr>
        <p:xfrm>
          <a:off x="4829695" y="4197847"/>
          <a:ext cx="6771835" cy="2011680"/>
        </p:xfrm>
        <a:graphic>
          <a:graphicData uri="http://schemas.openxmlformats.org/drawingml/2006/table">
            <a:tbl>
              <a:tblPr firstRow="1" bandRow="1">
                <a:tableStyleId>{5C22544A-7EE6-4342-B048-85BDC9FD1C3A}</a:tableStyleId>
              </a:tblPr>
              <a:tblGrid>
                <a:gridCol w="1949735">
                  <a:extLst>
                    <a:ext uri="{9D8B030D-6E8A-4147-A177-3AD203B41FA5}">
                      <a16:colId xmlns:a16="http://schemas.microsoft.com/office/drawing/2014/main" val="322924301"/>
                    </a:ext>
                  </a:extLst>
                </a:gridCol>
                <a:gridCol w="1139205">
                  <a:extLst>
                    <a:ext uri="{9D8B030D-6E8A-4147-A177-3AD203B41FA5}">
                      <a16:colId xmlns:a16="http://schemas.microsoft.com/office/drawing/2014/main" val="2012178797"/>
                    </a:ext>
                  </a:extLst>
                </a:gridCol>
                <a:gridCol w="1246172">
                  <a:extLst>
                    <a:ext uri="{9D8B030D-6E8A-4147-A177-3AD203B41FA5}">
                      <a16:colId xmlns:a16="http://schemas.microsoft.com/office/drawing/2014/main" val="766958448"/>
                    </a:ext>
                  </a:extLst>
                </a:gridCol>
                <a:gridCol w="1456496">
                  <a:extLst>
                    <a:ext uri="{9D8B030D-6E8A-4147-A177-3AD203B41FA5}">
                      <a16:colId xmlns:a16="http://schemas.microsoft.com/office/drawing/2014/main" val="2483817797"/>
                    </a:ext>
                  </a:extLst>
                </a:gridCol>
                <a:gridCol w="980227">
                  <a:extLst>
                    <a:ext uri="{9D8B030D-6E8A-4147-A177-3AD203B41FA5}">
                      <a16:colId xmlns:a16="http://schemas.microsoft.com/office/drawing/2014/main" val="466299949"/>
                    </a:ext>
                  </a:extLst>
                </a:gridCol>
              </a:tblGrid>
              <a:tr h="320053">
                <a:tc rowSpan="2">
                  <a:txBody>
                    <a:bodyPr/>
                    <a:lstStyle/>
                    <a:p>
                      <a:pPr algn="ctr"/>
                      <a:r>
                        <a:rPr lang="en-US" sz="1600" b="1" dirty="0">
                          <a:solidFill>
                            <a:schemeClr val="tx1"/>
                          </a:solidFill>
                          <a:latin typeface="+mn-lt"/>
                          <a:cs typeface="Arial" panose="020B0604020202020204" pitchFamily="34" charset="0"/>
                        </a:rPr>
                        <a:t>Distrito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3">
                  <a:txBody>
                    <a:bodyPr/>
                    <a:lstStyle/>
                    <a:p>
                      <a:pPr algn="ctr"/>
                      <a:r>
                        <a:rPr lang="en-US" sz="1600">
                          <a:solidFill>
                            <a:schemeClr val="tx1"/>
                          </a:solidFill>
                          <a:latin typeface="+mn-lt"/>
                          <a:cs typeface="Arial" panose="020B0604020202020204" pitchFamily="34" charset="0"/>
                        </a:rPr>
                        <a:t>Especies afectadas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tc hMerge="1">
                  <a:txBody>
                    <a:bodyPr/>
                    <a:lstStyle/>
                    <a:p>
                      <a:pPr algn="ctr"/>
                      <a:r>
                        <a:rPr lang="en-US" sz="1400">
                          <a:solidFill>
                            <a:schemeClr val="accent5"/>
                          </a:solidFill>
                          <a:latin typeface="Arial" panose="020B0604020202020204" pitchFamily="34" charset="0"/>
                          <a:cs typeface="Arial" panose="020B0604020202020204" pitchFamily="34" charset="0"/>
                        </a:rPr>
                        <a:t>≥5</a:t>
                      </a:r>
                    </a:p>
                  </a:txBody>
                  <a:tcPr anchor="b">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rowSpan="2">
                  <a:txBody>
                    <a:bodyPr/>
                    <a:lstStyle/>
                    <a:p>
                      <a:pPr algn="ctr"/>
                      <a:r>
                        <a:rPr lang="en-US" sz="1600" b="1">
                          <a:solidFill>
                            <a:schemeClr val="tx1"/>
                          </a:solidFill>
                          <a:latin typeface="+mn-lt"/>
                          <a:cs typeface="Arial" panose="020B0604020202020204" pitchFamily="34" charset="0"/>
                        </a:rPr>
                        <a:t>Total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688048982"/>
                  </a:ext>
                </a:extLst>
              </a:tr>
              <a:tr h="320053">
                <a:tc vMerge="1">
                  <a:txBody>
                    <a:bodyPr/>
                    <a:lstStyle/>
                    <a:p>
                      <a:endParaRPr lang="en-US"/>
                    </a:p>
                  </a:txBody>
                  <a:tcPr/>
                </a:tc>
                <a:tc>
                  <a:txBody>
                    <a:bodyPr/>
                    <a:lstStyle/>
                    <a:p>
                      <a:pPr algn="ctr"/>
                      <a:r>
                        <a:rPr lang="en-US" sz="1600" b="1" dirty="0">
                          <a:solidFill>
                            <a:schemeClr val="tx1"/>
                          </a:solidFill>
                          <a:latin typeface="+mn-lt"/>
                          <a:cs typeface="Arial" panose="020B0604020202020204" pitchFamily="34" charset="0"/>
                        </a:rPr>
                        <a:t>Bovinos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a:solidFill>
                            <a:schemeClr val="tx1"/>
                          </a:solidFill>
                          <a:latin typeface="+mn-lt"/>
                          <a:cs typeface="Arial" panose="020B0604020202020204" pitchFamily="34" charset="0"/>
                        </a:rPr>
                        <a:t>Porcinos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a:solidFill>
                            <a:schemeClr val="tx1"/>
                          </a:solidFill>
                          <a:latin typeface="+mn-lt"/>
                          <a:cs typeface="Arial" panose="020B0604020202020204" pitchFamily="34" charset="0"/>
                        </a:rPr>
                        <a:t>Ovinos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endParaRPr lang="en-US"/>
                    </a:p>
                  </a:txBody>
                  <a:tcPr/>
                </a:tc>
                <a:extLst>
                  <a:ext uri="{0D108BD9-81ED-4DB2-BD59-A6C34878D82A}">
                    <a16:rowId xmlns:a16="http://schemas.microsoft.com/office/drawing/2014/main" val="99166399"/>
                  </a:ext>
                </a:extLst>
              </a:tr>
              <a:tr h="320053">
                <a:tc>
                  <a:txBody>
                    <a:bodyPr/>
                    <a:lstStyle/>
                    <a:p>
                      <a:r>
                        <a:rPr lang="en-US" sz="1600">
                          <a:solidFill>
                            <a:schemeClr val="tx1"/>
                          </a:solidFill>
                          <a:latin typeface="+mn-lt"/>
                          <a:cs typeface="Arial" panose="020B0604020202020204" pitchFamily="34" charset="0"/>
                        </a:rPr>
                        <a:t>Distrito 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92015095"/>
                  </a:ext>
                </a:extLst>
              </a:tr>
              <a:tr h="320053">
                <a:tc>
                  <a:txBody>
                    <a:bodyPr/>
                    <a:lstStyle/>
                    <a:p>
                      <a:r>
                        <a:rPr lang="en-US" sz="1600">
                          <a:solidFill>
                            <a:schemeClr val="tx1"/>
                          </a:solidFill>
                          <a:latin typeface="+mn-lt"/>
                          <a:cs typeface="Arial" panose="020B0604020202020204" pitchFamily="34" charset="0"/>
                        </a:rPr>
                        <a:t>Distrito 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30150066"/>
                  </a:ext>
                </a:extLst>
              </a:tr>
              <a:tr h="320053">
                <a:tc>
                  <a:txBody>
                    <a:bodyPr/>
                    <a:lstStyle/>
                    <a:p>
                      <a:r>
                        <a:rPr lang="en-US" sz="1600">
                          <a:solidFill>
                            <a:schemeClr val="tx1"/>
                          </a:solidFill>
                          <a:latin typeface="+mn-lt"/>
                          <a:cs typeface="Arial" panose="020B0604020202020204" pitchFamily="34" charset="0"/>
                        </a:rPr>
                        <a:t>Distrito 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26878361"/>
                  </a:ext>
                </a:extLst>
              </a:tr>
              <a:tr h="320053">
                <a:tc>
                  <a:txBody>
                    <a:bodyPr/>
                    <a:lstStyle/>
                    <a:p>
                      <a:r>
                        <a:rPr lang="en-US" sz="1600" dirty="0">
                          <a:solidFill>
                            <a:schemeClr val="tx1"/>
                          </a:solidFill>
                          <a:latin typeface="+mn-lt"/>
                          <a:cs typeface="Arial" panose="020B0604020202020204" pitchFamily="34" charset="0"/>
                        </a:rPr>
                        <a:t>Distrito 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20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498960081"/>
                  </a:ext>
                </a:extLst>
              </a:tr>
            </a:tbl>
          </a:graphicData>
        </a:graphic>
      </p:graphicFrame>
      <p:sp>
        <p:nvSpPr>
          <p:cNvPr id="3" name="TextBox 2">
            <a:extLst>
              <a:ext uri="{FF2B5EF4-FFF2-40B4-BE49-F238E27FC236}">
                <a16:creationId xmlns:a16="http://schemas.microsoft.com/office/drawing/2014/main" id="{0666468B-A8BE-A12B-C42C-18F3B8BBF1F4}"/>
              </a:ext>
            </a:extLst>
          </p:cNvPr>
          <p:cNvSpPr txBox="1"/>
          <p:nvPr/>
        </p:nvSpPr>
        <p:spPr>
          <a:xfrm>
            <a:off x="7736853" y="1296168"/>
            <a:ext cx="1143000" cy="369332"/>
          </a:xfrm>
          <a:prstGeom prst="rect">
            <a:avLst/>
          </a:prstGeom>
          <a:noFill/>
        </p:spPr>
        <p:txBody>
          <a:bodyPr wrap="square" rtlCol="0">
            <a:spAutoFit/>
          </a:bodyPr>
          <a:lstStyle/>
          <a:p>
            <a:pPr algn="ctr"/>
            <a:r>
              <a:rPr lang="en-US" b="1" dirty="0"/>
              <a:t>Humano</a:t>
            </a:r>
          </a:p>
        </p:txBody>
      </p:sp>
      <p:sp>
        <p:nvSpPr>
          <p:cNvPr id="4" name="TextBox 3">
            <a:extLst>
              <a:ext uri="{FF2B5EF4-FFF2-40B4-BE49-F238E27FC236}">
                <a16:creationId xmlns:a16="http://schemas.microsoft.com/office/drawing/2014/main" id="{12C2CD95-B61D-1334-125E-EF03D2C19578}"/>
              </a:ext>
            </a:extLst>
          </p:cNvPr>
          <p:cNvSpPr txBox="1"/>
          <p:nvPr/>
        </p:nvSpPr>
        <p:spPr>
          <a:xfrm>
            <a:off x="7699240" y="3855794"/>
            <a:ext cx="1218227" cy="369332"/>
          </a:xfrm>
          <a:prstGeom prst="rect">
            <a:avLst/>
          </a:prstGeom>
          <a:noFill/>
        </p:spPr>
        <p:txBody>
          <a:bodyPr wrap="square" rtlCol="0">
            <a:spAutoFit/>
          </a:bodyPr>
          <a:lstStyle/>
          <a:p>
            <a:pPr algn="ctr"/>
            <a:r>
              <a:rPr lang="en-US" b="1" dirty="0"/>
              <a:t>Animales</a:t>
            </a:r>
          </a:p>
        </p:txBody>
      </p:sp>
    </p:spTree>
    <p:extLst>
      <p:ext uri="{BB962C8B-B14F-4D97-AF65-F5344CB8AC3E}">
        <p14:creationId xmlns:p14="http://schemas.microsoft.com/office/powerpoint/2010/main" val="6329141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4E6C815-7A50-CCC6-1761-34DA5F14396B}"/>
              </a:ext>
            </a:extLst>
          </p:cNvPr>
          <p:cNvSpPr>
            <a:spLocks noGrp="1"/>
          </p:cNvSpPr>
          <p:nvPr>
            <p:ph type="title"/>
          </p:nvPr>
        </p:nvSpPr>
        <p:spPr>
          <a:xfrm>
            <a:off x="838200" y="-14514"/>
            <a:ext cx="10515600" cy="1257300"/>
          </a:xfrm>
        </p:spPr>
        <p:txBody>
          <a:bodyPr/>
          <a:lstStyle/>
          <a:p>
            <a:r>
              <a:rPr lang="es-GT" dirty="0"/>
              <a:t>Reportes agregados frente a reportes basados en casos (2/2)</a:t>
            </a:r>
          </a:p>
        </p:txBody>
      </p:sp>
      <p:sp>
        <p:nvSpPr>
          <p:cNvPr id="7" name="Content Placeholder 6">
            <a:extLst>
              <a:ext uri="{FF2B5EF4-FFF2-40B4-BE49-F238E27FC236}">
                <a16:creationId xmlns:a16="http://schemas.microsoft.com/office/drawing/2014/main" id="{D2B6299D-5D4D-2B5E-7F7B-9818AE8EFF5F}"/>
              </a:ext>
            </a:extLst>
          </p:cNvPr>
          <p:cNvSpPr>
            <a:spLocks noGrp="1"/>
          </p:cNvSpPr>
          <p:nvPr>
            <p:ph sz="half" idx="2"/>
          </p:nvPr>
        </p:nvSpPr>
        <p:spPr/>
        <p:txBody>
          <a:bodyPr/>
          <a:lstStyle/>
          <a:p>
            <a:pPr marL="0" indent="0">
              <a:spcAft>
                <a:spcPts val="0"/>
              </a:spcAft>
              <a:buNone/>
            </a:pPr>
            <a:r>
              <a:rPr lang="en-US" b="1" dirty="0">
                <a:solidFill>
                  <a:srgbClr val="00953A"/>
                </a:solidFill>
              </a:rPr>
              <a:t>Basado en casos (individual)</a:t>
            </a:r>
          </a:p>
          <a:p>
            <a:pPr lvl="1">
              <a:spcAft>
                <a:spcPts val="0"/>
              </a:spcAft>
            </a:pPr>
            <a:r>
              <a:rPr lang="es-ES" dirty="0"/>
              <a:t>Cada caso es notificado individualmente</a:t>
            </a:r>
          </a:p>
          <a:p>
            <a:pPr lvl="1"/>
            <a:r>
              <a:rPr lang="es-ES" dirty="0"/>
              <a:t>Lista de casos o reporte de casos</a:t>
            </a:r>
          </a:p>
        </p:txBody>
      </p:sp>
      <p:graphicFrame>
        <p:nvGraphicFramePr>
          <p:cNvPr id="10" name="Table 9"/>
          <p:cNvGraphicFramePr>
            <a:graphicFrameLocks noGrp="1"/>
          </p:cNvGraphicFramePr>
          <p:nvPr>
            <p:extLst>
              <p:ext uri="{D42A27DB-BD31-4B8C-83A1-F6EECF244321}">
                <p14:modId xmlns:p14="http://schemas.microsoft.com/office/powerpoint/2010/main" val="2145226010"/>
              </p:ext>
            </p:extLst>
          </p:nvPr>
        </p:nvGraphicFramePr>
        <p:xfrm>
          <a:off x="838199" y="3108797"/>
          <a:ext cx="10739036" cy="1341120"/>
        </p:xfrm>
        <a:graphic>
          <a:graphicData uri="http://schemas.openxmlformats.org/drawingml/2006/table">
            <a:tbl>
              <a:tblPr firstRow="1" bandRow="1">
                <a:tableStyleId>{5C22544A-7EE6-4342-B048-85BDC9FD1C3A}</a:tableStyleId>
              </a:tblPr>
              <a:tblGrid>
                <a:gridCol w="711794">
                  <a:extLst>
                    <a:ext uri="{9D8B030D-6E8A-4147-A177-3AD203B41FA5}">
                      <a16:colId xmlns:a16="http://schemas.microsoft.com/office/drawing/2014/main" val="513339147"/>
                    </a:ext>
                  </a:extLst>
                </a:gridCol>
                <a:gridCol w="2276329">
                  <a:extLst>
                    <a:ext uri="{9D8B030D-6E8A-4147-A177-3AD203B41FA5}">
                      <a16:colId xmlns:a16="http://schemas.microsoft.com/office/drawing/2014/main" val="4195877151"/>
                    </a:ext>
                  </a:extLst>
                </a:gridCol>
                <a:gridCol w="1170693">
                  <a:extLst>
                    <a:ext uri="{9D8B030D-6E8A-4147-A177-3AD203B41FA5}">
                      <a16:colId xmlns:a16="http://schemas.microsoft.com/office/drawing/2014/main" val="3094405476"/>
                    </a:ext>
                  </a:extLst>
                </a:gridCol>
                <a:gridCol w="1311982">
                  <a:extLst>
                    <a:ext uri="{9D8B030D-6E8A-4147-A177-3AD203B41FA5}">
                      <a16:colId xmlns:a16="http://schemas.microsoft.com/office/drawing/2014/main" val="1278288414"/>
                    </a:ext>
                  </a:extLst>
                </a:gridCol>
                <a:gridCol w="1170693">
                  <a:extLst>
                    <a:ext uri="{9D8B030D-6E8A-4147-A177-3AD203B41FA5}">
                      <a16:colId xmlns:a16="http://schemas.microsoft.com/office/drawing/2014/main" val="1096999046"/>
                    </a:ext>
                  </a:extLst>
                </a:gridCol>
                <a:gridCol w="686270">
                  <a:extLst>
                    <a:ext uri="{9D8B030D-6E8A-4147-A177-3AD203B41FA5}">
                      <a16:colId xmlns:a16="http://schemas.microsoft.com/office/drawing/2014/main" val="86579412"/>
                    </a:ext>
                  </a:extLst>
                </a:gridCol>
                <a:gridCol w="938571">
                  <a:extLst>
                    <a:ext uri="{9D8B030D-6E8A-4147-A177-3AD203B41FA5}">
                      <a16:colId xmlns:a16="http://schemas.microsoft.com/office/drawing/2014/main" val="900635204"/>
                    </a:ext>
                  </a:extLst>
                </a:gridCol>
                <a:gridCol w="1237847">
                  <a:extLst>
                    <a:ext uri="{9D8B030D-6E8A-4147-A177-3AD203B41FA5}">
                      <a16:colId xmlns:a16="http://schemas.microsoft.com/office/drawing/2014/main" val="3759990116"/>
                    </a:ext>
                  </a:extLst>
                </a:gridCol>
                <a:gridCol w="1234857">
                  <a:extLst>
                    <a:ext uri="{9D8B030D-6E8A-4147-A177-3AD203B41FA5}">
                      <a16:colId xmlns:a16="http://schemas.microsoft.com/office/drawing/2014/main" val="3970489481"/>
                    </a:ext>
                  </a:extLst>
                </a:gridCol>
              </a:tblGrid>
              <a:tr h="334804">
                <a:tc rowSpan="2">
                  <a:txBody>
                    <a:bodyPr/>
                    <a:lstStyle/>
                    <a:p>
                      <a:pPr algn="ctr"/>
                      <a:r>
                        <a:rPr lang="en-US" sz="1600" b="1" dirty="0">
                          <a:solidFill>
                            <a:schemeClr val="tx1"/>
                          </a:solidFill>
                          <a:latin typeface="+mn-lt"/>
                          <a:cs typeface="Arial" panose="020B0604020202020204" pitchFamily="34" charset="0"/>
                        </a:rPr>
                        <a:t>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s-GT" sz="1600" b="1" noProof="0" dirty="0">
                          <a:solidFill>
                            <a:schemeClr val="tx1"/>
                          </a:solidFill>
                          <a:latin typeface="+mn-lt"/>
                          <a:cs typeface="Arial" panose="020B0604020202020204" pitchFamily="34" charset="0"/>
                        </a:rPr>
                        <a:t>Nombre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s-GT" sz="1600" b="1" noProof="0" dirty="0">
                          <a:solidFill>
                            <a:schemeClr val="tx1"/>
                          </a:solidFill>
                          <a:latin typeface="+mn-lt"/>
                          <a:cs typeface="Arial" panose="020B0604020202020204" pitchFamily="34" charset="0"/>
                        </a:rPr>
                        <a:t>Sexo (M/F)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s-GT" sz="1600" b="1" noProof="0" dirty="0">
                          <a:solidFill>
                            <a:schemeClr val="tx1"/>
                          </a:solidFill>
                          <a:latin typeface="+mn-lt"/>
                          <a:cs typeface="Arial" panose="020B0604020202020204" pitchFamily="34" charset="0"/>
                        </a:rPr>
                        <a:t>Dirección/ Cuadra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s-GT" sz="1600" b="1" noProof="0" dirty="0">
                          <a:solidFill>
                            <a:schemeClr val="tx1"/>
                          </a:solidFill>
                          <a:latin typeface="+mn-lt"/>
                          <a:cs typeface="Arial" panose="020B0604020202020204" pitchFamily="34" charset="0"/>
                        </a:rPr>
                        <a:t>Fecha </a:t>
                      </a:r>
                      <a:r>
                        <a:rPr lang="es-GT" sz="1600" b="1" baseline="0" noProof="0" dirty="0">
                          <a:solidFill>
                            <a:schemeClr val="tx1"/>
                          </a:solidFill>
                          <a:latin typeface="+mn-lt"/>
                          <a:cs typeface="Arial" panose="020B0604020202020204" pitchFamily="34" charset="0"/>
                        </a:rPr>
                        <a:t>de inicio</a:t>
                      </a:r>
                      <a:endParaRPr lang="es-GT" sz="1600" b="1" noProof="0" dirty="0">
                        <a:solidFill>
                          <a:schemeClr val="tx1"/>
                        </a:solidFill>
                        <a:latin typeface="+mn-lt"/>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3">
                  <a:txBody>
                    <a:bodyPr/>
                    <a:lstStyle/>
                    <a:p>
                      <a:pPr algn="ctr"/>
                      <a:r>
                        <a:rPr lang="en-US" sz="1600" dirty="0">
                          <a:solidFill>
                            <a:schemeClr val="tx1"/>
                          </a:solidFill>
                          <a:latin typeface="+mn-lt"/>
                          <a:cs typeface="Arial" panose="020B0604020202020204" pitchFamily="34" charset="0"/>
                        </a:rPr>
                        <a:t>Laboratorio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sz="1400">
                        <a:latin typeface="Arial" panose="020B0604020202020204" pitchFamily="34" charset="0"/>
                        <a:cs typeface="Arial" panose="020B0604020202020204" pitchFamily="34" charset="0"/>
                      </a:endParaRPr>
                    </a:p>
                  </a:txBody>
                  <a:tcPr anchor="b">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hMerge="1">
                  <a:txBody>
                    <a:bodyPr/>
                    <a:lstStyle/>
                    <a:p>
                      <a:endParaRPr lang="en-US" sz="1400">
                        <a:latin typeface="Arial" panose="020B0604020202020204" pitchFamily="34" charset="0"/>
                        <a:cs typeface="Arial" panose="020B0604020202020204" pitchFamily="34" charset="0"/>
                      </a:endParaRPr>
                    </a:p>
                  </a:txBody>
                  <a:tcPr anchor="b">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rowSpan="2">
                  <a:txBody>
                    <a:bodyPr/>
                    <a:lstStyle/>
                    <a:p>
                      <a:pPr algn="ctr"/>
                      <a:r>
                        <a:rPr lang="es-GT" sz="1600" b="1" noProof="0" dirty="0">
                          <a:solidFill>
                            <a:schemeClr val="tx1"/>
                          </a:solidFill>
                          <a:latin typeface="+mn-lt"/>
                          <a:cs typeface="Arial" panose="020B0604020202020204" pitchFamily="34" charset="0"/>
                        </a:rPr>
                        <a:t>Desenlace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675009556"/>
                  </a:ext>
                </a:extLst>
              </a:tr>
              <a:tr h="334804">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s-GT" sz="1600" b="1" noProof="0" dirty="0">
                          <a:solidFill>
                            <a:schemeClr val="tx1"/>
                          </a:solidFill>
                          <a:latin typeface="+mn-lt"/>
                          <a:cs typeface="Arial" panose="020B0604020202020204" pitchFamily="34" charset="0"/>
                        </a:rPr>
                        <a:t>S/N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600" b="1" noProof="0" dirty="0">
                          <a:solidFill>
                            <a:schemeClr val="tx1"/>
                          </a:solidFill>
                          <a:latin typeface="+mn-lt"/>
                          <a:cs typeface="Arial" panose="020B0604020202020204" pitchFamily="34" charset="0"/>
                        </a:rPr>
                        <a:t>Tipo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600" b="1" noProof="0" dirty="0">
                          <a:solidFill>
                            <a:schemeClr val="tx1"/>
                          </a:solidFill>
                          <a:latin typeface="+mn-lt"/>
                          <a:cs typeface="Arial" panose="020B0604020202020204" pitchFamily="34" charset="0"/>
                        </a:rPr>
                        <a:t>Resultado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endParaRPr lang="en-US"/>
                    </a:p>
                  </a:txBody>
                  <a:tcPr/>
                </a:tc>
                <a:extLst>
                  <a:ext uri="{0D108BD9-81ED-4DB2-BD59-A6C34878D82A}">
                    <a16:rowId xmlns:a16="http://schemas.microsoft.com/office/drawing/2014/main" val="2868197185"/>
                  </a:ext>
                </a:extLst>
              </a:tr>
              <a:tr h="33480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a:solidFill>
                            <a:schemeClr val="tx1"/>
                          </a:solidFill>
                          <a:latin typeface="+mn-lt"/>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GT" sz="1600" b="0" noProof="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GT" sz="1600" b="0" noProof="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GT" sz="1600" b="0" noProof="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GT" sz="1600" b="0" noProof="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GT" sz="1600" b="0" noProof="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GT" sz="1600" b="0" noProof="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GT" sz="1600" b="0" noProof="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GT" sz="1600" b="0" noProof="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5711124"/>
                  </a:ext>
                </a:extLst>
              </a:tr>
              <a:tr h="33480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a:solidFill>
                            <a:schemeClr val="tx1"/>
                          </a:solidFill>
                          <a:latin typeface="+mn-lt"/>
                          <a:cs typeface="Arial" panose="020B0604020202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543834362"/>
                  </a:ext>
                </a:extLst>
              </a:tr>
            </a:tbl>
          </a:graphicData>
        </a:graphic>
      </p:graphicFrame>
      <p:graphicFrame>
        <p:nvGraphicFramePr>
          <p:cNvPr id="8" name="Table 7">
            <a:extLst>
              <a:ext uri="{FF2B5EF4-FFF2-40B4-BE49-F238E27FC236}">
                <a16:creationId xmlns:a16="http://schemas.microsoft.com/office/drawing/2014/main" id="{EC9F66D1-BE34-49AC-A098-5AF3A5489728}"/>
              </a:ext>
            </a:extLst>
          </p:cNvPr>
          <p:cNvGraphicFramePr>
            <a:graphicFrameLocks noGrp="1"/>
          </p:cNvGraphicFramePr>
          <p:nvPr>
            <p:extLst>
              <p:ext uri="{D42A27DB-BD31-4B8C-83A1-F6EECF244321}">
                <p14:modId xmlns:p14="http://schemas.microsoft.com/office/powerpoint/2010/main" val="2645537252"/>
              </p:ext>
            </p:extLst>
          </p:nvPr>
        </p:nvGraphicFramePr>
        <p:xfrm>
          <a:off x="838199" y="4876758"/>
          <a:ext cx="10708037" cy="1341120"/>
        </p:xfrm>
        <a:graphic>
          <a:graphicData uri="http://schemas.openxmlformats.org/drawingml/2006/table">
            <a:tbl>
              <a:tblPr firstRow="1" bandRow="1">
                <a:tableStyleId>{5C22544A-7EE6-4342-B048-85BDC9FD1C3A}</a:tableStyleId>
              </a:tblPr>
              <a:tblGrid>
                <a:gridCol w="709739">
                  <a:extLst>
                    <a:ext uri="{9D8B030D-6E8A-4147-A177-3AD203B41FA5}">
                      <a16:colId xmlns:a16="http://schemas.microsoft.com/office/drawing/2014/main" val="513339147"/>
                    </a:ext>
                  </a:extLst>
                </a:gridCol>
                <a:gridCol w="1075817">
                  <a:extLst>
                    <a:ext uri="{9D8B030D-6E8A-4147-A177-3AD203B41FA5}">
                      <a16:colId xmlns:a16="http://schemas.microsoft.com/office/drawing/2014/main" val="1505093762"/>
                    </a:ext>
                  </a:extLst>
                </a:gridCol>
                <a:gridCol w="1642499">
                  <a:extLst>
                    <a:ext uri="{9D8B030D-6E8A-4147-A177-3AD203B41FA5}">
                      <a16:colId xmlns:a16="http://schemas.microsoft.com/office/drawing/2014/main" val="816816823"/>
                    </a:ext>
                  </a:extLst>
                </a:gridCol>
                <a:gridCol w="724320">
                  <a:extLst>
                    <a:ext uri="{9D8B030D-6E8A-4147-A177-3AD203B41FA5}">
                      <a16:colId xmlns:a16="http://schemas.microsoft.com/office/drawing/2014/main" val="3094405476"/>
                    </a:ext>
                  </a:extLst>
                </a:gridCol>
                <a:gridCol w="1315508">
                  <a:extLst>
                    <a:ext uri="{9D8B030D-6E8A-4147-A177-3AD203B41FA5}">
                      <a16:colId xmlns:a16="http://schemas.microsoft.com/office/drawing/2014/main" val="1278288414"/>
                    </a:ext>
                  </a:extLst>
                </a:gridCol>
                <a:gridCol w="1164479">
                  <a:extLst>
                    <a:ext uri="{9D8B030D-6E8A-4147-A177-3AD203B41FA5}">
                      <a16:colId xmlns:a16="http://schemas.microsoft.com/office/drawing/2014/main" val="1096999046"/>
                    </a:ext>
                  </a:extLst>
                </a:gridCol>
                <a:gridCol w="695450">
                  <a:extLst>
                    <a:ext uri="{9D8B030D-6E8A-4147-A177-3AD203B41FA5}">
                      <a16:colId xmlns:a16="http://schemas.microsoft.com/office/drawing/2014/main" val="86579412"/>
                    </a:ext>
                  </a:extLst>
                </a:gridCol>
                <a:gridCol w="815807">
                  <a:extLst>
                    <a:ext uri="{9D8B030D-6E8A-4147-A177-3AD203B41FA5}">
                      <a16:colId xmlns:a16="http://schemas.microsoft.com/office/drawing/2014/main" val="900635204"/>
                    </a:ext>
                  </a:extLst>
                </a:gridCol>
                <a:gridCol w="1335193">
                  <a:extLst>
                    <a:ext uri="{9D8B030D-6E8A-4147-A177-3AD203B41FA5}">
                      <a16:colId xmlns:a16="http://schemas.microsoft.com/office/drawing/2014/main" val="3759990116"/>
                    </a:ext>
                  </a:extLst>
                </a:gridCol>
                <a:gridCol w="1229225">
                  <a:extLst>
                    <a:ext uri="{9D8B030D-6E8A-4147-A177-3AD203B41FA5}">
                      <a16:colId xmlns:a16="http://schemas.microsoft.com/office/drawing/2014/main" val="3970489481"/>
                    </a:ext>
                  </a:extLst>
                </a:gridCol>
              </a:tblGrid>
              <a:tr h="321956">
                <a:tc rowSpan="2">
                  <a:txBody>
                    <a:bodyPr/>
                    <a:lstStyle/>
                    <a:p>
                      <a:pPr algn="ctr"/>
                      <a:r>
                        <a:rPr lang="es-GT" sz="1600" b="1" noProof="0" dirty="0">
                          <a:solidFill>
                            <a:schemeClr val="tx1"/>
                          </a:solidFill>
                          <a:latin typeface="+mn-lt"/>
                          <a:cs typeface="Arial" panose="020B0604020202020204" pitchFamily="34" charset="0"/>
                        </a:rPr>
                        <a:t>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lvl="0" algn="ctr">
                        <a:buNone/>
                      </a:pPr>
                      <a:r>
                        <a:rPr lang="es-GT" sz="1600" b="1" noProof="0" dirty="0">
                          <a:solidFill>
                            <a:schemeClr val="tx1"/>
                          </a:solidFill>
                          <a:latin typeface="+mn-lt"/>
                          <a:cs typeface="Arial"/>
                        </a:rPr>
                        <a:t>Especie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600" b="1" noProof="0" dirty="0">
                          <a:solidFill>
                            <a:schemeClr val="tx1"/>
                          </a:solidFill>
                          <a:latin typeface="+mn-lt"/>
                          <a:cs typeface="Arial"/>
                        </a:rPr>
                        <a:t>Identificador del animal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s-GT" sz="1600" b="1" noProof="0" dirty="0">
                          <a:solidFill>
                            <a:schemeClr val="tx1"/>
                          </a:solidFill>
                          <a:latin typeface="+mn-lt"/>
                          <a:cs typeface="Arial" panose="020B0604020202020204" pitchFamily="34" charset="0"/>
                        </a:rPr>
                        <a:t>Sexo (M/F)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s-GT" sz="1600" b="1" noProof="0" dirty="0">
                          <a:solidFill>
                            <a:schemeClr val="tx1"/>
                          </a:solidFill>
                          <a:latin typeface="+mn-lt"/>
                          <a:cs typeface="Arial" panose="020B0604020202020204" pitchFamily="34" charset="0"/>
                        </a:rPr>
                        <a:t>Ubicación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s-GT" sz="1600" b="1" noProof="0" dirty="0">
                          <a:solidFill>
                            <a:schemeClr val="tx1"/>
                          </a:solidFill>
                          <a:latin typeface="+mn-lt"/>
                          <a:cs typeface="Arial" panose="020B0604020202020204" pitchFamily="34" charset="0"/>
                        </a:rPr>
                        <a:t>Fecha </a:t>
                      </a:r>
                      <a:r>
                        <a:rPr lang="es-GT" sz="1600" b="1" baseline="0" noProof="0" dirty="0">
                          <a:solidFill>
                            <a:schemeClr val="tx1"/>
                          </a:solidFill>
                          <a:latin typeface="+mn-lt"/>
                          <a:cs typeface="Arial" panose="020B0604020202020204" pitchFamily="34" charset="0"/>
                        </a:rPr>
                        <a:t>de inicio</a:t>
                      </a:r>
                      <a:endParaRPr lang="es-GT" sz="1600" b="1" noProof="0" dirty="0">
                        <a:solidFill>
                          <a:schemeClr val="tx1"/>
                        </a:solidFill>
                        <a:latin typeface="+mn-lt"/>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3">
                  <a:txBody>
                    <a:bodyPr/>
                    <a:lstStyle/>
                    <a:p>
                      <a:pPr algn="ctr"/>
                      <a:r>
                        <a:rPr lang="es-GT" sz="1600" b="1" noProof="0" dirty="0">
                          <a:solidFill>
                            <a:schemeClr val="tx1"/>
                          </a:solidFill>
                          <a:latin typeface="+mn-lt"/>
                          <a:cs typeface="Arial" panose="020B0604020202020204" pitchFamily="34" charset="0"/>
                        </a:rPr>
                        <a:t>Laboratorio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sz="1400">
                        <a:latin typeface="Arial" panose="020B0604020202020204" pitchFamily="34" charset="0"/>
                        <a:cs typeface="Arial" panose="020B0604020202020204" pitchFamily="34" charset="0"/>
                      </a:endParaRPr>
                    </a:p>
                  </a:txBody>
                  <a:tcPr anchor="b">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hMerge="1">
                  <a:txBody>
                    <a:bodyPr/>
                    <a:lstStyle/>
                    <a:p>
                      <a:endParaRPr lang="en-US" sz="1400">
                        <a:latin typeface="Arial" panose="020B0604020202020204" pitchFamily="34" charset="0"/>
                        <a:cs typeface="Arial" panose="020B0604020202020204" pitchFamily="34" charset="0"/>
                      </a:endParaRPr>
                    </a:p>
                  </a:txBody>
                  <a:tcPr anchor="b">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rowSpan="2">
                  <a:txBody>
                    <a:bodyPr/>
                    <a:lstStyle/>
                    <a:p>
                      <a:pPr algn="ctr"/>
                      <a:r>
                        <a:rPr lang="es-GT" sz="1600" b="1" noProof="0" dirty="0">
                          <a:solidFill>
                            <a:schemeClr val="tx1"/>
                          </a:solidFill>
                          <a:latin typeface="+mn-lt"/>
                          <a:cs typeface="Arial" panose="020B0604020202020204" pitchFamily="34" charset="0"/>
                        </a:rPr>
                        <a:t>Desenlace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675009556"/>
                  </a:ext>
                </a:extLst>
              </a:tr>
              <a:tr h="325698">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s-GT" sz="1600" b="1" noProof="0" dirty="0">
                          <a:solidFill>
                            <a:schemeClr val="tx1"/>
                          </a:solidFill>
                          <a:latin typeface="+mn-lt"/>
                          <a:cs typeface="Arial" panose="020B0604020202020204" pitchFamily="34" charset="0"/>
                        </a:rPr>
                        <a:t>S/N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600" b="1" noProof="0" dirty="0">
                          <a:solidFill>
                            <a:schemeClr val="tx1"/>
                          </a:solidFill>
                          <a:latin typeface="+mn-lt"/>
                          <a:cs typeface="Arial" panose="020B0604020202020204" pitchFamily="34" charset="0"/>
                        </a:rPr>
                        <a:t>Tipo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600" b="1" noProof="0" dirty="0">
                          <a:solidFill>
                            <a:schemeClr val="tx1"/>
                          </a:solidFill>
                          <a:latin typeface="+mn-lt"/>
                          <a:cs typeface="Arial" panose="020B0604020202020204" pitchFamily="34" charset="0"/>
                        </a:rPr>
                        <a:t>Resultado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endParaRPr lang="en-US"/>
                    </a:p>
                  </a:txBody>
                  <a:tcPr/>
                </a:tc>
                <a:extLst>
                  <a:ext uri="{0D108BD9-81ED-4DB2-BD59-A6C34878D82A}">
                    <a16:rowId xmlns:a16="http://schemas.microsoft.com/office/drawing/2014/main" val="2868197185"/>
                  </a:ext>
                </a:extLst>
              </a:tr>
              <a:tr h="3219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a:solidFill>
                            <a:schemeClr val="tx1"/>
                          </a:solidFill>
                          <a:latin typeface="+mn-lt"/>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buNone/>
                      </a:pPr>
                      <a:endParaRPr lang="en-US" sz="1600" b="0">
                        <a:solidFill>
                          <a:schemeClr val="tx1"/>
                        </a:solidFill>
                        <a:latin typeface="+mn-lt"/>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buNone/>
                      </a:pPr>
                      <a:endParaRPr lang="en-US" sz="1600" b="0">
                        <a:solidFill>
                          <a:schemeClr val="tx1"/>
                        </a:solidFill>
                        <a:latin typeface="+mn-lt"/>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5711124"/>
                  </a:ext>
                </a:extLst>
              </a:tr>
              <a:tr h="3219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a:solidFill>
                            <a:schemeClr val="tx1"/>
                          </a:solidFill>
                          <a:latin typeface="+mn-lt"/>
                          <a:cs typeface="Arial" panose="020B0604020202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lvl="0">
                        <a:buNone/>
                      </a:pPr>
                      <a:endParaRPr lang="en-US" sz="1600" b="0">
                        <a:solidFill>
                          <a:schemeClr val="tx1"/>
                        </a:solidFill>
                        <a:latin typeface="+mn-lt"/>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lvl="0">
                        <a:buNone/>
                      </a:pPr>
                      <a:endParaRPr lang="en-US" sz="1600" b="0">
                        <a:solidFill>
                          <a:schemeClr val="tx1"/>
                        </a:solidFill>
                        <a:latin typeface="+mn-lt"/>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dirty="0">
                        <a:solidFill>
                          <a:schemeClr val="tx1"/>
                        </a:solidFill>
                        <a:latin typeface="+mn-lt"/>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543834362"/>
                  </a:ext>
                </a:extLst>
              </a:tr>
            </a:tbl>
          </a:graphicData>
        </a:graphic>
      </p:graphicFrame>
      <p:sp>
        <p:nvSpPr>
          <p:cNvPr id="3" name="TextBox 2">
            <a:extLst>
              <a:ext uri="{FF2B5EF4-FFF2-40B4-BE49-F238E27FC236}">
                <a16:creationId xmlns:a16="http://schemas.microsoft.com/office/drawing/2014/main" id="{3D3A294D-022F-25A9-4078-936CA962C540}"/>
              </a:ext>
            </a:extLst>
          </p:cNvPr>
          <p:cNvSpPr txBox="1"/>
          <p:nvPr/>
        </p:nvSpPr>
        <p:spPr>
          <a:xfrm>
            <a:off x="5524500" y="2743037"/>
            <a:ext cx="1143000" cy="365760"/>
          </a:xfrm>
          <a:prstGeom prst="rect">
            <a:avLst/>
          </a:prstGeom>
          <a:noFill/>
        </p:spPr>
        <p:txBody>
          <a:bodyPr wrap="square" rtlCol="0">
            <a:spAutoFit/>
          </a:bodyPr>
          <a:lstStyle/>
          <a:p>
            <a:pPr algn="ctr"/>
            <a:r>
              <a:rPr lang="en-US" b="1" dirty="0"/>
              <a:t>Humano</a:t>
            </a:r>
          </a:p>
        </p:txBody>
      </p:sp>
      <p:sp>
        <p:nvSpPr>
          <p:cNvPr id="5" name="TextBox 4">
            <a:extLst>
              <a:ext uri="{FF2B5EF4-FFF2-40B4-BE49-F238E27FC236}">
                <a16:creationId xmlns:a16="http://schemas.microsoft.com/office/drawing/2014/main" id="{81443A39-90D6-5A0C-18AD-D87DE8E019BC}"/>
              </a:ext>
            </a:extLst>
          </p:cNvPr>
          <p:cNvSpPr txBox="1"/>
          <p:nvPr/>
        </p:nvSpPr>
        <p:spPr>
          <a:xfrm>
            <a:off x="5524309" y="4516472"/>
            <a:ext cx="1282891" cy="365760"/>
          </a:xfrm>
          <a:prstGeom prst="rect">
            <a:avLst/>
          </a:prstGeom>
          <a:noFill/>
        </p:spPr>
        <p:txBody>
          <a:bodyPr wrap="square" rtlCol="0">
            <a:spAutoFit/>
          </a:bodyPr>
          <a:lstStyle/>
          <a:p>
            <a:pPr algn="ctr"/>
            <a:r>
              <a:rPr lang="en-US" b="1" dirty="0"/>
              <a:t>Animales</a:t>
            </a:r>
          </a:p>
        </p:txBody>
      </p:sp>
    </p:spTree>
    <p:extLst>
      <p:ext uri="{BB962C8B-B14F-4D97-AF65-F5344CB8AC3E}">
        <p14:creationId xmlns:p14="http://schemas.microsoft.com/office/powerpoint/2010/main" val="3322361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26566163-7AE5-B58B-DE46-1BE3B512CD07}"/>
              </a:ext>
            </a:extLst>
          </p:cNvPr>
          <p:cNvSpPr>
            <a:spLocks noGrp="1"/>
          </p:cNvSpPr>
          <p:nvPr>
            <p:ph sz="half" idx="2"/>
          </p:nvPr>
        </p:nvSpPr>
        <p:spPr/>
        <p:txBody>
          <a:bodyPr lIns="91440" tIns="45720" rIns="91440" bIns="45720" anchor="t"/>
          <a:lstStyle/>
          <a:p>
            <a:pPr marL="0" indent="0">
              <a:buNone/>
            </a:pPr>
            <a:r>
              <a:rPr lang="es-GT" b="1" dirty="0">
                <a:solidFill>
                  <a:srgbClr val="00953A"/>
                </a:solidFill>
              </a:rPr>
              <a:t>Identificación de fuentes ambientales o reservorios </a:t>
            </a:r>
            <a:br>
              <a:rPr lang="es-GT" b="1" dirty="0">
                <a:solidFill>
                  <a:srgbClr val="00953A"/>
                </a:solidFill>
              </a:rPr>
            </a:br>
            <a:r>
              <a:rPr lang="es-GT" b="1" dirty="0">
                <a:solidFill>
                  <a:srgbClr val="00953A"/>
                </a:solidFill>
              </a:rPr>
              <a:t>de enfermedades</a:t>
            </a:r>
          </a:p>
          <a:p>
            <a:pPr lvl="1"/>
            <a:r>
              <a:rPr lang="es-GT" dirty="0"/>
              <a:t>Los especialistas medioambientales pueden orientar las estrategias de muestreo (agua, alimentos, medicamentos, aire, otros)</a:t>
            </a:r>
            <a:endParaRPr lang="es-GT" dirty="0">
              <a:cs typeface="Arial"/>
            </a:endParaRPr>
          </a:p>
          <a:p>
            <a:endParaRPr lang="en-US" dirty="0"/>
          </a:p>
        </p:txBody>
      </p:sp>
      <p:sp>
        <p:nvSpPr>
          <p:cNvPr id="2" name="Title 1">
            <a:extLst>
              <a:ext uri="{FF2B5EF4-FFF2-40B4-BE49-F238E27FC236}">
                <a16:creationId xmlns:a16="http://schemas.microsoft.com/office/drawing/2014/main" id="{A2BD1620-B576-0FA0-2422-693761879A30}"/>
              </a:ext>
            </a:extLst>
          </p:cNvPr>
          <p:cNvSpPr>
            <a:spLocks noGrp="1"/>
          </p:cNvSpPr>
          <p:nvPr>
            <p:ph type="title"/>
          </p:nvPr>
        </p:nvSpPr>
        <p:spPr/>
        <p:txBody>
          <a:bodyPr/>
          <a:lstStyle/>
          <a:p>
            <a:r>
              <a:rPr lang="es-ES" dirty="0"/>
              <a:t>Vigilancia ambiental (1/2)</a:t>
            </a:r>
          </a:p>
        </p:txBody>
      </p:sp>
      <p:sp>
        <p:nvSpPr>
          <p:cNvPr id="8" name="Text Placeholder 3">
            <a:extLst>
              <a:ext uri="{FF2B5EF4-FFF2-40B4-BE49-F238E27FC236}">
                <a16:creationId xmlns:a16="http://schemas.microsoft.com/office/drawing/2014/main" id="{9647E730-56EC-A33B-3701-038F78205AB2}"/>
              </a:ext>
            </a:extLst>
          </p:cNvPr>
          <p:cNvSpPr>
            <a:spLocks noGrp="1"/>
          </p:cNvSpPr>
          <p:nvPr>
            <p:ph type="body" sz="quarter" idx="16"/>
          </p:nvPr>
        </p:nvSpPr>
        <p:spPr>
          <a:xfrm>
            <a:off x="1277256" y="6444342"/>
            <a:ext cx="8319348" cy="320675"/>
          </a:xfrm>
        </p:spPr>
        <p:txBody>
          <a:bodyPr lIns="91440" tIns="45720" rIns="91440" bIns="45720" anchor="b" anchorCtr="0"/>
          <a:lstStyle/>
          <a:p>
            <a:pPr>
              <a:lnSpc>
                <a:spcPct val="100000"/>
              </a:lnSpc>
              <a:spcBef>
                <a:spcPts val="0"/>
              </a:spcBef>
            </a:pPr>
            <a:r>
              <a:rPr lang="en-US" dirty="0">
                <a:latin typeface="Arial"/>
                <a:cs typeface="Arial"/>
              </a:rPr>
              <a:t>Centros para el Control y la Prevención de Enfermedades. </a:t>
            </a:r>
          </a:p>
          <a:p>
            <a:pPr>
              <a:lnSpc>
                <a:spcPct val="100000"/>
              </a:lnSpc>
              <a:spcBef>
                <a:spcPts val="0"/>
              </a:spcBef>
            </a:pPr>
            <a:r>
              <a:rPr lang="en-US" dirty="0">
                <a:hlinkClick r:id="rId3"/>
              </a:rPr>
              <a:t>Acerca de la prevención de la intoxicación infantil por plomo | Prevención de la intoxicación infantil por plomo | </a:t>
            </a:r>
            <a:r>
              <a:rPr lang="en-US" dirty="0">
                <a:latin typeface="Arial"/>
                <a:cs typeface="Arial"/>
              </a:rPr>
              <a:t>CDC  </a:t>
            </a:r>
          </a:p>
        </p:txBody>
      </p:sp>
    </p:spTree>
    <p:extLst>
      <p:ext uri="{BB962C8B-B14F-4D97-AF65-F5344CB8AC3E}">
        <p14:creationId xmlns:p14="http://schemas.microsoft.com/office/powerpoint/2010/main" val="2272031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4121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26566163-7AE5-B58B-DE46-1BE3B512CD07}"/>
              </a:ext>
            </a:extLst>
          </p:cNvPr>
          <p:cNvSpPr>
            <a:spLocks noGrp="1"/>
          </p:cNvSpPr>
          <p:nvPr>
            <p:ph sz="half" idx="2"/>
          </p:nvPr>
        </p:nvSpPr>
        <p:spPr>
          <a:xfrm>
            <a:off x="838200" y="1478857"/>
            <a:ext cx="10739034" cy="4639309"/>
          </a:xfrm>
        </p:spPr>
        <p:txBody>
          <a:bodyPr lIns="91440" tIns="45720" rIns="91440" bIns="45720" anchor="t"/>
          <a:lstStyle/>
          <a:p>
            <a:pPr marL="0" indent="0">
              <a:buNone/>
            </a:pPr>
            <a:r>
              <a:rPr lang="es-ES" b="1" dirty="0">
                <a:solidFill>
                  <a:srgbClr val="00953A"/>
                </a:solidFill>
              </a:rPr>
              <a:t>Colecta de datos y muestras</a:t>
            </a:r>
          </a:p>
          <a:p>
            <a:pPr lvl="1">
              <a:spcBef>
                <a:spcPts val="600"/>
              </a:spcBef>
              <a:spcAft>
                <a:spcPts val="0"/>
              </a:spcAft>
            </a:pPr>
            <a:r>
              <a:rPr lang="es-ES" dirty="0"/>
              <a:t>Formulario de muestreo completo: incluya notas y un mapa o dibujo de la zona</a:t>
            </a:r>
            <a:endParaRPr lang="es-ES" dirty="0">
              <a:cs typeface="Arial"/>
            </a:endParaRPr>
          </a:p>
          <a:p>
            <a:pPr lvl="1">
              <a:spcBef>
                <a:spcPts val="600"/>
              </a:spcBef>
              <a:spcAft>
                <a:spcPts val="0"/>
              </a:spcAft>
            </a:pPr>
            <a:r>
              <a:rPr lang="es-ES" dirty="0"/>
              <a:t>Utilizar técnicas de muestreo adecuadas para la colecta</a:t>
            </a:r>
            <a:endParaRPr lang="es-ES" dirty="0">
              <a:cs typeface="Arial"/>
            </a:endParaRPr>
          </a:p>
          <a:p>
            <a:pPr lvl="1">
              <a:spcBef>
                <a:spcPts val="600"/>
              </a:spcBef>
              <a:spcAft>
                <a:spcPts val="0"/>
              </a:spcAft>
            </a:pPr>
            <a:r>
              <a:rPr lang="es-ES" dirty="0"/>
              <a:t>Muestreo rutinario frente a muestreo durante un brote</a:t>
            </a:r>
            <a:endParaRPr lang="es-ES" dirty="0">
              <a:cs typeface="Arial"/>
            </a:endParaRPr>
          </a:p>
          <a:p>
            <a:pPr lvl="2">
              <a:spcBef>
                <a:spcPts val="600"/>
              </a:spcBef>
              <a:spcAft>
                <a:spcPts val="0"/>
              </a:spcAft>
            </a:pPr>
            <a:r>
              <a:rPr lang="es-ES" dirty="0"/>
              <a:t>Ejemplo: Guía de los CDC para la realización de muestreos ambientales de plomo</a:t>
            </a:r>
            <a:endParaRPr lang="es-ES" dirty="0">
              <a:cs typeface="Arial"/>
            </a:endParaRPr>
          </a:p>
        </p:txBody>
      </p:sp>
      <p:sp>
        <p:nvSpPr>
          <p:cNvPr id="2" name="Title 1">
            <a:extLst>
              <a:ext uri="{FF2B5EF4-FFF2-40B4-BE49-F238E27FC236}">
                <a16:creationId xmlns:a16="http://schemas.microsoft.com/office/drawing/2014/main" id="{A2BD1620-B576-0FA0-2422-693761879A30}"/>
              </a:ext>
            </a:extLst>
          </p:cNvPr>
          <p:cNvSpPr>
            <a:spLocks noGrp="1"/>
          </p:cNvSpPr>
          <p:nvPr>
            <p:ph type="title"/>
          </p:nvPr>
        </p:nvSpPr>
        <p:spPr/>
        <p:txBody>
          <a:bodyPr/>
          <a:lstStyle/>
          <a:p>
            <a:r>
              <a:rPr lang="es-ES" dirty="0"/>
              <a:t>Vigilancia ambiental (2/2)</a:t>
            </a:r>
          </a:p>
        </p:txBody>
      </p:sp>
      <p:sp>
        <p:nvSpPr>
          <p:cNvPr id="4" name="Text Placeholder 3">
            <a:extLst>
              <a:ext uri="{FF2B5EF4-FFF2-40B4-BE49-F238E27FC236}">
                <a16:creationId xmlns:a16="http://schemas.microsoft.com/office/drawing/2014/main" id="{B12A106D-46B3-2DCE-80B0-16F8F3A6C04A}"/>
              </a:ext>
            </a:extLst>
          </p:cNvPr>
          <p:cNvSpPr>
            <a:spLocks noGrp="1"/>
          </p:cNvSpPr>
          <p:nvPr>
            <p:ph type="body" sz="quarter" idx="16"/>
          </p:nvPr>
        </p:nvSpPr>
        <p:spPr>
          <a:xfrm>
            <a:off x="1046480" y="6400800"/>
            <a:ext cx="8492068" cy="320675"/>
          </a:xfrm>
        </p:spPr>
        <p:txBody>
          <a:bodyPr lIns="91440" tIns="45720" rIns="91440" bIns="45720" anchor="b" anchorCtr="0"/>
          <a:lstStyle/>
          <a:p>
            <a:pPr>
              <a:lnSpc>
                <a:spcPct val="100000"/>
              </a:lnSpc>
              <a:spcBef>
                <a:spcPts val="0"/>
              </a:spcBef>
            </a:pPr>
            <a:r>
              <a:rPr lang="en-US" dirty="0">
                <a:latin typeface="Arial"/>
                <a:cs typeface="Arial"/>
              </a:rPr>
              <a:t>Centros para el Control y la Prevención de Enfermedades. </a:t>
            </a:r>
          </a:p>
          <a:p>
            <a:pPr>
              <a:lnSpc>
                <a:spcPct val="100000"/>
              </a:lnSpc>
              <a:spcBef>
                <a:spcPts val="0"/>
              </a:spcBef>
            </a:pPr>
            <a:r>
              <a:rPr lang="en-US" dirty="0">
                <a:hlinkClick r:id="rId3"/>
              </a:rPr>
              <a:t>Acerca de la prevención de la intoxicación infantil por plomo | Prevención de la intoxicación infantil por plomo | </a:t>
            </a:r>
            <a:r>
              <a:rPr lang="en-US" dirty="0">
                <a:latin typeface="Arial"/>
                <a:cs typeface="Arial"/>
              </a:rPr>
              <a:t>CDC  </a:t>
            </a:r>
          </a:p>
        </p:txBody>
      </p:sp>
      <p:graphicFrame>
        <p:nvGraphicFramePr>
          <p:cNvPr id="13" name="Table 12">
            <a:extLst>
              <a:ext uri="{FF2B5EF4-FFF2-40B4-BE49-F238E27FC236}">
                <a16:creationId xmlns:a16="http://schemas.microsoft.com/office/drawing/2014/main" id="{68EF039B-9C1D-9301-719E-B0DAA5094595}"/>
              </a:ext>
            </a:extLst>
          </p:cNvPr>
          <p:cNvGraphicFramePr>
            <a:graphicFrameLocks noGrp="1"/>
          </p:cNvGraphicFramePr>
          <p:nvPr>
            <p:extLst>
              <p:ext uri="{D42A27DB-BD31-4B8C-83A1-F6EECF244321}">
                <p14:modId xmlns:p14="http://schemas.microsoft.com/office/powerpoint/2010/main" val="3639042705"/>
              </p:ext>
            </p:extLst>
          </p:nvPr>
        </p:nvGraphicFramePr>
        <p:xfrm>
          <a:off x="232130" y="4441372"/>
          <a:ext cx="11727741" cy="1582670"/>
        </p:xfrm>
        <a:graphic>
          <a:graphicData uri="http://schemas.openxmlformats.org/drawingml/2006/table">
            <a:tbl>
              <a:tblPr firstRow="1" bandRow="1">
                <a:tableStyleId>{5C22544A-7EE6-4342-B048-85BDC9FD1C3A}</a:tableStyleId>
              </a:tblPr>
              <a:tblGrid>
                <a:gridCol w="506975">
                  <a:extLst>
                    <a:ext uri="{9D8B030D-6E8A-4147-A177-3AD203B41FA5}">
                      <a16:colId xmlns:a16="http://schemas.microsoft.com/office/drawing/2014/main" val="513339147"/>
                    </a:ext>
                  </a:extLst>
                </a:gridCol>
                <a:gridCol w="1438038">
                  <a:extLst>
                    <a:ext uri="{9D8B030D-6E8A-4147-A177-3AD203B41FA5}">
                      <a16:colId xmlns:a16="http://schemas.microsoft.com/office/drawing/2014/main" val="4195877151"/>
                    </a:ext>
                  </a:extLst>
                </a:gridCol>
                <a:gridCol w="1509486">
                  <a:extLst>
                    <a:ext uri="{9D8B030D-6E8A-4147-A177-3AD203B41FA5}">
                      <a16:colId xmlns:a16="http://schemas.microsoft.com/office/drawing/2014/main" val="209544219"/>
                    </a:ext>
                  </a:extLst>
                </a:gridCol>
                <a:gridCol w="1480457">
                  <a:extLst>
                    <a:ext uri="{9D8B030D-6E8A-4147-A177-3AD203B41FA5}">
                      <a16:colId xmlns:a16="http://schemas.microsoft.com/office/drawing/2014/main" val="1505093762"/>
                    </a:ext>
                  </a:extLst>
                </a:gridCol>
                <a:gridCol w="1901371">
                  <a:extLst>
                    <a:ext uri="{9D8B030D-6E8A-4147-A177-3AD203B41FA5}">
                      <a16:colId xmlns:a16="http://schemas.microsoft.com/office/drawing/2014/main" val="1278288414"/>
                    </a:ext>
                  </a:extLst>
                </a:gridCol>
                <a:gridCol w="1233714">
                  <a:extLst>
                    <a:ext uri="{9D8B030D-6E8A-4147-A177-3AD203B41FA5}">
                      <a16:colId xmlns:a16="http://schemas.microsoft.com/office/drawing/2014/main" val="3448989410"/>
                    </a:ext>
                  </a:extLst>
                </a:gridCol>
                <a:gridCol w="526320">
                  <a:extLst>
                    <a:ext uri="{9D8B030D-6E8A-4147-A177-3AD203B41FA5}">
                      <a16:colId xmlns:a16="http://schemas.microsoft.com/office/drawing/2014/main" val="86579412"/>
                    </a:ext>
                  </a:extLst>
                </a:gridCol>
                <a:gridCol w="725162">
                  <a:extLst>
                    <a:ext uri="{9D8B030D-6E8A-4147-A177-3AD203B41FA5}">
                      <a16:colId xmlns:a16="http://schemas.microsoft.com/office/drawing/2014/main" val="900635204"/>
                    </a:ext>
                  </a:extLst>
                </a:gridCol>
                <a:gridCol w="1215947">
                  <a:extLst>
                    <a:ext uri="{9D8B030D-6E8A-4147-A177-3AD203B41FA5}">
                      <a16:colId xmlns:a16="http://schemas.microsoft.com/office/drawing/2014/main" val="3759990116"/>
                    </a:ext>
                  </a:extLst>
                </a:gridCol>
                <a:gridCol w="1190271">
                  <a:extLst>
                    <a:ext uri="{9D8B030D-6E8A-4147-A177-3AD203B41FA5}">
                      <a16:colId xmlns:a16="http://schemas.microsoft.com/office/drawing/2014/main" val="3970489481"/>
                    </a:ext>
                  </a:extLst>
                </a:gridCol>
              </a:tblGrid>
              <a:tr h="314348">
                <a:tc rowSpan="2">
                  <a:txBody>
                    <a:bodyPr/>
                    <a:lstStyle/>
                    <a:p>
                      <a:pPr algn="ctr"/>
                      <a:r>
                        <a:rPr lang="es-ES" sz="1600" b="1" noProof="0" dirty="0">
                          <a:solidFill>
                            <a:schemeClr val="tx1"/>
                          </a:solidFill>
                          <a:latin typeface="Arial"/>
                          <a:cs typeface="Arial"/>
                        </a:rPr>
                        <a:t>ID.</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s-ES" sz="1600" b="1" noProof="0" dirty="0">
                          <a:solidFill>
                            <a:schemeClr val="tx1"/>
                          </a:solidFill>
                          <a:latin typeface="Arial"/>
                          <a:cs typeface="Arial"/>
                        </a:rPr>
                        <a:t>Lugar/región muestreada</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lvl="0" algn="ctr">
                        <a:buNone/>
                      </a:pPr>
                      <a:r>
                        <a:rPr lang="es-ES" sz="1600" b="1" noProof="0" dirty="0">
                          <a:solidFill>
                            <a:schemeClr val="tx1"/>
                          </a:solidFill>
                          <a:latin typeface="Arial"/>
                          <a:cs typeface="Arial"/>
                        </a:rPr>
                        <a:t>Coordenadas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lvl="0" algn="ctr">
                        <a:buNone/>
                      </a:pPr>
                      <a:r>
                        <a:rPr lang="es-ES" sz="1600" b="1" noProof="0" dirty="0">
                          <a:solidFill>
                            <a:schemeClr val="tx1"/>
                          </a:solidFill>
                          <a:latin typeface="Arial"/>
                          <a:cs typeface="Arial"/>
                        </a:rPr>
                        <a:t>Fecha/hora de colecta de la muestra</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lvl="0" algn="ctr">
                        <a:lnSpc>
                          <a:spcPct val="100000"/>
                        </a:lnSpc>
                        <a:spcBef>
                          <a:spcPts val="0"/>
                        </a:spcBef>
                        <a:spcAft>
                          <a:spcPts val="0"/>
                        </a:spcAft>
                        <a:buNone/>
                      </a:pPr>
                      <a:r>
                        <a:rPr lang="es-ES" sz="1600" b="1" i="0" u="none" strike="noStrike" noProof="0" dirty="0">
                          <a:solidFill>
                            <a:schemeClr val="tx1"/>
                          </a:solidFill>
                          <a:latin typeface="Arial"/>
                        </a:rPr>
                        <a:t>Tipo de </a:t>
                      </a:r>
                      <a:br>
                        <a:rPr lang="es-ES" sz="1600" b="1" i="0" u="none" strike="noStrike" noProof="0" dirty="0">
                          <a:solidFill>
                            <a:schemeClr val="tx1"/>
                          </a:solidFill>
                          <a:latin typeface="Arial"/>
                        </a:rPr>
                      </a:br>
                      <a:r>
                        <a:rPr lang="es-ES" sz="1600" b="1" i="0" u="none" strike="noStrike" noProof="0" dirty="0">
                          <a:solidFill>
                            <a:schemeClr val="tx1"/>
                          </a:solidFill>
                          <a:latin typeface="Arial"/>
                        </a:rPr>
                        <a:t>muestra (agua, </a:t>
                      </a:r>
                      <a:br>
                        <a:rPr lang="es-ES" sz="1600" b="1" i="0" u="none" strike="noStrike" noProof="0" dirty="0">
                          <a:solidFill>
                            <a:schemeClr val="tx1"/>
                          </a:solidFill>
                          <a:latin typeface="Arial"/>
                        </a:rPr>
                      </a:br>
                      <a:r>
                        <a:rPr lang="es-ES" sz="1600" b="1" i="0" u="none" strike="noStrike" noProof="0" dirty="0">
                          <a:solidFill>
                            <a:schemeClr val="tx1"/>
                          </a:solidFill>
                          <a:latin typeface="Arial"/>
                        </a:rPr>
                        <a:t>alimentos, aire)</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lvl="0" algn="ctr">
                        <a:lnSpc>
                          <a:spcPct val="100000"/>
                        </a:lnSpc>
                        <a:spcBef>
                          <a:spcPts val="0"/>
                        </a:spcBef>
                        <a:spcAft>
                          <a:spcPts val="0"/>
                        </a:spcAft>
                        <a:buNone/>
                      </a:pPr>
                      <a:r>
                        <a:rPr lang="es-ES" sz="1600" b="1" i="0" u="none" strike="noStrike" noProof="0" dirty="0">
                          <a:solidFill>
                            <a:schemeClr val="tx1"/>
                          </a:solidFill>
                          <a:latin typeface="Arial"/>
                        </a:rPr>
                        <a:t>Método de colecta de muestras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3">
                  <a:txBody>
                    <a:bodyPr/>
                    <a:lstStyle/>
                    <a:p>
                      <a:pPr algn="ctr"/>
                      <a:r>
                        <a:rPr lang="en-US" sz="1600" dirty="0">
                          <a:solidFill>
                            <a:schemeClr val="tx1"/>
                          </a:solidFill>
                          <a:latin typeface="Arial"/>
                          <a:cs typeface="Arial"/>
                        </a:rPr>
                        <a:t>Laboratorio</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sz="1400">
                        <a:latin typeface="Arial" panose="020B0604020202020204" pitchFamily="34" charset="0"/>
                        <a:cs typeface="Arial" panose="020B0604020202020204" pitchFamily="34" charset="0"/>
                      </a:endParaRPr>
                    </a:p>
                  </a:txBody>
                  <a:tcPr anchor="b">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hMerge="1">
                  <a:txBody>
                    <a:bodyPr/>
                    <a:lstStyle/>
                    <a:p>
                      <a:endParaRPr lang="en-US" sz="1400">
                        <a:latin typeface="Arial" panose="020B0604020202020204" pitchFamily="34" charset="0"/>
                        <a:cs typeface="Arial" panose="020B0604020202020204" pitchFamily="34" charset="0"/>
                      </a:endParaRPr>
                    </a:p>
                  </a:txBody>
                  <a:tcPr anchor="b">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lumMod val="25000"/>
                        <a:lumOff val="75000"/>
                      </a:schemeClr>
                    </a:solidFill>
                  </a:tcPr>
                </a:tc>
                <a:tc rowSpan="2">
                  <a:txBody>
                    <a:bodyPr/>
                    <a:lstStyle/>
                    <a:p>
                      <a:pPr algn="ctr"/>
                      <a:r>
                        <a:rPr lang="es-ES" sz="1600" b="1" noProof="0" dirty="0">
                          <a:solidFill>
                            <a:schemeClr val="tx1"/>
                          </a:solidFill>
                          <a:latin typeface="Arial"/>
                          <a:cs typeface="Arial"/>
                        </a:rPr>
                        <a:t>Desenlace</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675009556"/>
                  </a:ext>
                </a:extLst>
              </a:tr>
              <a:tr h="57683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fr-FR"/>
                    </a:p>
                  </a:txBody>
                  <a:tcPr/>
                </a:tc>
                <a:tc>
                  <a:txBody>
                    <a:bodyPr/>
                    <a:lstStyle/>
                    <a:p>
                      <a:pPr algn="ctr"/>
                      <a:r>
                        <a:rPr lang="es-ES" sz="1600" b="1" noProof="0" dirty="0">
                          <a:solidFill>
                            <a:schemeClr val="tx1"/>
                          </a:solidFill>
                          <a:latin typeface="Arial"/>
                          <a:cs typeface="Arial"/>
                        </a:rPr>
                        <a:t>S/N</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1600" b="1" noProof="0" dirty="0">
                          <a:solidFill>
                            <a:schemeClr val="tx1"/>
                          </a:solidFill>
                          <a:latin typeface="Arial"/>
                          <a:cs typeface="Arial"/>
                        </a:rPr>
                        <a:t>Tipo</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1600" b="1" noProof="0" dirty="0">
                          <a:solidFill>
                            <a:schemeClr val="tx1"/>
                          </a:solidFill>
                          <a:latin typeface="Arial"/>
                          <a:cs typeface="Arial"/>
                        </a:rPr>
                        <a:t>Resultado</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endParaRPr lang="en-US"/>
                    </a:p>
                  </a:txBody>
                  <a:tcPr/>
                </a:tc>
                <a:extLst>
                  <a:ext uri="{0D108BD9-81ED-4DB2-BD59-A6C34878D82A}">
                    <a16:rowId xmlns:a16="http://schemas.microsoft.com/office/drawing/2014/main" val="2868197185"/>
                  </a:ext>
                </a:extLst>
              </a:tr>
              <a:tr h="31434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a:solidFill>
                            <a:schemeClr val="tx1"/>
                          </a:solidFill>
                          <a:latin typeface="Arial"/>
                          <a:cs typeface="Aria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buNone/>
                      </a:pPr>
                      <a:endParaRPr lang="en-US" sz="1600" b="0">
                        <a:solidFill>
                          <a:schemeClr val="tx1"/>
                        </a:solidFill>
                        <a:latin typeface="Arial"/>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buNone/>
                      </a:pPr>
                      <a:endParaRPr lang="en-US" sz="1600" b="0">
                        <a:solidFill>
                          <a:schemeClr val="tx1"/>
                        </a:solidFill>
                        <a:latin typeface="Arial"/>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5711124"/>
                  </a:ext>
                </a:extLst>
              </a:tr>
              <a:tr h="31434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a:solidFill>
                            <a:schemeClr val="tx1"/>
                          </a:solidFill>
                          <a:latin typeface="Arial"/>
                          <a:cs typeface="Aria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lvl="0">
                        <a:buNone/>
                      </a:pPr>
                      <a:endParaRPr lang="en-US" sz="1600" b="0" dirty="0">
                        <a:solidFill>
                          <a:schemeClr val="tx1"/>
                        </a:solidFill>
                        <a:latin typeface="Arial"/>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lvl="0">
                        <a:buNone/>
                      </a:pPr>
                      <a:endParaRPr lang="en-US" sz="1600" b="0">
                        <a:solidFill>
                          <a:schemeClr val="tx1"/>
                        </a:solidFill>
                        <a:latin typeface="Arial"/>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sz="16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543834362"/>
                  </a:ext>
                </a:extLst>
              </a:tr>
            </a:tbl>
          </a:graphicData>
        </a:graphic>
      </p:graphicFrame>
    </p:spTree>
    <p:extLst>
      <p:ext uri="{BB962C8B-B14F-4D97-AF65-F5344CB8AC3E}">
        <p14:creationId xmlns:p14="http://schemas.microsoft.com/office/powerpoint/2010/main" val="427660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B6AE16-3982-BF9D-084A-B600C81DA500}"/>
              </a:ext>
            </a:extLst>
          </p:cNvPr>
          <p:cNvSpPr>
            <a:spLocks noGrp="1"/>
          </p:cNvSpPr>
          <p:nvPr>
            <p:ph type="title"/>
          </p:nvPr>
        </p:nvSpPr>
        <p:spPr/>
        <p:txBody>
          <a:bodyPr/>
          <a:lstStyle/>
          <a:p>
            <a:r>
              <a:rPr lang="es-ES" dirty="0"/>
              <a:t>¿Ningún reporte o reporte cero?</a:t>
            </a:r>
          </a:p>
        </p:txBody>
      </p:sp>
      <p:sp>
        <p:nvSpPr>
          <p:cNvPr id="11" name="Content Placeholder 10">
            <a:extLst>
              <a:ext uri="{FF2B5EF4-FFF2-40B4-BE49-F238E27FC236}">
                <a16:creationId xmlns:a16="http://schemas.microsoft.com/office/drawing/2014/main" id="{E0B17261-304E-413C-3240-8DB706CDB400}"/>
              </a:ext>
            </a:extLst>
          </p:cNvPr>
          <p:cNvSpPr>
            <a:spLocks noGrp="1"/>
          </p:cNvSpPr>
          <p:nvPr>
            <p:ph sz="half" idx="2"/>
          </p:nvPr>
        </p:nvSpPr>
        <p:spPr>
          <a:xfrm>
            <a:off x="838200" y="1397577"/>
            <a:ext cx="10515600" cy="4639309"/>
          </a:xfrm>
        </p:spPr>
        <p:txBody>
          <a:bodyPr/>
          <a:lstStyle/>
          <a:p>
            <a:pPr marL="0" indent="0" algn="ctr">
              <a:buNone/>
            </a:pPr>
            <a:r>
              <a:rPr lang="es-ES" b="1" dirty="0"/>
              <a:t>Formulario de resumen de vigilancia</a:t>
            </a:r>
          </a:p>
        </p:txBody>
      </p:sp>
      <p:graphicFrame>
        <p:nvGraphicFramePr>
          <p:cNvPr id="8" name="Table 7"/>
          <p:cNvGraphicFramePr>
            <a:graphicFrameLocks noGrp="1"/>
          </p:cNvGraphicFramePr>
          <p:nvPr>
            <p:extLst>
              <p:ext uri="{D42A27DB-BD31-4B8C-83A1-F6EECF244321}">
                <p14:modId xmlns:p14="http://schemas.microsoft.com/office/powerpoint/2010/main" val="1089852752"/>
              </p:ext>
            </p:extLst>
          </p:nvPr>
        </p:nvGraphicFramePr>
        <p:xfrm>
          <a:off x="838198" y="1925472"/>
          <a:ext cx="10515599" cy="3254835"/>
        </p:xfrm>
        <a:graphic>
          <a:graphicData uri="http://schemas.openxmlformats.org/drawingml/2006/table">
            <a:tbl>
              <a:tblPr>
                <a:tableStyleId>{5C22544A-7EE6-4342-B048-85BDC9FD1C3A}</a:tableStyleId>
              </a:tblPr>
              <a:tblGrid>
                <a:gridCol w="4865916">
                  <a:extLst>
                    <a:ext uri="{9D8B030D-6E8A-4147-A177-3AD203B41FA5}">
                      <a16:colId xmlns:a16="http://schemas.microsoft.com/office/drawing/2014/main" val="4002973510"/>
                    </a:ext>
                  </a:extLst>
                </a:gridCol>
                <a:gridCol w="1557920">
                  <a:extLst>
                    <a:ext uri="{9D8B030D-6E8A-4147-A177-3AD203B41FA5}">
                      <a16:colId xmlns:a16="http://schemas.microsoft.com/office/drawing/2014/main" val="326975444"/>
                    </a:ext>
                  </a:extLst>
                </a:gridCol>
                <a:gridCol w="1679944">
                  <a:extLst>
                    <a:ext uri="{9D8B030D-6E8A-4147-A177-3AD203B41FA5}">
                      <a16:colId xmlns:a16="http://schemas.microsoft.com/office/drawing/2014/main" val="31369705"/>
                    </a:ext>
                  </a:extLst>
                </a:gridCol>
                <a:gridCol w="2411819">
                  <a:extLst>
                    <a:ext uri="{9D8B030D-6E8A-4147-A177-3AD203B41FA5}">
                      <a16:colId xmlns:a16="http://schemas.microsoft.com/office/drawing/2014/main" val="3326059288"/>
                    </a:ext>
                  </a:extLst>
                </a:gridCol>
              </a:tblGrid>
              <a:tr h="706582">
                <a:tc>
                  <a:txBody>
                    <a:bodyPr/>
                    <a:lstStyle/>
                    <a:p>
                      <a:pPr algn="ctr" fontAlgn="b"/>
                      <a:r>
                        <a:rPr lang="es-GT" sz="2400" b="1" u="none" strike="noStrike" noProof="0" dirty="0">
                          <a:solidFill>
                            <a:schemeClr val="tx1"/>
                          </a:solidFill>
                          <a:effectLst/>
                          <a:latin typeface="Arial" panose="020B0604020202020204" pitchFamily="34" charset="0"/>
                          <a:cs typeface="Arial" panose="020B0604020202020204" pitchFamily="34" charset="0"/>
                        </a:rPr>
                        <a:t>Enfermedades y eventos de notificación obligatoria</a:t>
                      </a:r>
                      <a:endParaRPr lang="es-GT" sz="2400" b="1"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GT" sz="2400" b="1" u="none" strike="noStrike" noProof="0" dirty="0">
                          <a:solidFill>
                            <a:schemeClr val="tx1"/>
                          </a:solidFill>
                          <a:effectLst/>
                          <a:latin typeface="Arial" panose="020B0604020202020204" pitchFamily="34" charset="0"/>
                          <a:cs typeface="Arial" panose="020B0604020202020204" pitchFamily="34" charset="0"/>
                        </a:rPr>
                        <a:t>Casos</a:t>
                      </a:r>
                      <a:endParaRPr lang="es-GT" sz="2400" b="1"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GT" sz="2400" b="1" u="none" strike="noStrike" noProof="0" dirty="0">
                          <a:solidFill>
                            <a:schemeClr val="tx1"/>
                          </a:solidFill>
                          <a:effectLst/>
                          <a:latin typeface="Arial" panose="020B0604020202020204" pitchFamily="34" charset="0"/>
                          <a:cs typeface="Arial" panose="020B0604020202020204" pitchFamily="34" charset="0"/>
                        </a:rPr>
                        <a:t>Muertes</a:t>
                      </a:r>
                      <a:endParaRPr lang="es-GT" sz="2400" b="1"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GT" sz="2400" b="1" u="none" strike="noStrike" noProof="0" dirty="0">
                          <a:solidFill>
                            <a:schemeClr val="tx1"/>
                          </a:solidFill>
                          <a:effectLst/>
                          <a:latin typeface="Arial" panose="020B0604020202020204" pitchFamily="34" charset="0"/>
                          <a:cs typeface="Arial" panose="020B0604020202020204" pitchFamily="34" charset="0"/>
                        </a:rPr>
                        <a:t>Casos confirmados por laboratorio</a:t>
                      </a:r>
                      <a:endParaRPr lang="es-GT" sz="2400" b="1"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242167600"/>
                  </a:ext>
                </a:extLst>
              </a:tr>
              <a:tr h="468995">
                <a:tc>
                  <a:txBody>
                    <a:bodyPr/>
                    <a:lstStyle/>
                    <a:p>
                      <a:pPr algn="l" fontAlgn="ctr"/>
                      <a:r>
                        <a:rPr lang="es-GT" sz="2400" u="none" strike="noStrike" noProof="0" dirty="0">
                          <a:solidFill>
                            <a:schemeClr val="tx1"/>
                          </a:solidFill>
                          <a:effectLst/>
                          <a:latin typeface="Arial" panose="020B0604020202020204" pitchFamily="34" charset="0"/>
                          <a:cs typeface="Arial" panose="020B0604020202020204" pitchFamily="34" charset="0"/>
                        </a:rPr>
                        <a:t>Hepatitis vírica aguda</a:t>
                      </a:r>
                      <a:endParaRPr lang="es-GT" sz="2400" b="0" i="0" u="none" strike="noStrike" noProof="0" dirty="0">
                        <a:solidFill>
                          <a:schemeClr val="tx1"/>
                        </a:solidFill>
                        <a:effectLst/>
                        <a:latin typeface="Arial" panose="020B0604020202020204" pitchFamily="34" charset="0"/>
                        <a:cs typeface="Arial" panose="020B0604020202020204" pitchFamily="34" charset="0"/>
                      </a:endParaRPr>
                    </a:p>
                  </a:txBody>
                  <a:tcPr marL="18288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GT" sz="2400" u="none" strike="noStrike" noProof="0" dirty="0">
                          <a:solidFill>
                            <a:schemeClr val="tx1"/>
                          </a:solidFill>
                          <a:effectLst/>
                          <a:latin typeface="Arial" panose="020B0604020202020204" pitchFamily="34" charset="0"/>
                          <a:cs typeface="Arial" panose="020B0604020202020204" pitchFamily="34" charset="0"/>
                        </a:rPr>
                        <a:t>2</a:t>
                      </a:r>
                      <a:endParaRPr lang="es-GT" sz="2400" b="0"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GT" sz="2400" u="none" strike="noStrike" noProof="0" dirty="0">
                          <a:solidFill>
                            <a:schemeClr val="tx1"/>
                          </a:solidFill>
                          <a:effectLst/>
                          <a:latin typeface="Arial" panose="020B0604020202020204" pitchFamily="34" charset="0"/>
                          <a:cs typeface="Arial" panose="020B0604020202020204" pitchFamily="34" charset="0"/>
                        </a:rPr>
                        <a:t>0</a:t>
                      </a:r>
                      <a:endParaRPr lang="es-GT" sz="2400" b="0"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GT" sz="2400" u="none" strike="noStrike" noProof="0" dirty="0">
                          <a:solidFill>
                            <a:schemeClr val="tx1"/>
                          </a:solidFill>
                          <a:effectLst/>
                          <a:latin typeface="Arial" panose="020B0604020202020204" pitchFamily="34" charset="0"/>
                          <a:cs typeface="Arial" panose="020B0604020202020204" pitchFamily="34" charset="0"/>
                        </a:rPr>
                        <a:t>0</a:t>
                      </a:r>
                      <a:endParaRPr lang="es-GT" sz="2400" b="0"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4333946"/>
                  </a:ext>
                </a:extLst>
              </a:tr>
              <a:tr h="468995">
                <a:tc>
                  <a:txBody>
                    <a:bodyPr/>
                    <a:lstStyle/>
                    <a:p>
                      <a:pPr algn="l" fontAlgn="ctr"/>
                      <a:r>
                        <a:rPr lang="es-GT" sz="2400" u="none" strike="noStrike" noProof="0" dirty="0">
                          <a:solidFill>
                            <a:schemeClr val="tx1"/>
                          </a:solidFill>
                          <a:effectLst/>
                          <a:latin typeface="Arial" panose="020B0604020202020204" pitchFamily="34" charset="0"/>
                          <a:cs typeface="Arial" panose="020B0604020202020204" pitchFamily="34" charset="0"/>
                        </a:rPr>
                        <a:t>Ántrax</a:t>
                      </a:r>
                      <a:endParaRPr lang="es-GT" sz="2400" b="0" i="0" u="none" strike="noStrike" noProof="0" dirty="0">
                        <a:solidFill>
                          <a:schemeClr val="tx1"/>
                        </a:solidFill>
                        <a:effectLst/>
                        <a:latin typeface="Arial" panose="020B0604020202020204" pitchFamily="34" charset="0"/>
                        <a:cs typeface="Arial" panose="020B0604020202020204" pitchFamily="34" charset="0"/>
                      </a:endParaRPr>
                    </a:p>
                  </a:txBody>
                  <a:tcPr marL="18288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GT" sz="2400" u="none" strike="noStrike" noProof="0" dirty="0">
                          <a:solidFill>
                            <a:schemeClr val="tx1"/>
                          </a:solidFill>
                          <a:effectLst/>
                          <a:latin typeface="Arial" panose="020B0604020202020204" pitchFamily="34" charset="0"/>
                          <a:cs typeface="Arial" panose="020B0604020202020204" pitchFamily="34" charset="0"/>
                        </a:rPr>
                        <a:t> </a:t>
                      </a:r>
                      <a:endParaRPr lang="es-GT" sz="2400" b="0"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GT" sz="2400" u="none" strike="noStrike" noProof="0" dirty="0">
                          <a:solidFill>
                            <a:schemeClr val="tx1"/>
                          </a:solidFill>
                          <a:effectLst/>
                          <a:latin typeface="Arial" panose="020B0604020202020204" pitchFamily="34" charset="0"/>
                          <a:cs typeface="Arial" panose="020B0604020202020204" pitchFamily="34" charset="0"/>
                        </a:rPr>
                        <a:t> </a:t>
                      </a:r>
                      <a:endParaRPr lang="es-GT" sz="2400" b="0"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GT" sz="2400" u="none" strike="noStrike" noProof="0" dirty="0">
                          <a:solidFill>
                            <a:schemeClr val="tx1"/>
                          </a:solidFill>
                          <a:effectLst/>
                          <a:latin typeface="Arial" panose="020B0604020202020204" pitchFamily="34" charset="0"/>
                          <a:cs typeface="Arial" panose="020B0604020202020204" pitchFamily="34" charset="0"/>
                        </a:rPr>
                        <a:t> </a:t>
                      </a:r>
                      <a:endParaRPr lang="es-GT" sz="2400" b="0"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027938503"/>
                  </a:ext>
                </a:extLst>
              </a:tr>
              <a:tr h="468995">
                <a:tc>
                  <a:txBody>
                    <a:bodyPr/>
                    <a:lstStyle/>
                    <a:p>
                      <a:pPr algn="l" fontAlgn="ctr"/>
                      <a:r>
                        <a:rPr lang="es-GT" sz="2400" u="none" strike="noStrike" noProof="0" dirty="0">
                          <a:solidFill>
                            <a:schemeClr val="tx1"/>
                          </a:solidFill>
                          <a:effectLst/>
                          <a:latin typeface="Arial" panose="020B0604020202020204" pitchFamily="34" charset="0"/>
                          <a:cs typeface="Arial" panose="020B0604020202020204" pitchFamily="34" charset="0"/>
                        </a:rPr>
                        <a:t>Diarrea con sangre</a:t>
                      </a:r>
                      <a:endParaRPr lang="es-GT" sz="2400" b="0" i="0" u="none" strike="noStrike" noProof="0" dirty="0">
                        <a:solidFill>
                          <a:schemeClr val="tx1"/>
                        </a:solidFill>
                        <a:effectLst/>
                        <a:latin typeface="Arial" panose="020B0604020202020204" pitchFamily="34" charset="0"/>
                        <a:cs typeface="Arial" panose="020B0604020202020204" pitchFamily="34" charset="0"/>
                      </a:endParaRPr>
                    </a:p>
                  </a:txBody>
                  <a:tcPr marL="18288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GT" sz="2400" u="none" strike="noStrike" noProof="0" dirty="0">
                          <a:solidFill>
                            <a:schemeClr val="tx1"/>
                          </a:solidFill>
                          <a:effectLst/>
                          <a:latin typeface="Arial" panose="020B0604020202020204" pitchFamily="34" charset="0"/>
                          <a:cs typeface="Arial" panose="020B0604020202020204" pitchFamily="34" charset="0"/>
                        </a:rPr>
                        <a:t>3</a:t>
                      </a:r>
                      <a:endParaRPr lang="es-GT" sz="2400" b="0"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GT" sz="2400" u="none" strike="noStrike" noProof="0" dirty="0">
                          <a:solidFill>
                            <a:schemeClr val="tx1"/>
                          </a:solidFill>
                          <a:effectLst/>
                          <a:latin typeface="Arial" panose="020B0604020202020204" pitchFamily="34" charset="0"/>
                          <a:cs typeface="Arial" panose="020B0604020202020204" pitchFamily="34" charset="0"/>
                        </a:rPr>
                        <a:t>1</a:t>
                      </a:r>
                      <a:endParaRPr lang="es-GT" sz="2400" b="0"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GT" sz="2400" u="none" strike="noStrike" noProof="0" dirty="0">
                          <a:solidFill>
                            <a:schemeClr val="tx1"/>
                          </a:solidFill>
                          <a:effectLst/>
                          <a:latin typeface="Arial" panose="020B0604020202020204" pitchFamily="34" charset="0"/>
                          <a:cs typeface="Arial" panose="020B0604020202020204" pitchFamily="34" charset="0"/>
                        </a:rPr>
                        <a:t>0</a:t>
                      </a:r>
                      <a:endParaRPr lang="es-GT" sz="2400" b="0"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7031124"/>
                  </a:ext>
                </a:extLst>
              </a:tr>
              <a:tr h="702095">
                <a:tc>
                  <a:txBody>
                    <a:bodyPr/>
                    <a:lstStyle/>
                    <a:p>
                      <a:pPr algn="l" fontAlgn="ctr"/>
                      <a:r>
                        <a:rPr lang="es-GT" sz="2400" u="none" strike="noStrike" noProof="0" dirty="0">
                          <a:solidFill>
                            <a:schemeClr val="tx1"/>
                          </a:solidFill>
                          <a:effectLst/>
                          <a:latin typeface="Arial" panose="020B0604020202020204" pitchFamily="34" charset="0"/>
                          <a:cs typeface="Arial" panose="020B0604020202020204" pitchFamily="34" charset="0"/>
                        </a:rPr>
                        <a:t>Diarrea con deshidratación grave </a:t>
                      </a:r>
                    </a:p>
                    <a:p>
                      <a:pPr algn="l" fontAlgn="ctr"/>
                      <a:r>
                        <a:rPr lang="es-GT" sz="2400" u="none" strike="noStrike" noProof="0" dirty="0">
                          <a:solidFill>
                            <a:schemeClr val="tx1"/>
                          </a:solidFill>
                          <a:effectLst/>
                          <a:latin typeface="Arial" panose="020B0604020202020204" pitchFamily="34" charset="0"/>
                          <a:cs typeface="Arial" panose="020B0604020202020204" pitchFamily="34" charset="0"/>
                        </a:rPr>
                        <a:t>(niños &lt;5 años)</a:t>
                      </a:r>
                      <a:endParaRPr lang="es-GT" sz="2400" b="0" i="0" u="none" strike="noStrike" noProof="0" dirty="0">
                        <a:solidFill>
                          <a:schemeClr val="tx1"/>
                        </a:solidFill>
                        <a:effectLst/>
                        <a:latin typeface="Arial" panose="020B0604020202020204" pitchFamily="34" charset="0"/>
                        <a:cs typeface="Arial" panose="020B0604020202020204" pitchFamily="34" charset="0"/>
                      </a:endParaRPr>
                    </a:p>
                  </a:txBody>
                  <a:tcPr marL="18288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GT" sz="2400" u="none" strike="noStrike" noProof="0" dirty="0">
                          <a:solidFill>
                            <a:schemeClr val="tx1"/>
                          </a:solidFill>
                          <a:effectLst/>
                          <a:latin typeface="Arial" panose="020B0604020202020204" pitchFamily="34" charset="0"/>
                          <a:cs typeface="Arial" panose="020B0604020202020204" pitchFamily="34" charset="0"/>
                        </a:rPr>
                        <a:t>4</a:t>
                      </a:r>
                      <a:endParaRPr lang="es-GT" sz="2400" b="0"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GT" sz="2400" u="none" strike="noStrike" noProof="0" dirty="0">
                          <a:solidFill>
                            <a:schemeClr val="tx1"/>
                          </a:solidFill>
                          <a:effectLst/>
                          <a:latin typeface="Arial" panose="020B0604020202020204" pitchFamily="34" charset="0"/>
                          <a:cs typeface="Arial" panose="020B0604020202020204" pitchFamily="34" charset="0"/>
                        </a:rPr>
                        <a:t>0</a:t>
                      </a:r>
                      <a:endParaRPr lang="es-GT" sz="2400" b="0"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s-GT" sz="2400" u="none" strike="noStrike" noProof="0" dirty="0">
                          <a:solidFill>
                            <a:schemeClr val="tx1"/>
                          </a:solidFill>
                          <a:effectLst/>
                          <a:latin typeface="Arial" panose="020B0604020202020204" pitchFamily="34" charset="0"/>
                          <a:cs typeface="Arial" panose="020B0604020202020204" pitchFamily="34" charset="0"/>
                        </a:rPr>
                        <a:t>0</a:t>
                      </a:r>
                      <a:endParaRPr lang="es-GT" sz="2400" b="0"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812413402"/>
                  </a:ext>
                </a:extLst>
              </a:tr>
            </a:tbl>
          </a:graphicData>
        </a:graphic>
      </p:graphicFrame>
      <p:sp>
        <p:nvSpPr>
          <p:cNvPr id="7" name="TextBox 6">
            <a:extLst>
              <a:ext uri="{FF2B5EF4-FFF2-40B4-BE49-F238E27FC236}">
                <a16:creationId xmlns:a16="http://schemas.microsoft.com/office/drawing/2014/main" id="{5DA49785-01BA-160E-4738-099910622596}"/>
              </a:ext>
            </a:extLst>
          </p:cNvPr>
          <p:cNvSpPr txBox="1"/>
          <p:nvPr/>
        </p:nvSpPr>
        <p:spPr>
          <a:xfrm>
            <a:off x="2244671" y="5380593"/>
            <a:ext cx="7702658" cy="1015663"/>
          </a:xfrm>
          <a:prstGeom prst="rect">
            <a:avLst/>
          </a:prstGeom>
          <a:solidFill>
            <a:schemeClr val="bg1">
              <a:alpha val="20000"/>
            </a:schemeClr>
          </a:solidFill>
          <a:ln w="76200">
            <a:solidFill>
              <a:srgbClr val="00953A"/>
            </a:solidFill>
          </a:ln>
        </p:spPr>
        <p:txBody>
          <a:bodyPr wrap="square" rtlCol="0">
            <a:spAutoFit/>
          </a:bodyPr>
          <a:lstStyle/>
          <a:p>
            <a:pPr marL="457200" indent="-457200">
              <a:buFont typeface="+mj-lt"/>
              <a:buAutoNum type="arabicPeriod"/>
            </a:pPr>
            <a:r>
              <a:rPr lang="es-ES" sz="2000" dirty="0">
                <a:latin typeface="Arial" panose="020B0604020202020204" pitchFamily="34" charset="0"/>
                <a:ea typeface="Times New Roman" panose="02020603050405020304" pitchFamily="18" charset="0"/>
                <a:cs typeface="Arial" panose="020B0604020202020204" pitchFamily="34" charset="0"/>
              </a:rPr>
              <a:t>¿Qué significa una celda en blanco?</a:t>
            </a:r>
          </a:p>
          <a:p>
            <a:pPr marL="457200" indent="-457200">
              <a:buFont typeface="+mj-lt"/>
              <a:buAutoNum type="arabicPeriod"/>
            </a:pPr>
            <a:r>
              <a:rPr lang="es-ES" sz="2000" dirty="0">
                <a:latin typeface="Arial" panose="020B0604020202020204" pitchFamily="34" charset="0"/>
                <a:ea typeface="Times New Roman" panose="02020603050405020304" pitchFamily="18" charset="0"/>
                <a:cs typeface="Arial" panose="020B0604020202020204" pitchFamily="34" charset="0"/>
              </a:rPr>
              <a:t>¿Ha recibido alguna vez un formulario con celdas en blanco? </a:t>
            </a:r>
          </a:p>
          <a:p>
            <a:pPr marL="457200" indent="-457200">
              <a:buFont typeface="+mj-lt"/>
              <a:buAutoNum type="arabicPeriod"/>
            </a:pPr>
            <a:r>
              <a:rPr lang="es-ES" sz="2000" dirty="0">
                <a:latin typeface="Arial" panose="020B0604020202020204" pitchFamily="34" charset="0"/>
                <a:ea typeface="Times New Roman" panose="02020603050405020304" pitchFamily="18" charset="0"/>
                <a:cs typeface="Arial" panose="020B0604020202020204" pitchFamily="34" charset="0"/>
              </a:rPr>
              <a:t>En caso afirmativo, ¿cómo manejó esta situación?</a:t>
            </a:r>
          </a:p>
        </p:txBody>
      </p:sp>
    </p:spTree>
    <p:extLst>
      <p:ext uri="{BB962C8B-B14F-4D97-AF65-F5344CB8AC3E}">
        <p14:creationId xmlns:p14="http://schemas.microsoft.com/office/powerpoint/2010/main" val="3428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672001-865D-83A2-30DE-126B8825B4C7}"/>
              </a:ext>
            </a:extLst>
          </p:cNvPr>
          <p:cNvSpPr>
            <a:spLocks noGrp="1"/>
          </p:cNvSpPr>
          <p:nvPr>
            <p:ph sz="half" idx="2"/>
          </p:nvPr>
        </p:nvSpPr>
        <p:spPr/>
        <p:txBody>
          <a:bodyPr lIns="91440" tIns="45720" rIns="91440" bIns="45720" anchor="t"/>
          <a:lstStyle/>
          <a:p>
            <a:r>
              <a:rPr lang="es-GT" dirty="0"/>
              <a:t>El reporte cero es una notificación de "0" casos cuando no se observa ningún caso en un plazo determinado</a:t>
            </a:r>
          </a:p>
          <a:p>
            <a:pPr lvl="1"/>
            <a:r>
              <a:rPr lang="es-GT" dirty="0"/>
              <a:t>Distingue entre un reporte en el que se indica que no se ha observado ningún caso y un reporte en blanco o no presentado.</a:t>
            </a:r>
            <a:endParaRPr lang="es-GT" dirty="0">
              <a:cs typeface="Arial"/>
            </a:endParaRPr>
          </a:p>
          <a:p>
            <a:pPr lvl="1"/>
            <a:r>
              <a:rPr lang="es-GT" dirty="0"/>
              <a:t>Es una característica clave de los sistemas de vigilancia y especialmente importante para las enfermedades en estado de eliminación, como la poliomielitis, el sarampión y la rabia</a:t>
            </a:r>
            <a:endParaRPr lang="es-GT" dirty="0">
              <a:cs typeface="Arial"/>
            </a:endParaRPr>
          </a:p>
          <a:p>
            <a:pPr lvl="1"/>
            <a:endParaRPr lang="en-US" dirty="0"/>
          </a:p>
        </p:txBody>
      </p:sp>
      <p:sp>
        <p:nvSpPr>
          <p:cNvPr id="3" name="Title 2">
            <a:extLst>
              <a:ext uri="{FF2B5EF4-FFF2-40B4-BE49-F238E27FC236}">
                <a16:creationId xmlns:a16="http://schemas.microsoft.com/office/drawing/2014/main" id="{88077B26-6095-9CB5-93B9-BD8421282A41}"/>
              </a:ext>
            </a:extLst>
          </p:cNvPr>
          <p:cNvSpPr>
            <a:spLocks noGrp="1"/>
          </p:cNvSpPr>
          <p:nvPr>
            <p:ph type="title"/>
          </p:nvPr>
        </p:nvSpPr>
        <p:spPr/>
        <p:txBody>
          <a:bodyPr/>
          <a:lstStyle/>
          <a:p>
            <a:r>
              <a:rPr lang="es-ES" dirty="0"/>
              <a:t>¿Qué es el “Reporte Cero"?</a:t>
            </a:r>
          </a:p>
        </p:txBody>
      </p:sp>
    </p:spTree>
    <p:extLst>
      <p:ext uri="{BB962C8B-B14F-4D97-AF65-F5344CB8AC3E}">
        <p14:creationId xmlns:p14="http://schemas.microsoft.com/office/powerpoint/2010/main" val="3180700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450C2970-98AF-5292-195E-E05501D34F75}"/>
              </a:ext>
            </a:extLst>
          </p:cNvPr>
          <p:cNvGraphicFramePr>
            <a:graphicFrameLocks noGrp="1"/>
          </p:cNvGraphicFramePr>
          <p:nvPr>
            <p:extLst>
              <p:ext uri="{D42A27DB-BD31-4B8C-83A1-F6EECF244321}">
                <p14:modId xmlns:p14="http://schemas.microsoft.com/office/powerpoint/2010/main" val="2101951293"/>
              </p:ext>
            </p:extLst>
          </p:nvPr>
        </p:nvGraphicFramePr>
        <p:xfrm>
          <a:off x="838198" y="2067712"/>
          <a:ext cx="10515599" cy="3254835"/>
        </p:xfrm>
        <a:graphic>
          <a:graphicData uri="http://schemas.openxmlformats.org/drawingml/2006/table">
            <a:tbl>
              <a:tblPr>
                <a:tableStyleId>{5C22544A-7EE6-4342-B048-85BDC9FD1C3A}</a:tableStyleId>
              </a:tblPr>
              <a:tblGrid>
                <a:gridCol w="4690729">
                  <a:extLst>
                    <a:ext uri="{9D8B030D-6E8A-4147-A177-3AD203B41FA5}">
                      <a16:colId xmlns:a16="http://schemas.microsoft.com/office/drawing/2014/main" val="4002973510"/>
                    </a:ext>
                  </a:extLst>
                </a:gridCol>
                <a:gridCol w="1733107">
                  <a:extLst>
                    <a:ext uri="{9D8B030D-6E8A-4147-A177-3AD203B41FA5}">
                      <a16:colId xmlns:a16="http://schemas.microsoft.com/office/drawing/2014/main" val="326975444"/>
                    </a:ext>
                  </a:extLst>
                </a:gridCol>
                <a:gridCol w="1679944">
                  <a:extLst>
                    <a:ext uri="{9D8B030D-6E8A-4147-A177-3AD203B41FA5}">
                      <a16:colId xmlns:a16="http://schemas.microsoft.com/office/drawing/2014/main" val="31369705"/>
                    </a:ext>
                  </a:extLst>
                </a:gridCol>
                <a:gridCol w="2411819">
                  <a:extLst>
                    <a:ext uri="{9D8B030D-6E8A-4147-A177-3AD203B41FA5}">
                      <a16:colId xmlns:a16="http://schemas.microsoft.com/office/drawing/2014/main" val="3326059288"/>
                    </a:ext>
                  </a:extLst>
                </a:gridCol>
              </a:tblGrid>
              <a:tr h="706582">
                <a:tc>
                  <a:txBody>
                    <a:bodyPr/>
                    <a:lstStyle/>
                    <a:p>
                      <a:pPr algn="ctr" fontAlgn="b"/>
                      <a:r>
                        <a:rPr lang="es-ES" sz="2400" b="1" u="none" strike="noStrike" noProof="0" dirty="0">
                          <a:solidFill>
                            <a:schemeClr val="tx1"/>
                          </a:solidFill>
                          <a:effectLst/>
                          <a:latin typeface="Arial" panose="020B0604020202020204" pitchFamily="34" charset="0"/>
                          <a:cs typeface="Arial" panose="020B0604020202020204" pitchFamily="34" charset="0"/>
                        </a:rPr>
                        <a:t>Enfermedades y eventos de notificación obligatoria</a:t>
                      </a:r>
                      <a:endParaRPr lang="es-ES" sz="2400" b="1"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ES" sz="2400" b="1" u="none" strike="noStrike" noProof="0" dirty="0">
                          <a:solidFill>
                            <a:schemeClr val="tx1"/>
                          </a:solidFill>
                          <a:effectLst/>
                          <a:latin typeface="Arial" panose="020B0604020202020204" pitchFamily="34" charset="0"/>
                          <a:cs typeface="Arial" panose="020B0604020202020204" pitchFamily="34" charset="0"/>
                        </a:rPr>
                        <a:t>Casos</a:t>
                      </a:r>
                      <a:endParaRPr lang="es-ES" sz="2400" b="1"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ES" sz="2400" b="1" u="none" strike="noStrike" noProof="0" dirty="0">
                          <a:solidFill>
                            <a:schemeClr val="tx1"/>
                          </a:solidFill>
                          <a:effectLst/>
                          <a:latin typeface="Arial" panose="020B0604020202020204" pitchFamily="34" charset="0"/>
                          <a:cs typeface="Arial" panose="020B0604020202020204" pitchFamily="34" charset="0"/>
                        </a:rPr>
                        <a:t>Muertes</a:t>
                      </a:r>
                      <a:endParaRPr lang="es-ES" sz="2400" b="1"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s-ES" sz="2400" b="1" u="none" strike="noStrike" noProof="0" dirty="0">
                          <a:solidFill>
                            <a:schemeClr val="tx1"/>
                          </a:solidFill>
                          <a:effectLst/>
                          <a:latin typeface="Arial" panose="020B0604020202020204" pitchFamily="34" charset="0"/>
                          <a:cs typeface="Arial" panose="020B0604020202020204" pitchFamily="34" charset="0"/>
                        </a:rPr>
                        <a:t>Casos confirmados por laboratorio</a:t>
                      </a:r>
                      <a:endParaRPr lang="es-ES" sz="2400" b="1" i="0" u="none" strike="noStrike" noProof="0"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242167600"/>
                  </a:ext>
                </a:extLst>
              </a:tr>
              <a:tr h="468995">
                <a:tc>
                  <a:txBody>
                    <a:bodyPr/>
                    <a:lstStyle/>
                    <a:p>
                      <a:pPr algn="l" fontAlgn="ctr"/>
                      <a:r>
                        <a:rPr lang="en-US" sz="2400" u="none" strike="noStrike" dirty="0">
                          <a:solidFill>
                            <a:schemeClr val="tx1"/>
                          </a:solidFill>
                          <a:effectLst/>
                          <a:latin typeface="Arial" panose="020B0604020202020204" pitchFamily="34" charset="0"/>
                          <a:cs typeface="Arial" panose="020B0604020202020204" pitchFamily="34" charset="0"/>
                        </a:rPr>
                        <a:t>Hepatitis vírica aguda</a:t>
                      </a:r>
                      <a:endParaRPr lang="en-US" sz="2400" b="0" i="0" u="none" strike="noStrike" dirty="0">
                        <a:solidFill>
                          <a:schemeClr val="tx1"/>
                        </a:solidFill>
                        <a:effectLst/>
                        <a:latin typeface="Arial" panose="020B0604020202020204" pitchFamily="34" charset="0"/>
                        <a:cs typeface="Arial" panose="020B0604020202020204" pitchFamily="34" charset="0"/>
                      </a:endParaRPr>
                    </a:p>
                  </a:txBody>
                  <a:tcPr marL="18288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dirty="0">
                          <a:solidFill>
                            <a:schemeClr val="tx1"/>
                          </a:solidFill>
                          <a:effectLst/>
                          <a:latin typeface="Arial" panose="020B0604020202020204" pitchFamily="34" charset="0"/>
                          <a:cs typeface="Arial" panose="020B0604020202020204" pitchFamily="34" charset="0"/>
                        </a:rPr>
                        <a:t>2</a:t>
                      </a:r>
                      <a:endParaRPr lang="en-US" sz="24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dirty="0">
                          <a:solidFill>
                            <a:schemeClr val="tx1"/>
                          </a:solidFill>
                          <a:effectLst/>
                          <a:latin typeface="Arial" panose="020B0604020202020204" pitchFamily="34" charset="0"/>
                          <a:cs typeface="Arial" panose="020B0604020202020204" pitchFamily="34" charset="0"/>
                        </a:rPr>
                        <a:t>0</a:t>
                      </a:r>
                      <a:endParaRPr lang="en-US" sz="24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dirty="0">
                          <a:solidFill>
                            <a:schemeClr val="tx1"/>
                          </a:solidFill>
                          <a:effectLst/>
                          <a:latin typeface="Arial" panose="020B0604020202020204" pitchFamily="34" charset="0"/>
                          <a:cs typeface="Arial" panose="020B0604020202020204" pitchFamily="34" charset="0"/>
                        </a:rPr>
                        <a:t>0</a:t>
                      </a:r>
                      <a:endParaRPr lang="en-US" sz="24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4333946"/>
                  </a:ext>
                </a:extLst>
              </a:tr>
              <a:tr h="468995">
                <a:tc>
                  <a:txBody>
                    <a:bodyPr/>
                    <a:lstStyle/>
                    <a:p>
                      <a:pPr algn="l" fontAlgn="ctr"/>
                      <a:r>
                        <a:rPr lang="en-US" sz="2400" u="none" strike="noStrike">
                          <a:solidFill>
                            <a:schemeClr val="tx1"/>
                          </a:solidFill>
                          <a:effectLst/>
                          <a:latin typeface="Arial" panose="020B0604020202020204" pitchFamily="34" charset="0"/>
                          <a:cs typeface="Arial" panose="020B0604020202020204" pitchFamily="34" charset="0"/>
                        </a:rPr>
                        <a:t>Ántrax</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18288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 </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 </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dirty="0">
                          <a:solidFill>
                            <a:schemeClr val="tx1"/>
                          </a:solidFill>
                          <a:effectLst/>
                          <a:latin typeface="Arial" panose="020B0604020202020204" pitchFamily="34" charset="0"/>
                          <a:cs typeface="Arial" panose="020B0604020202020204" pitchFamily="34" charset="0"/>
                        </a:rPr>
                        <a:t> </a:t>
                      </a:r>
                      <a:endParaRPr lang="en-US" sz="24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027938503"/>
                  </a:ext>
                </a:extLst>
              </a:tr>
              <a:tr h="468995">
                <a:tc>
                  <a:txBody>
                    <a:bodyPr/>
                    <a:lstStyle/>
                    <a:p>
                      <a:pPr algn="l" fontAlgn="ctr"/>
                      <a:r>
                        <a:rPr lang="en-US" sz="2400" u="none" strike="noStrike">
                          <a:solidFill>
                            <a:schemeClr val="tx1"/>
                          </a:solidFill>
                          <a:effectLst/>
                          <a:latin typeface="Arial" panose="020B0604020202020204" pitchFamily="34" charset="0"/>
                          <a:cs typeface="Arial" panose="020B0604020202020204" pitchFamily="34" charset="0"/>
                        </a:rPr>
                        <a:t>Diarrea con sangre</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18288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3</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1</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400" u="none" strike="noStrike" dirty="0">
                          <a:solidFill>
                            <a:schemeClr val="tx1"/>
                          </a:solidFill>
                          <a:effectLst/>
                          <a:latin typeface="Arial" panose="020B0604020202020204" pitchFamily="34" charset="0"/>
                          <a:cs typeface="Arial" panose="020B0604020202020204" pitchFamily="34" charset="0"/>
                        </a:rPr>
                        <a:t>0</a:t>
                      </a:r>
                      <a:endParaRPr lang="en-US" sz="24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7031124"/>
                  </a:ext>
                </a:extLst>
              </a:tr>
              <a:tr h="702095">
                <a:tc>
                  <a:txBody>
                    <a:bodyPr/>
                    <a:lstStyle/>
                    <a:p>
                      <a:pPr algn="l" fontAlgn="ctr"/>
                      <a:r>
                        <a:rPr lang="en-US" sz="2400" u="none" strike="noStrike" dirty="0">
                          <a:solidFill>
                            <a:schemeClr val="tx1"/>
                          </a:solidFill>
                          <a:effectLst/>
                          <a:latin typeface="Arial" panose="020B0604020202020204" pitchFamily="34" charset="0"/>
                          <a:cs typeface="Arial" panose="020B0604020202020204" pitchFamily="34" charset="0"/>
                        </a:rPr>
                        <a:t>Diarrea con deshidratación grave </a:t>
                      </a:r>
                    </a:p>
                    <a:p>
                      <a:pPr algn="l" fontAlgn="ctr"/>
                      <a:r>
                        <a:rPr lang="en-US" sz="2400" u="none" strike="noStrike" dirty="0">
                          <a:solidFill>
                            <a:schemeClr val="tx1"/>
                          </a:solidFill>
                          <a:effectLst/>
                          <a:latin typeface="Arial" panose="020B0604020202020204" pitchFamily="34" charset="0"/>
                          <a:cs typeface="Arial" panose="020B0604020202020204" pitchFamily="34" charset="0"/>
                        </a:rPr>
                        <a:t>(niños &lt;5 años)</a:t>
                      </a:r>
                      <a:endParaRPr lang="en-US" sz="2400" b="0" i="0" u="none" strike="noStrike" dirty="0">
                        <a:solidFill>
                          <a:schemeClr val="tx1"/>
                        </a:solidFill>
                        <a:effectLst/>
                        <a:latin typeface="Arial" panose="020B0604020202020204" pitchFamily="34" charset="0"/>
                        <a:cs typeface="Arial" panose="020B0604020202020204" pitchFamily="34" charset="0"/>
                      </a:endParaRPr>
                    </a:p>
                  </a:txBody>
                  <a:tcPr marL="18288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4</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0</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2400" u="none" strike="noStrike" dirty="0">
                          <a:solidFill>
                            <a:schemeClr val="tx1"/>
                          </a:solidFill>
                          <a:effectLst/>
                          <a:latin typeface="Arial" panose="020B0604020202020204" pitchFamily="34" charset="0"/>
                          <a:cs typeface="Arial" panose="020B0604020202020204" pitchFamily="34" charset="0"/>
                        </a:rPr>
                        <a:t>0</a:t>
                      </a:r>
                      <a:endParaRPr lang="en-US" sz="24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812413402"/>
                  </a:ext>
                </a:extLst>
              </a:tr>
            </a:tbl>
          </a:graphicData>
        </a:graphic>
      </p:graphicFrame>
      <p:sp>
        <p:nvSpPr>
          <p:cNvPr id="3" name="Title 2">
            <a:extLst>
              <a:ext uri="{FF2B5EF4-FFF2-40B4-BE49-F238E27FC236}">
                <a16:creationId xmlns:a16="http://schemas.microsoft.com/office/drawing/2014/main" id="{11290FBA-4DD6-07EA-E5D0-949B384B2CA8}"/>
              </a:ext>
            </a:extLst>
          </p:cNvPr>
          <p:cNvSpPr>
            <a:spLocks noGrp="1"/>
          </p:cNvSpPr>
          <p:nvPr>
            <p:ph type="title"/>
          </p:nvPr>
        </p:nvSpPr>
        <p:spPr/>
        <p:txBody>
          <a:bodyPr/>
          <a:lstStyle/>
          <a:p>
            <a:r>
              <a:rPr lang="es-ES" dirty="0"/>
              <a:t>Reporte Cero</a:t>
            </a:r>
          </a:p>
        </p:txBody>
      </p:sp>
      <p:sp>
        <p:nvSpPr>
          <p:cNvPr id="9" name="TextBox 8"/>
          <p:cNvSpPr txBox="1"/>
          <p:nvPr/>
        </p:nvSpPr>
        <p:spPr>
          <a:xfrm>
            <a:off x="838200" y="1478857"/>
            <a:ext cx="10515600" cy="523220"/>
          </a:xfrm>
          <a:prstGeom prst="rect">
            <a:avLst/>
          </a:prstGeom>
          <a:noFill/>
        </p:spPr>
        <p:txBody>
          <a:bodyPr wrap="square" rtlCol="0">
            <a:spAutoFit/>
          </a:bodyPr>
          <a:lstStyle/>
          <a:p>
            <a:pPr algn="ctr"/>
            <a:r>
              <a:rPr lang="en-US" sz="2800" b="1" dirty="0">
                <a:latin typeface="Arial" panose="020B0604020202020204" pitchFamily="34" charset="0"/>
                <a:cs typeface="Arial" panose="020B0604020202020204" pitchFamily="34" charset="0"/>
              </a:rPr>
              <a:t>Formulario de resumen de vigilancia</a:t>
            </a:r>
          </a:p>
        </p:txBody>
      </p:sp>
      <p:sp>
        <p:nvSpPr>
          <p:cNvPr id="15" name="TextBox 14">
            <a:extLst>
              <a:ext uri="{FF2B5EF4-FFF2-40B4-BE49-F238E27FC236}">
                <a16:creationId xmlns:a16="http://schemas.microsoft.com/office/drawing/2014/main" id="{483062F6-79CC-60DF-E9D4-18664E446E14}"/>
              </a:ext>
            </a:extLst>
          </p:cNvPr>
          <p:cNvSpPr txBox="1"/>
          <p:nvPr/>
        </p:nvSpPr>
        <p:spPr>
          <a:xfrm>
            <a:off x="6230969" y="3646569"/>
            <a:ext cx="361244" cy="461665"/>
          </a:xfrm>
          <a:prstGeom prst="rect">
            <a:avLst/>
          </a:prstGeom>
          <a:noFill/>
        </p:spPr>
        <p:txBody>
          <a:bodyPr wrap="square" rtlCol="0">
            <a:spAutoFit/>
          </a:bodyPr>
          <a:lstStyle/>
          <a:p>
            <a:r>
              <a:rPr lang="en-US" sz="2400" b="1" dirty="0">
                <a:solidFill>
                  <a:srgbClr val="00953A"/>
                </a:solidFill>
              </a:rPr>
              <a:t>0</a:t>
            </a:r>
          </a:p>
        </p:txBody>
      </p:sp>
      <p:sp>
        <p:nvSpPr>
          <p:cNvPr id="16" name="TextBox 15">
            <a:extLst>
              <a:ext uri="{FF2B5EF4-FFF2-40B4-BE49-F238E27FC236}">
                <a16:creationId xmlns:a16="http://schemas.microsoft.com/office/drawing/2014/main" id="{EACB5AA2-4846-6F68-1419-62885877A06B}"/>
              </a:ext>
            </a:extLst>
          </p:cNvPr>
          <p:cNvSpPr txBox="1"/>
          <p:nvPr/>
        </p:nvSpPr>
        <p:spPr>
          <a:xfrm>
            <a:off x="7919322" y="3646569"/>
            <a:ext cx="361244" cy="461665"/>
          </a:xfrm>
          <a:prstGeom prst="rect">
            <a:avLst/>
          </a:prstGeom>
          <a:noFill/>
        </p:spPr>
        <p:txBody>
          <a:bodyPr wrap="square" rtlCol="0">
            <a:spAutoFit/>
          </a:bodyPr>
          <a:lstStyle/>
          <a:p>
            <a:r>
              <a:rPr lang="en-US" sz="2400" b="1" dirty="0">
                <a:solidFill>
                  <a:srgbClr val="00953A"/>
                </a:solidFill>
              </a:rPr>
              <a:t>0</a:t>
            </a:r>
          </a:p>
        </p:txBody>
      </p:sp>
      <p:sp>
        <p:nvSpPr>
          <p:cNvPr id="17" name="TextBox 16">
            <a:extLst>
              <a:ext uri="{FF2B5EF4-FFF2-40B4-BE49-F238E27FC236}">
                <a16:creationId xmlns:a16="http://schemas.microsoft.com/office/drawing/2014/main" id="{C28F823A-E5B4-6FF6-BD16-FA5DFA65CFB6}"/>
              </a:ext>
            </a:extLst>
          </p:cNvPr>
          <p:cNvSpPr txBox="1"/>
          <p:nvPr/>
        </p:nvSpPr>
        <p:spPr>
          <a:xfrm>
            <a:off x="9968919" y="3634449"/>
            <a:ext cx="361244" cy="461665"/>
          </a:xfrm>
          <a:prstGeom prst="rect">
            <a:avLst/>
          </a:prstGeom>
          <a:noFill/>
        </p:spPr>
        <p:txBody>
          <a:bodyPr wrap="square" rtlCol="0">
            <a:spAutoFit/>
          </a:bodyPr>
          <a:lstStyle/>
          <a:p>
            <a:r>
              <a:rPr lang="en-US" sz="2400" b="1">
                <a:solidFill>
                  <a:srgbClr val="00953A"/>
                </a:solidFill>
              </a:rPr>
              <a:t>0</a:t>
            </a:r>
          </a:p>
        </p:txBody>
      </p:sp>
    </p:spTree>
    <p:extLst>
      <p:ext uri="{BB962C8B-B14F-4D97-AF65-F5344CB8AC3E}">
        <p14:creationId xmlns:p14="http://schemas.microsoft.com/office/powerpoint/2010/main" val="2350983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369432BF-AA67-087E-A8D9-9381C2D9F029}"/>
              </a:ext>
            </a:extLst>
          </p:cNvPr>
          <p:cNvSpPr txBox="1">
            <a:spLocks/>
          </p:cNvSpPr>
          <p:nvPr/>
        </p:nvSpPr>
        <p:spPr>
          <a:xfrm>
            <a:off x="838200" y="0"/>
            <a:ext cx="10134600"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Prácticas de notificación de enfermedades (1/5)</a:t>
            </a:r>
          </a:p>
        </p:txBody>
      </p:sp>
    </p:spTree>
    <p:extLst>
      <p:ext uri="{BB962C8B-B14F-4D97-AF65-F5344CB8AC3E}">
        <p14:creationId xmlns:p14="http://schemas.microsoft.com/office/powerpoint/2010/main" val="22959250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53E97A0B-A0EC-01DC-14E2-21EE0D79334D}"/>
              </a:ext>
            </a:extLst>
          </p:cNvPr>
          <p:cNvGraphicFramePr>
            <a:graphicFrameLocks noGrp="1"/>
          </p:cNvGraphicFramePr>
          <p:nvPr>
            <p:extLst>
              <p:ext uri="{D42A27DB-BD31-4B8C-83A1-F6EECF244321}">
                <p14:modId xmlns:p14="http://schemas.microsoft.com/office/powerpoint/2010/main" val="1964510125"/>
              </p:ext>
            </p:extLst>
          </p:nvPr>
        </p:nvGraphicFramePr>
        <p:xfrm>
          <a:off x="838200" y="1522671"/>
          <a:ext cx="10621779" cy="4632960"/>
        </p:xfrm>
        <a:graphic>
          <a:graphicData uri="http://schemas.openxmlformats.org/drawingml/2006/table">
            <a:tbl>
              <a:tblPr firstRow="1" bandRow="1">
                <a:tableStyleId>{5C22544A-7EE6-4342-B048-85BDC9FD1C3A}</a:tableStyleId>
              </a:tblPr>
              <a:tblGrid>
                <a:gridCol w="2007514">
                  <a:extLst>
                    <a:ext uri="{9D8B030D-6E8A-4147-A177-3AD203B41FA5}">
                      <a16:colId xmlns:a16="http://schemas.microsoft.com/office/drawing/2014/main" val="4264104461"/>
                    </a:ext>
                  </a:extLst>
                </a:gridCol>
                <a:gridCol w="6669842">
                  <a:extLst>
                    <a:ext uri="{9D8B030D-6E8A-4147-A177-3AD203B41FA5}">
                      <a16:colId xmlns:a16="http://schemas.microsoft.com/office/drawing/2014/main" val="1531801355"/>
                    </a:ext>
                  </a:extLst>
                </a:gridCol>
                <a:gridCol w="1944423">
                  <a:extLst>
                    <a:ext uri="{9D8B030D-6E8A-4147-A177-3AD203B41FA5}">
                      <a16:colId xmlns:a16="http://schemas.microsoft.com/office/drawing/2014/main" val="1475921582"/>
                    </a:ext>
                  </a:extLst>
                </a:gridCol>
              </a:tblGrid>
              <a:tr h="370840">
                <a:tc>
                  <a:txBody>
                    <a:bodyPr/>
                    <a:lstStyle/>
                    <a:p>
                      <a:pPr algn="ctr"/>
                      <a:r>
                        <a:rPr lang="en-US" sz="2800">
                          <a:solidFill>
                            <a:schemeClr val="tx1"/>
                          </a:solidFill>
                        </a:rPr>
                        <a:t>Preguntas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800" dirty="0">
                          <a:solidFill>
                            <a:schemeClr val="tx1"/>
                          </a:solidFill>
                        </a:rPr>
                        <a:t>Instrucciones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800">
                          <a:solidFill>
                            <a:schemeClr val="tx1"/>
                          </a:solidFill>
                        </a:rPr>
                        <a:t>Tiempo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38723265"/>
                  </a:ext>
                </a:extLst>
              </a:tr>
              <a:tr h="370840">
                <a:tc>
                  <a:txBody>
                    <a:bodyPr/>
                    <a:lstStyle/>
                    <a:p>
                      <a:pPr algn="ctr"/>
                      <a:r>
                        <a:rPr lang="es-GT" sz="2800" noProof="0" dirty="0"/>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sz="2800" noProof="0" dirty="0"/>
                        <a:t>Complete la tabla de enfermedades humanas y animales de notificación obligatoria en su distrito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2800" noProof="0" dirty="0"/>
                        <a:t>10 minutos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852485851"/>
                  </a:ext>
                </a:extLst>
              </a:tr>
              <a:tr h="370840">
                <a:tc>
                  <a:txBody>
                    <a:bodyPr/>
                    <a:lstStyle/>
                    <a:p>
                      <a:pPr algn="ctr"/>
                      <a:r>
                        <a:rPr lang="es-GT" sz="2800" noProof="0" dirty="0"/>
                        <a:t>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sz="2800" noProof="0" dirty="0"/>
                        <a:t>Responda a cada pregunta basándose en sus conocimientos y experiencia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2800" noProof="0" dirty="0"/>
                        <a:t>20 minutos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88770850"/>
                  </a:ext>
                </a:extLst>
              </a:tr>
              <a:tr h="370840">
                <a:tc>
                  <a:txBody>
                    <a:bodyPr/>
                    <a:lstStyle/>
                    <a:p>
                      <a:pPr algn="ctr"/>
                      <a:r>
                        <a:rPr lang="es-GT" sz="2800" noProof="0" dirty="0"/>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sz="2800" noProof="0" dirty="0"/>
                        <a:t>Discuta con el grupo las diferencias entre la notificación de enfermedades específicas en humanos y animales (seleccione 1 o 2 enfermedades)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2800" noProof="0" dirty="0"/>
                        <a:t>15 minutos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35600486"/>
                  </a:ext>
                </a:extLst>
              </a:tr>
            </a:tbl>
          </a:graphicData>
        </a:graphic>
      </p:graphicFrame>
      <p:sp>
        <p:nvSpPr>
          <p:cNvPr id="2" name="Title 2">
            <a:extLst>
              <a:ext uri="{FF2B5EF4-FFF2-40B4-BE49-F238E27FC236}">
                <a16:creationId xmlns:a16="http://schemas.microsoft.com/office/drawing/2014/main" id="{9F98FD04-ACA6-3E9D-7B23-047B56A23C4D}"/>
              </a:ext>
            </a:extLst>
          </p:cNvPr>
          <p:cNvSpPr txBox="1">
            <a:spLocks/>
          </p:cNvSpPr>
          <p:nvPr/>
        </p:nvSpPr>
        <p:spPr>
          <a:xfrm>
            <a:off x="838200" y="0"/>
            <a:ext cx="10134600"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Prácticas de notificación de enfermedades (2/5)</a:t>
            </a:r>
          </a:p>
        </p:txBody>
      </p:sp>
    </p:spTree>
    <p:extLst>
      <p:ext uri="{BB962C8B-B14F-4D97-AF65-F5344CB8AC3E}">
        <p14:creationId xmlns:p14="http://schemas.microsoft.com/office/powerpoint/2010/main" val="5799360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oogle Shape;317;p21">
            <a:extLst>
              <a:ext uri="{FF2B5EF4-FFF2-40B4-BE49-F238E27FC236}">
                <a16:creationId xmlns:a16="http://schemas.microsoft.com/office/drawing/2014/main" id="{59209039-330D-449E-83B8-C151555405AB}"/>
              </a:ext>
            </a:extLst>
          </p:cNvPr>
          <p:cNvGraphicFramePr/>
          <p:nvPr>
            <p:extLst>
              <p:ext uri="{D42A27DB-BD31-4B8C-83A1-F6EECF244321}">
                <p14:modId xmlns:p14="http://schemas.microsoft.com/office/powerpoint/2010/main" val="3093044210"/>
              </p:ext>
            </p:extLst>
          </p:nvPr>
        </p:nvGraphicFramePr>
        <p:xfrm>
          <a:off x="688312" y="1364287"/>
          <a:ext cx="10583817" cy="4847479"/>
        </p:xfrm>
        <a:graphic>
          <a:graphicData uri="http://schemas.openxmlformats.org/drawingml/2006/table">
            <a:tbl>
              <a:tblPr firstRow="1" firstCol="1" bandRow="1">
                <a:noFill/>
              </a:tblPr>
              <a:tblGrid>
                <a:gridCol w="3250642">
                  <a:extLst>
                    <a:ext uri="{9D8B030D-6E8A-4147-A177-3AD203B41FA5}">
                      <a16:colId xmlns:a16="http://schemas.microsoft.com/office/drawing/2014/main" val="20000"/>
                    </a:ext>
                  </a:extLst>
                </a:gridCol>
                <a:gridCol w="1978172">
                  <a:extLst>
                    <a:ext uri="{9D8B030D-6E8A-4147-A177-3AD203B41FA5}">
                      <a16:colId xmlns:a16="http://schemas.microsoft.com/office/drawing/2014/main" val="20001"/>
                    </a:ext>
                  </a:extLst>
                </a:gridCol>
                <a:gridCol w="2007674">
                  <a:extLst>
                    <a:ext uri="{9D8B030D-6E8A-4147-A177-3AD203B41FA5}">
                      <a16:colId xmlns:a16="http://schemas.microsoft.com/office/drawing/2014/main" val="20002"/>
                    </a:ext>
                  </a:extLst>
                </a:gridCol>
                <a:gridCol w="1562328">
                  <a:extLst>
                    <a:ext uri="{9D8B030D-6E8A-4147-A177-3AD203B41FA5}">
                      <a16:colId xmlns:a16="http://schemas.microsoft.com/office/drawing/2014/main" val="20004"/>
                    </a:ext>
                  </a:extLst>
                </a:gridCol>
                <a:gridCol w="1785001">
                  <a:extLst>
                    <a:ext uri="{9D8B030D-6E8A-4147-A177-3AD203B41FA5}">
                      <a16:colId xmlns:a16="http://schemas.microsoft.com/office/drawing/2014/main" val="20005"/>
                    </a:ext>
                  </a:extLst>
                </a:gridCol>
              </a:tblGrid>
              <a:tr h="85948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r>
                        <a:rPr lang="es-GT" sz="1800" b="1" noProof="0" dirty="0">
                          <a:solidFill>
                            <a:schemeClr val="tx1"/>
                          </a:solidFill>
                          <a:latin typeface="Arial"/>
                          <a:ea typeface="Arial"/>
                          <a:cs typeface="Arial"/>
                          <a:sym typeface="Arial"/>
                        </a:rPr>
                        <a:t>Enfermedad o evento</a:t>
                      </a:r>
                    </a:p>
                  </a:txBody>
                  <a:tcPr marL="68575" marR="68575" marT="0" marB="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bg2"/>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r>
                        <a:rPr lang="es-GT" sz="1800" b="1" noProof="0" dirty="0">
                          <a:solidFill>
                            <a:schemeClr val="tx1"/>
                          </a:solidFill>
                          <a:latin typeface="Arial"/>
                          <a:ea typeface="Arial"/>
                          <a:cs typeface="Arial"/>
                          <a:sym typeface="Arial"/>
                        </a:rPr>
                        <a:t>¿Se trata de una enfermedad o evento prioritario en su distrito? S/N</a:t>
                      </a: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bg2"/>
                    </a:solidFill>
                  </a:tcPr>
                </a:tc>
                <a:tc hMerge="1">
                  <a:txBody>
                    <a:bodyPr/>
                    <a:lstStyle/>
                    <a:p>
                      <a:endParaRPr lang="en-US"/>
                    </a:p>
                  </a:txBody>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r>
                        <a:rPr lang="es-GT" sz="1800" b="1" noProof="0" dirty="0">
                          <a:solidFill>
                            <a:schemeClr val="tx1"/>
                          </a:solidFill>
                          <a:latin typeface="Arial"/>
                          <a:ea typeface="Arial"/>
                          <a:cs typeface="Arial"/>
                          <a:sym typeface="Arial"/>
                        </a:rPr>
                        <a:t>¿Con qué frecuencia reporta información al nivel inmediato superior?</a:t>
                      </a:r>
                    </a:p>
                  </a:txBody>
                  <a:tcPr marL="68575" marR="68575" marT="0" marB="0" anchor="ctr">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solidFill>
                      <a:schemeClr val="bg2"/>
                    </a:solidFill>
                  </a:tcPr>
                </a:tc>
                <a:tc hMerge="1">
                  <a:txBody>
                    <a:bodyPr/>
                    <a:lstStyle/>
                    <a:p>
                      <a:endParaRPr lang="en-US"/>
                    </a:p>
                  </a:txBody>
                  <a:tcPr/>
                </a:tc>
                <a:extLst>
                  <a:ext uri="{0D108BD9-81ED-4DB2-BD59-A6C34878D82A}">
                    <a16:rowId xmlns:a16="http://schemas.microsoft.com/office/drawing/2014/main" val="10000"/>
                  </a:ext>
                </a:extLst>
              </a:tr>
              <a:tr h="28661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None/>
                      </a:pPr>
                      <a:endParaRPr lang="es-GT" sz="1800" b="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r>
                        <a:rPr lang="es-GT" sz="1800" noProof="0" dirty="0">
                          <a:solidFill>
                            <a:schemeClr val="tx1"/>
                          </a:solidFill>
                          <a:latin typeface="Arial"/>
                          <a:ea typeface="Arial"/>
                          <a:cs typeface="Arial"/>
                          <a:sym typeface="Arial"/>
                        </a:rPr>
                        <a:t>Humano</a:t>
                      </a:r>
                      <a:endParaRPr lang="es-GT" sz="1800" noProof="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accent5"/>
                        </a:buClr>
                        <a:buSzPts val="1800"/>
                        <a:buFont typeface="Arial"/>
                        <a:buNone/>
                      </a:pPr>
                      <a:r>
                        <a:rPr lang="es-GT" sz="1800" noProof="0" dirty="0">
                          <a:solidFill>
                            <a:schemeClr val="tx1"/>
                          </a:solidFill>
                          <a:latin typeface="Arial"/>
                          <a:ea typeface="Arial"/>
                          <a:cs typeface="Arial"/>
                          <a:sym typeface="Arial"/>
                        </a:rPr>
                        <a:t>Animales</a:t>
                      </a:r>
                      <a:endParaRPr lang="es-GT" sz="1800" noProof="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r>
                        <a:rPr lang="es-GT" sz="1800" noProof="0" dirty="0">
                          <a:solidFill>
                            <a:schemeClr val="tx1"/>
                          </a:solidFill>
                          <a:latin typeface="Arial"/>
                          <a:ea typeface="Arial"/>
                          <a:cs typeface="Arial"/>
                          <a:sym typeface="Arial"/>
                        </a:rPr>
                        <a:t>Humano</a:t>
                      </a:r>
                      <a:endParaRPr lang="es-GT" sz="1800" noProof="0" dirty="0">
                        <a:solidFill>
                          <a:schemeClr val="tx1"/>
                        </a:solidFil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accent5"/>
                        </a:buClr>
                        <a:buSzPts val="1800"/>
                        <a:buFont typeface="Arial"/>
                        <a:buNone/>
                      </a:pPr>
                      <a:r>
                        <a:rPr lang="es-GT" sz="1800" noProof="0" dirty="0">
                          <a:solidFill>
                            <a:schemeClr val="tx1"/>
                          </a:solidFill>
                          <a:latin typeface="Arial"/>
                          <a:ea typeface="Arial"/>
                          <a:cs typeface="Arial"/>
                          <a:sym typeface="Arial"/>
                        </a:rPr>
                        <a:t>Animales</a:t>
                      </a:r>
                      <a:endParaRPr lang="es-GT" sz="1800" noProof="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1"/>
                  </a:ext>
                </a:extLst>
              </a:tr>
              <a:tr h="28661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s-GT" sz="1800" b="0" noProof="0" dirty="0">
                          <a:solidFill>
                            <a:schemeClr val="tx1"/>
                          </a:solidFill>
                          <a:latin typeface="Arial"/>
                          <a:ea typeface="Arial"/>
                          <a:cs typeface="Arial"/>
                          <a:sym typeface="Arial"/>
                        </a:rPr>
                        <a:t>Ántrax</a:t>
                      </a:r>
                      <a:endParaRPr lang="es-GT" sz="1800" noProof="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lang="es-GT" sz="1800" noProof="0" dirty="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8661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s-GT" sz="1800" b="0" noProof="0" dirty="0">
                          <a:solidFill>
                            <a:schemeClr val="tx1"/>
                          </a:solidFill>
                          <a:latin typeface="Arial"/>
                          <a:ea typeface="Arial"/>
                          <a:cs typeface="Arial"/>
                          <a:sym typeface="Arial"/>
                        </a:rPr>
                        <a:t>Influenza</a:t>
                      </a:r>
                      <a:endParaRPr lang="es-GT" sz="1800" noProof="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lang="es-GT" sz="1800" noProof="0" dirty="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3"/>
                  </a:ext>
                </a:extLst>
              </a:tr>
              <a:tr h="28661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s-GT" sz="1800" b="0" noProof="0" dirty="0">
                          <a:solidFill>
                            <a:schemeClr val="tx1"/>
                          </a:solidFill>
                          <a:latin typeface="Arial"/>
                          <a:ea typeface="Arial"/>
                          <a:cs typeface="Arial"/>
                          <a:sym typeface="Arial"/>
                        </a:rPr>
                        <a:t>Rabia</a:t>
                      </a:r>
                      <a:endParaRPr lang="es-GT" sz="1800" noProof="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lang="es-GT" sz="1800" noProof="0" dirty="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8661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s-GT" sz="1800" b="0" noProof="0" dirty="0">
                          <a:solidFill>
                            <a:schemeClr val="tx1"/>
                          </a:solidFill>
                          <a:latin typeface="Arial"/>
                          <a:ea typeface="Arial"/>
                          <a:cs typeface="Arial"/>
                          <a:sym typeface="Arial"/>
                        </a:rPr>
                        <a:t>Brucelosis</a:t>
                      </a:r>
                      <a:endParaRPr lang="es-GT" sz="1800" noProof="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lang="es-GT" sz="1800" noProof="0" dirty="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r h="28661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s-GT" sz="1800" b="0" noProof="0" dirty="0">
                          <a:solidFill>
                            <a:schemeClr val="tx1"/>
                          </a:solidFill>
                          <a:latin typeface="Arial"/>
                          <a:ea typeface="Arial"/>
                          <a:cs typeface="Arial"/>
                          <a:sym typeface="Arial"/>
                        </a:rPr>
                        <a:t>Tuberculosis</a:t>
                      </a:r>
                      <a:endParaRPr lang="es-GT" sz="1800" noProof="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lang="es-GT" sz="1800" noProof="0" dirty="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8661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s-GT" sz="1800" b="0" noProof="0" dirty="0">
                          <a:solidFill>
                            <a:schemeClr val="tx1"/>
                          </a:solidFill>
                          <a:latin typeface="Arial"/>
                          <a:ea typeface="Arial"/>
                          <a:cs typeface="Arial"/>
                          <a:sym typeface="Arial"/>
                        </a:rPr>
                        <a:t>Viruela del mono</a:t>
                      </a:r>
                      <a:endParaRPr lang="es-GT" sz="1800" noProof="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lang="es-GT" sz="1800" noProof="0" dirty="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7"/>
                  </a:ext>
                </a:extLst>
              </a:tr>
              <a:tr h="28661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rgbClr val="FF0000"/>
                        </a:buClr>
                        <a:buSzPts val="1800"/>
                        <a:buFont typeface="Arial"/>
                        <a:buNone/>
                      </a:pPr>
                      <a:r>
                        <a:rPr lang="es-GT" sz="1800" b="0" noProof="0" dirty="0">
                          <a:solidFill>
                            <a:schemeClr val="tx1"/>
                          </a:solidFill>
                          <a:latin typeface="Arial"/>
                          <a:ea typeface="Arial"/>
                          <a:cs typeface="Arial"/>
                          <a:sym typeface="Arial"/>
                        </a:rPr>
                        <a:t>VHF (Ébola, Lassa, Hanta)</a:t>
                      </a:r>
                      <a:endParaRPr lang="es-GT" sz="1800" noProof="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lang="es-GT" sz="1800" noProof="0" dirty="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53447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s-GT" sz="1800" b="0" noProof="0" dirty="0">
                          <a:solidFill>
                            <a:schemeClr val="tx1"/>
                          </a:solidFill>
                          <a:latin typeface="Arial"/>
                          <a:ea typeface="Arial"/>
                          <a:cs typeface="Arial"/>
                          <a:sym typeface="Arial"/>
                        </a:rPr>
                        <a:t>Fiebre hemorrágica Crimea-Congo (FHCC)</a:t>
                      </a:r>
                      <a:endParaRPr lang="es-GT" sz="1800" noProof="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None/>
                      </a:pPr>
                      <a:endParaRPr lang="es-GT" sz="1800" noProof="0" dirty="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9"/>
                  </a:ext>
                </a:extLst>
              </a:tr>
              <a:tr h="28661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s-GT" sz="1800" b="0" noProof="0" dirty="0">
                          <a:solidFill>
                            <a:schemeClr val="tx1"/>
                          </a:solidFill>
                          <a:latin typeface="Arial"/>
                          <a:ea typeface="Arial"/>
                          <a:cs typeface="Arial"/>
                          <a:sym typeface="Arial"/>
                        </a:rPr>
                        <a:t>Fiebre amarilla</a:t>
                      </a:r>
                      <a:endParaRPr lang="es-GT" sz="1800" noProof="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28661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s-GT" sz="1800" b="0" noProof="0" dirty="0">
                          <a:solidFill>
                            <a:schemeClr val="tx1"/>
                          </a:solidFill>
                          <a:latin typeface="Arial"/>
                          <a:ea typeface="Arial"/>
                          <a:cs typeface="Arial"/>
                          <a:sym typeface="Arial"/>
                        </a:rPr>
                        <a:t>Leptospirosis</a:t>
                      </a:r>
                      <a:endParaRPr lang="es-GT" sz="1800" noProof="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11"/>
                  </a:ext>
                </a:extLst>
              </a:tr>
              <a:tr h="28661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chemeClr val="accent5"/>
                        </a:buClr>
                        <a:buSzPts val="1800"/>
                        <a:buFont typeface="Arial"/>
                        <a:buNone/>
                      </a:pPr>
                      <a:r>
                        <a:rPr lang="es-GT" sz="1800" b="0" noProof="0" dirty="0">
                          <a:solidFill>
                            <a:schemeClr val="tx1"/>
                          </a:solidFill>
                          <a:latin typeface="Arial"/>
                          <a:ea typeface="Arial"/>
                          <a:cs typeface="Arial"/>
                          <a:sym typeface="Arial"/>
                        </a:rPr>
                        <a:t>Peste</a:t>
                      </a:r>
                      <a:endParaRPr lang="es-GT" sz="1800" noProof="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28661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spcBef>
                          <a:spcPts val="0"/>
                        </a:spcBef>
                        <a:spcAft>
                          <a:spcPts val="0"/>
                        </a:spcAft>
                        <a:buClr>
                          <a:srgbClr val="FF0000"/>
                        </a:buClr>
                        <a:buSzPts val="1800"/>
                        <a:buFont typeface="Arial"/>
                        <a:buNone/>
                      </a:pPr>
                      <a:r>
                        <a:rPr lang="es-GT" sz="1800" b="0" noProof="0" dirty="0">
                          <a:solidFill>
                            <a:schemeClr val="tx1"/>
                          </a:solidFill>
                          <a:latin typeface="Arial"/>
                          <a:ea typeface="Arial"/>
                          <a:cs typeface="Arial"/>
                          <a:sym typeface="Arial"/>
                        </a:rPr>
                        <a:t>Cólera</a:t>
                      </a:r>
                      <a:endParaRPr lang="es-GT" sz="1800" noProof="0" dirty="0">
                        <a:solidFill>
                          <a:schemeClr val="tx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rtl="0">
                        <a:spcBef>
                          <a:spcPts val="0"/>
                        </a:spcBef>
                        <a:spcAft>
                          <a:spcPts val="0"/>
                        </a:spcAft>
                        <a:buClr>
                          <a:schemeClr val="dk1"/>
                        </a:buClr>
                        <a:buSzPts val="1800"/>
                        <a:buFont typeface="Times New Roman"/>
                        <a:buNone/>
                      </a:pPr>
                      <a:endParaRPr lang="es-GT" sz="1800" noProof="0" dirty="0">
                        <a:solidFill>
                          <a:schemeClr val="tx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13"/>
                  </a:ext>
                </a:extLst>
              </a:tr>
            </a:tbl>
          </a:graphicData>
        </a:graphic>
      </p:graphicFrame>
      <p:sp>
        <p:nvSpPr>
          <p:cNvPr id="2" name="Title 2">
            <a:extLst>
              <a:ext uri="{FF2B5EF4-FFF2-40B4-BE49-F238E27FC236}">
                <a16:creationId xmlns:a16="http://schemas.microsoft.com/office/drawing/2014/main" id="{7F5F0A15-C29B-3F2B-0F47-E2952CBFBE54}"/>
              </a:ext>
            </a:extLst>
          </p:cNvPr>
          <p:cNvSpPr txBox="1">
            <a:spLocks/>
          </p:cNvSpPr>
          <p:nvPr/>
        </p:nvSpPr>
        <p:spPr>
          <a:xfrm>
            <a:off x="838200" y="0"/>
            <a:ext cx="10134600"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Prácticas de notificación de enfermedades (3/5)</a:t>
            </a:r>
          </a:p>
        </p:txBody>
      </p:sp>
    </p:spTree>
    <p:extLst>
      <p:ext uri="{BB962C8B-B14F-4D97-AF65-F5344CB8AC3E}">
        <p14:creationId xmlns:p14="http://schemas.microsoft.com/office/powerpoint/2010/main" val="38044423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011BAA6-9FD6-66B5-C8E1-137A79FF5FDD}"/>
              </a:ext>
            </a:extLst>
          </p:cNvPr>
          <p:cNvSpPr>
            <a:spLocks noGrp="1"/>
          </p:cNvSpPr>
          <p:nvPr>
            <p:ph sz="half" idx="2"/>
          </p:nvPr>
        </p:nvSpPr>
        <p:spPr>
          <a:xfrm>
            <a:off x="492370" y="1488904"/>
            <a:ext cx="11347938" cy="4734374"/>
          </a:xfrm>
          <a:prstGeom prst="rect">
            <a:avLst/>
          </a:prstGeom>
        </p:spPr>
        <p:txBody>
          <a:bodyPr/>
          <a:lstStyle/>
          <a:p>
            <a:pPr marL="1783080" indent="-1828800">
              <a:spcBef>
                <a:spcPts val="2400"/>
              </a:spcBef>
              <a:spcAft>
                <a:spcPts val="400"/>
              </a:spcAft>
              <a:buSzPts val="2200"/>
              <a:buNone/>
            </a:pPr>
            <a:r>
              <a:rPr lang="es-GT" b="1" dirty="0"/>
              <a:t>Pregunta 2: </a:t>
            </a:r>
            <a:r>
              <a:rPr lang="es-GT" dirty="0"/>
              <a:t>¿Hay enfermedades que requieren notificación </a:t>
            </a:r>
            <a:br>
              <a:rPr lang="es-GT" dirty="0"/>
            </a:br>
            <a:r>
              <a:rPr lang="es-GT" dirty="0"/>
              <a:t>cero? ¿Cuáles?</a:t>
            </a:r>
          </a:p>
          <a:p>
            <a:pPr marL="1783080" indent="-1828800">
              <a:spcBef>
                <a:spcPts val="2400"/>
              </a:spcBef>
              <a:spcAft>
                <a:spcPts val="400"/>
              </a:spcAft>
              <a:buSzPts val="2200"/>
              <a:buNone/>
            </a:pPr>
            <a:r>
              <a:rPr lang="es-GT" b="1" dirty="0"/>
              <a:t>Pregunta 3: </a:t>
            </a:r>
            <a:r>
              <a:rPr lang="es-GT" dirty="0"/>
              <a:t>¿Hay enfermedades que requieran la notificación basada en casos? ¿Cuáles?</a:t>
            </a:r>
          </a:p>
          <a:p>
            <a:pPr marL="1783080" indent="-1828800">
              <a:spcBef>
                <a:spcPts val="2400"/>
              </a:spcBef>
              <a:spcAft>
                <a:spcPts val="400"/>
              </a:spcAft>
              <a:buSzPts val="2200"/>
              <a:buNone/>
            </a:pPr>
            <a:r>
              <a:rPr lang="es-GT" b="1" dirty="0"/>
              <a:t>Pregunta 4: </a:t>
            </a:r>
            <a:r>
              <a:rPr lang="es-GT" dirty="0"/>
              <a:t>¿Usted o su oficina han conducido alguna vez una vigilancia activa? ¿Cuándo y para qué enfermedad(es)?</a:t>
            </a:r>
          </a:p>
          <a:p>
            <a:pPr marL="1828800" indent="-1828800">
              <a:lnSpc>
                <a:spcPct val="100000"/>
              </a:lnSpc>
              <a:spcBef>
                <a:spcPts val="2400"/>
              </a:spcBef>
              <a:buSzPts val="2400"/>
              <a:buFont typeface="Arial" panose="020B0604020202020204" pitchFamily="34" charset="0"/>
              <a:buNone/>
            </a:pPr>
            <a:endParaRPr lang="en-US" sz="2000" dirty="0"/>
          </a:p>
          <a:p>
            <a:pPr marL="282575" indent="-130175">
              <a:lnSpc>
                <a:spcPct val="100000"/>
              </a:lnSpc>
              <a:spcBef>
                <a:spcPts val="480"/>
              </a:spcBef>
              <a:buClr>
                <a:srgbClr val="336699"/>
              </a:buClr>
              <a:buSzPts val="2400"/>
              <a:buFont typeface="Arial" panose="020B0604020202020204" pitchFamily="34" charset="0"/>
              <a:buNone/>
            </a:pPr>
            <a:endParaRPr lang="en-US" sz="2400" dirty="0"/>
          </a:p>
          <a:p>
            <a:endParaRPr lang="en-US" sz="2400" dirty="0"/>
          </a:p>
        </p:txBody>
      </p:sp>
      <p:sp>
        <p:nvSpPr>
          <p:cNvPr id="3" name="Title 2">
            <a:extLst>
              <a:ext uri="{FF2B5EF4-FFF2-40B4-BE49-F238E27FC236}">
                <a16:creationId xmlns:a16="http://schemas.microsoft.com/office/drawing/2014/main" id="{50A36405-33B4-8936-D06C-E29ED7AF407B}"/>
              </a:ext>
            </a:extLst>
          </p:cNvPr>
          <p:cNvSpPr txBox="1">
            <a:spLocks/>
          </p:cNvSpPr>
          <p:nvPr/>
        </p:nvSpPr>
        <p:spPr>
          <a:xfrm>
            <a:off x="838200" y="0"/>
            <a:ext cx="10134600"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Prácticas de notificación de enfermedades (4/5)</a:t>
            </a:r>
          </a:p>
        </p:txBody>
      </p:sp>
    </p:spTree>
    <p:extLst>
      <p:ext uri="{BB962C8B-B14F-4D97-AF65-F5344CB8AC3E}">
        <p14:creationId xmlns:p14="http://schemas.microsoft.com/office/powerpoint/2010/main" val="3784801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011BAA6-9FD6-66B5-C8E1-137A79FF5FDD}"/>
              </a:ext>
            </a:extLst>
          </p:cNvPr>
          <p:cNvSpPr>
            <a:spLocks noGrp="1"/>
          </p:cNvSpPr>
          <p:nvPr>
            <p:ph sz="half" idx="2"/>
          </p:nvPr>
        </p:nvSpPr>
        <p:spPr>
          <a:xfrm>
            <a:off x="492370" y="1488902"/>
            <a:ext cx="11347938" cy="4734374"/>
          </a:xfrm>
          <a:prstGeom prst="rect">
            <a:avLst/>
          </a:prstGeom>
        </p:spPr>
        <p:txBody>
          <a:bodyPr/>
          <a:lstStyle/>
          <a:p>
            <a:pPr marL="1783080" indent="-1828800">
              <a:spcBef>
                <a:spcPts val="2400"/>
              </a:spcBef>
              <a:spcAft>
                <a:spcPts val="400"/>
              </a:spcAft>
              <a:buSzPts val="2200"/>
              <a:buNone/>
            </a:pPr>
            <a:r>
              <a:rPr lang="es-GT" b="1" dirty="0"/>
              <a:t>Pregunta 5: </a:t>
            </a:r>
            <a:r>
              <a:rPr lang="es-GT" dirty="0"/>
              <a:t>¿Cómo reporta los datos semanales al siguiente nivel o a otros sectores (por ejemplo, sanidad animal o ambiental)? Recuerde que esto incluye los métodos de comunicación y cualquier formulario estandarizado.</a:t>
            </a:r>
          </a:p>
          <a:p>
            <a:pPr marL="1783080" indent="-1828800">
              <a:spcBef>
                <a:spcPts val="2400"/>
              </a:spcBef>
              <a:spcAft>
                <a:spcPts val="400"/>
              </a:spcAft>
              <a:buSzPts val="2200"/>
              <a:buNone/>
            </a:pPr>
            <a:r>
              <a:rPr lang="es-GT" b="1" dirty="0"/>
              <a:t>Pregunta 6: </a:t>
            </a:r>
            <a:r>
              <a:rPr lang="es-GT" dirty="0">
                <a:sym typeface="Arial"/>
              </a:rPr>
              <a:t>Comente con el grupo las diferencias entre la notificación de enfermedades específicas por parte de los seres humanos, los animales y el ambiente. Seleccione </a:t>
            </a:r>
            <a:br>
              <a:rPr lang="es-GT" dirty="0">
                <a:sym typeface="Arial"/>
              </a:rPr>
            </a:br>
            <a:r>
              <a:rPr lang="es-GT" dirty="0">
                <a:sym typeface="Arial"/>
              </a:rPr>
              <a:t>1 o 2 enfermedades.</a:t>
            </a:r>
          </a:p>
          <a:p>
            <a:pPr marL="1828800" indent="-1828800">
              <a:lnSpc>
                <a:spcPct val="100000"/>
              </a:lnSpc>
              <a:spcBef>
                <a:spcPts val="2400"/>
              </a:spcBef>
              <a:buSzPts val="2400"/>
              <a:buFont typeface="Arial" panose="020B0604020202020204" pitchFamily="34" charset="0"/>
              <a:buNone/>
            </a:pPr>
            <a:endParaRPr lang="en-US" sz="2000" dirty="0"/>
          </a:p>
          <a:p>
            <a:pPr marL="282575" indent="-130175">
              <a:lnSpc>
                <a:spcPct val="100000"/>
              </a:lnSpc>
              <a:spcBef>
                <a:spcPts val="480"/>
              </a:spcBef>
              <a:buClr>
                <a:srgbClr val="336699"/>
              </a:buClr>
              <a:buSzPts val="2400"/>
              <a:buFont typeface="Arial" panose="020B0604020202020204" pitchFamily="34" charset="0"/>
              <a:buNone/>
            </a:pPr>
            <a:endParaRPr lang="en-US" sz="2400" dirty="0"/>
          </a:p>
          <a:p>
            <a:endParaRPr lang="en-US" sz="2400" dirty="0"/>
          </a:p>
        </p:txBody>
      </p:sp>
      <p:sp>
        <p:nvSpPr>
          <p:cNvPr id="3" name="Title 2">
            <a:extLst>
              <a:ext uri="{FF2B5EF4-FFF2-40B4-BE49-F238E27FC236}">
                <a16:creationId xmlns:a16="http://schemas.microsoft.com/office/drawing/2014/main" id="{50A36405-33B4-8936-D06C-E29ED7AF407B}"/>
              </a:ext>
            </a:extLst>
          </p:cNvPr>
          <p:cNvSpPr txBox="1">
            <a:spLocks/>
          </p:cNvSpPr>
          <p:nvPr/>
        </p:nvSpPr>
        <p:spPr>
          <a:xfrm>
            <a:off x="838200" y="0"/>
            <a:ext cx="10134600"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Prácticas de notificación de enfermedades (5/5)</a:t>
            </a:r>
          </a:p>
        </p:txBody>
      </p:sp>
    </p:spTree>
    <p:extLst>
      <p:ext uri="{BB962C8B-B14F-4D97-AF65-F5344CB8AC3E}">
        <p14:creationId xmlns:p14="http://schemas.microsoft.com/office/powerpoint/2010/main" val="33978378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011BAA6-9FD6-66B5-C8E1-137A79FF5FDD}"/>
              </a:ext>
            </a:extLst>
          </p:cNvPr>
          <p:cNvSpPr>
            <a:spLocks noGrp="1"/>
          </p:cNvSpPr>
          <p:nvPr>
            <p:ph sz="half" idx="2"/>
          </p:nvPr>
        </p:nvSpPr>
        <p:spPr>
          <a:prstGeom prst="rect">
            <a:avLst/>
          </a:prstGeom>
        </p:spPr>
        <p:txBody>
          <a:bodyPr lIns="91440" tIns="45720" rIns="91440" bIns="45720" anchor="t"/>
          <a:lstStyle/>
          <a:p>
            <a:r>
              <a:rPr lang="es-ES" dirty="0"/>
              <a:t>Objetivos mundiales para la detección rápida de brotes y la respuesta a los mismos:</a:t>
            </a:r>
            <a:endParaRPr lang="es-ES" dirty="0">
              <a:cs typeface="Arial"/>
            </a:endParaRPr>
          </a:p>
          <a:p>
            <a:pPr lvl="1"/>
            <a:r>
              <a:rPr lang="es-ES" b="1" dirty="0">
                <a:solidFill>
                  <a:srgbClr val="00953A"/>
                </a:solidFill>
                <a:cs typeface="Arial"/>
              </a:rPr>
              <a:t>DETECTAR: </a:t>
            </a:r>
            <a:r>
              <a:rPr lang="es-ES" dirty="0">
                <a:cs typeface="Arial"/>
              </a:rPr>
              <a:t>7 días para detectar un presunto brote de </a:t>
            </a:r>
            <a:br>
              <a:rPr lang="es-ES" dirty="0">
                <a:cs typeface="Arial"/>
              </a:rPr>
            </a:br>
            <a:r>
              <a:rPr lang="es-ES" dirty="0">
                <a:cs typeface="Arial"/>
              </a:rPr>
              <a:t>enfermedad infecciosa</a:t>
            </a:r>
          </a:p>
          <a:p>
            <a:pPr lvl="1"/>
            <a:r>
              <a:rPr lang="es-ES" b="1" dirty="0">
                <a:solidFill>
                  <a:srgbClr val="00953A"/>
                </a:solidFill>
                <a:cs typeface="Arial"/>
              </a:rPr>
              <a:t>NOTIFICAR: </a:t>
            </a:r>
            <a:r>
              <a:rPr lang="es-ES" dirty="0">
                <a:cs typeface="Arial"/>
              </a:rPr>
              <a:t>1 día para notificar a las autoridades de salud pública el inicio de una investigación</a:t>
            </a:r>
          </a:p>
          <a:p>
            <a:pPr lvl="1"/>
            <a:r>
              <a:rPr lang="es-ES" b="1" dirty="0">
                <a:solidFill>
                  <a:srgbClr val="00953A"/>
                </a:solidFill>
                <a:cs typeface="Arial"/>
              </a:rPr>
              <a:t>RESPONDER: </a:t>
            </a:r>
            <a:r>
              <a:rPr lang="es-ES" dirty="0">
                <a:cs typeface="Arial"/>
              </a:rPr>
              <a:t>7 días para completar una respuesta inicial</a:t>
            </a:r>
          </a:p>
          <a:p>
            <a:r>
              <a:rPr lang="es-ES" dirty="0">
                <a:solidFill>
                  <a:srgbClr val="25252C"/>
                </a:solidFill>
                <a:ea typeface="+mn-lt"/>
                <a:cs typeface="+mn-lt"/>
              </a:rPr>
              <a:t>Mide el funcionamiento de todo el sistema de detección y respuesta en condiciones reales</a:t>
            </a:r>
            <a:endParaRPr lang="es-ES" dirty="0">
              <a:solidFill>
                <a:srgbClr val="25252C"/>
              </a:solidFill>
              <a:cs typeface="Arial"/>
            </a:endParaRPr>
          </a:p>
          <a:p>
            <a:r>
              <a:rPr lang="es-ES" dirty="0">
                <a:solidFill>
                  <a:srgbClr val="25252C"/>
                </a:solidFill>
                <a:ea typeface="+mn-lt"/>
                <a:cs typeface="+mn-lt"/>
              </a:rPr>
              <a:t>Fomenta la mejora rápida del rendimiento</a:t>
            </a:r>
            <a:endParaRPr lang="es-ES" dirty="0">
              <a:cs typeface="Arial"/>
            </a:endParaRPr>
          </a:p>
          <a:p>
            <a:pPr>
              <a:buNone/>
            </a:pPr>
            <a:endParaRPr lang="es-ES" sz="2400" b="1" dirty="0">
              <a:cs typeface="Arial"/>
            </a:endParaRPr>
          </a:p>
          <a:p>
            <a:pPr marL="1828800" indent="-1828800">
              <a:lnSpc>
                <a:spcPct val="100000"/>
              </a:lnSpc>
              <a:spcBef>
                <a:spcPts val="2400"/>
              </a:spcBef>
              <a:buSzPts val="2400"/>
              <a:buNone/>
            </a:pPr>
            <a:endParaRPr lang="es-ES" dirty="0">
              <a:cs typeface="Arial"/>
            </a:endParaRPr>
          </a:p>
          <a:p>
            <a:pPr marL="282575" indent="-130175">
              <a:lnSpc>
                <a:spcPct val="100000"/>
              </a:lnSpc>
              <a:spcBef>
                <a:spcPts val="480"/>
              </a:spcBef>
              <a:buClr>
                <a:srgbClr val="336699"/>
              </a:buClr>
              <a:buSzPts val="2400"/>
              <a:buNone/>
            </a:pPr>
            <a:endParaRPr lang="es-ES" dirty="0">
              <a:cs typeface="Arial"/>
            </a:endParaRPr>
          </a:p>
          <a:p>
            <a:endParaRPr lang="es-ES" dirty="0">
              <a:cs typeface="Arial"/>
            </a:endParaRPr>
          </a:p>
        </p:txBody>
      </p:sp>
      <p:sp>
        <p:nvSpPr>
          <p:cNvPr id="2" name="Title 1">
            <a:extLst>
              <a:ext uri="{FF2B5EF4-FFF2-40B4-BE49-F238E27FC236}">
                <a16:creationId xmlns:a16="http://schemas.microsoft.com/office/drawing/2014/main" id="{19FFC948-5DA9-FCF6-3C9A-B21797B3BBF4}"/>
              </a:ext>
            </a:extLst>
          </p:cNvPr>
          <p:cNvSpPr>
            <a:spLocks noGrp="1"/>
          </p:cNvSpPr>
          <p:nvPr>
            <p:ph type="title"/>
          </p:nvPr>
        </p:nvSpPr>
        <p:spPr/>
        <p:txBody>
          <a:bodyPr lIns="91440" tIns="45720" rIns="91440" bIns="45720" anchor="t"/>
          <a:lstStyle/>
          <a:p>
            <a:r>
              <a:rPr lang="en-US"/>
              <a:t>Objetivos 7-1-7</a:t>
            </a:r>
            <a:endParaRPr lang="en-US" dirty="0"/>
          </a:p>
        </p:txBody>
      </p:sp>
      <p:sp>
        <p:nvSpPr>
          <p:cNvPr id="7" name="Text Placeholder 6">
            <a:extLst>
              <a:ext uri="{FF2B5EF4-FFF2-40B4-BE49-F238E27FC236}">
                <a16:creationId xmlns:a16="http://schemas.microsoft.com/office/drawing/2014/main" id="{56A71949-A71F-D672-49E8-7E10D852FFD5}"/>
              </a:ext>
            </a:extLst>
          </p:cNvPr>
          <p:cNvSpPr>
            <a:spLocks noGrp="1"/>
          </p:cNvSpPr>
          <p:nvPr>
            <p:ph type="body" sz="quarter" idx="16"/>
          </p:nvPr>
        </p:nvSpPr>
        <p:spPr/>
        <p:txBody>
          <a:bodyPr/>
          <a:lstStyle/>
          <a:p>
            <a:r>
              <a:rPr lang="en-US" dirty="0">
                <a:hlinkClick r:id="rId3"/>
              </a:rPr>
              <a:t>7-1-7 Detección precoz de enfermedades - Resuelve salvar vidas</a:t>
            </a:r>
            <a:endParaRPr lang="en-US" dirty="0"/>
          </a:p>
        </p:txBody>
      </p:sp>
    </p:spTree>
    <p:extLst>
      <p:ext uri="{BB962C8B-B14F-4D97-AF65-F5344CB8AC3E}">
        <p14:creationId xmlns:p14="http://schemas.microsoft.com/office/powerpoint/2010/main" val="3207949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7BB9EF15-ED0E-7F20-7E90-3E0DD03E19AA}"/>
              </a:ext>
            </a:extLst>
          </p:cNvPr>
          <p:cNvSpPr>
            <a:spLocks noGrp="1"/>
          </p:cNvSpPr>
          <p:nvPr>
            <p:ph sz="half" idx="2"/>
          </p:nvPr>
        </p:nvSpPr>
        <p:spPr>
          <a:xfrm>
            <a:off x="838199" y="1478857"/>
            <a:ext cx="11069097" cy="4639309"/>
          </a:xfrm>
        </p:spPr>
        <p:txBody>
          <a:bodyPr lIns="91440" tIns="45720" rIns="91440" bIns="45720" anchor="t"/>
          <a:lstStyle/>
          <a:p>
            <a:r>
              <a:rPr lang="es-GT" b="0" dirty="0">
                <a:cs typeface="Arial" panose="020B0604020202020204" pitchFamily="34" charset="0"/>
              </a:rPr>
              <a:t>Al final de esta sesión, será capaz de:</a:t>
            </a:r>
          </a:p>
          <a:p>
            <a:pPr marL="457200" indent="-457200">
              <a:buClr>
                <a:srgbClr val="001402"/>
              </a:buClr>
              <a:buFont typeface="Arial" panose="020B0604020202020204" pitchFamily="34" charset="0"/>
              <a:buChar char="•"/>
            </a:pPr>
            <a:r>
              <a:rPr lang="es-GT" b="0" dirty="0">
                <a:cs typeface="Arial" panose="020B0604020202020204" pitchFamily="34" charset="0"/>
              </a:rPr>
              <a:t>Identificar enfermedades o afecciones de notificación obligatoria </a:t>
            </a:r>
          </a:p>
          <a:p>
            <a:pPr marL="457200" indent="-457200">
              <a:buClr>
                <a:srgbClr val="001402"/>
              </a:buClr>
              <a:buFont typeface="Arial" panose="020B0604020202020204" pitchFamily="34" charset="0"/>
              <a:buChar char="•"/>
            </a:pPr>
            <a:r>
              <a:rPr lang="es-GT" b="0" dirty="0">
                <a:cs typeface="Arial" panose="020B0604020202020204" pitchFamily="34" charset="0"/>
              </a:rPr>
              <a:t>Explicar la diferencia entre vigilancia pasiva y activa</a:t>
            </a:r>
          </a:p>
          <a:p>
            <a:pPr marL="457200" indent="-457200">
              <a:buClr>
                <a:srgbClr val="001402"/>
              </a:buClr>
              <a:buFont typeface="Arial" panose="020B0604020202020204" pitchFamily="34" charset="0"/>
              <a:buChar char="•"/>
            </a:pPr>
            <a:r>
              <a:rPr lang="es-GT" b="0" dirty="0">
                <a:cs typeface="Arial" panose="020B0604020202020204" pitchFamily="34" charset="0"/>
              </a:rPr>
              <a:t>Describir los métodos básicos de colecta de datos</a:t>
            </a:r>
          </a:p>
          <a:p>
            <a:pPr marL="457200" indent="-457200">
              <a:buClr>
                <a:srgbClr val="001402"/>
              </a:buClr>
              <a:buFont typeface="Arial" panose="020B0604020202020204" pitchFamily="34" charset="0"/>
              <a:buChar char="•"/>
            </a:pPr>
            <a:r>
              <a:rPr lang="es-GT" b="0" dirty="0">
                <a:cs typeface="Arial" panose="020B0604020202020204" pitchFamily="34" charset="0"/>
              </a:rPr>
              <a:t>Explicar los motivos de la notificación cero</a:t>
            </a:r>
          </a:p>
          <a:p>
            <a:pPr marL="457200" indent="-457200">
              <a:buClr>
                <a:srgbClr val="001402"/>
              </a:buClr>
              <a:buFont typeface="Arial" panose="020B0604020202020204" pitchFamily="34" charset="0"/>
              <a:buChar char="•"/>
            </a:pPr>
            <a:r>
              <a:rPr lang="es-GT" b="0" dirty="0">
                <a:cs typeface="Arial" panose="020B0604020202020204" pitchFamily="34" charset="0"/>
              </a:rPr>
              <a:t>Explicar las limitaciones de los sistemas de notificación y las formas de mejorarlos</a:t>
            </a:r>
          </a:p>
          <a:p>
            <a:pPr marL="457200" indent="-457200">
              <a:buClr>
                <a:srgbClr val="001402"/>
              </a:buClr>
              <a:buFont typeface="Arial" panose="020B0604020202020204" pitchFamily="34" charset="0"/>
              <a:buChar char="•"/>
            </a:pPr>
            <a:r>
              <a:rPr lang="es-GT" b="0" dirty="0">
                <a:cs typeface="Arial"/>
              </a:rPr>
              <a:t>Describir la importancia de utilizar el enfoque Una Sola Salud para compartir datos e información entre los sectores pertinentes</a:t>
            </a:r>
          </a:p>
          <a:p>
            <a:endParaRPr lang="en-US" dirty="0"/>
          </a:p>
        </p:txBody>
      </p:sp>
    </p:spTree>
    <p:extLst>
      <p:ext uri="{BB962C8B-B14F-4D97-AF65-F5344CB8AC3E}">
        <p14:creationId xmlns:p14="http://schemas.microsoft.com/office/powerpoint/2010/main" val="5822023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78E62-3151-BF57-AE67-A68C70F0D0A6}"/>
              </a:ext>
            </a:extLst>
          </p:cNvPr>
          <p:cNvSpPr>
            <a:spLocks noGrp="1"/>
          </p:cNvSpPr>
          <p:nvPr>
            <p:ph type="title"/>
          </p:nvPr>
        </p:nvSpPr>
        <p:spPr/>
        <p:txBody>
          <a:bodyPr/>
          <a:lstStyle/>
          <a:p>
            <a:r>
              <a:rPr lang="es-ES" dirty="0"/>
              <a:t>Notificación</a:t>
            </a:r>
            <a:r>
              <a:rPr lang="es-ES" sz="4400" dirty="0"/>
              <a:t> de salud humana</a:t>
            </a:r>
          </a:p>
        </p:txBody>
      </p:sp>
      <p:sp>
        <p:nvSpPr>
          <p:cNvPr id="3" name="TextBox 2">
            <a:extLst>
              <a:ext uri="{FF2B5EF4-FFF2-40B4-BE49-F238E27FC236}">
                <a16:creationId xmlns:a16="http://schemas.microsoft.com/office/drawing/2014/main" id="{36E7E1DA-084C-96AA-8D94-B9B5FFD79C23}"/>
              </a:ext>
            </a:extLst>
          </p:cNvPr>
          <p:cNvSpPr txBox="1"/>
          <p:nvPr/>
        </p:nvSpPr>
        <p:spPr>
          <a:xfrm>
            <a:off x="69642" y="4552839"/>
            <a:ext cx="2836285" cy="1815882"/>
          </a:xfrm>
          <a:prstGeom prst="rect">
            <a:avLst/>
          </a:prstGeom>
          <a:noFill/>
        </p:spPr>
        <p:txBody>
          <a:bodyPr wrap="square" rtlCol="0">
            <a:spAutoFit/>
          </a:bodyPr>
          <a:lstStyle/>
          <a:p>
            <a:pPr algn="ctr" defTabSz="914400">
              <a:spcBef>
                <a:spcPts val="1200"/>
              </a:spcBef>
              <a:spcAft>
                <a:spcPts val="600"/>
              </a:spcAft>
              <a:defRPr/>
            </a:pPr>
            <a:r>
              <a:rPr lang="es-ES" sz="2800" dirty="0">
                <a:solidFill>
                  <a:prstClr val="black"/>
                </a:solidFill>
                <a:latin typeface="Arial" panose="020B0604020202020204" pitchFamily="34" charset="0"/>
                <a:cs typeface="Arial" panose="020B0604020202020204" pitchFamily="34" charset="0"/>
              </a:rPr>
              <a:t>El niño presenta sarpullido y fiebre y podría tener sarampión </a:t>
            </a:r>
          </a:p>
        </p:txBody>
      </p:sp>
      <p:sp>
        <p:nvSpPr>
          <p:cNvPr id="18" name="TextBox 17">
            <a:extLst>
              <a:ext uri="{FF2B5EF4-FFF2-40B4-BE49-F238E27FC236}">
                <a16:creationId xmlns:a16="http://schemas.microsoft.com/office/drawing/2014/main" id="{C64337EF-B695-692F-9EB4-B6F4A54F277C}"/>
              </a:ext>
            </a:extLst>
          </p:cNvPr>
          <p:cNvSpPr txBox="1"/>
          <p:nvPr/>
        </p:nvSpPr>
        <p:spPr>
          <a:xfrm>
            <a:off x="7342863" y="4697979"/>
            <a:ext cx="4821426" cy="1384995"/>
          </a:xfrm>
          <a:prstGeom prst="rect">
            <a:avLst/>
          </a:prstGeom>
          <a:noFill/>
        </p:spPr>
        <p:txBody>
          <a:bodyPr wrap="square" rtlCol="0">
            <a:spAutoFit/>
          </a:bodyPr>
          <a:lstStyle/>
          <a:p>
            <a:pPr algn="ctr" defTabSz="914400">
              <a:spcBef>
                <a:spcPts val="1200"/>
              </a:spcBef>
              <a:spcAft>
                <a:spcPts val="600"/>
              </a:spcAft>
              <a:defRPr/>
            </a:pPr>
            <a:r>
              <a:rPr lang="en-US" sz="2800" dirty="0">
                <a:solidFill>
                  <a:prstClr val="black"/>
                </a:solidFill>
                <a:latin typeface="Arial" panose="020B0604020202020204" pitchFamily="34" charset="0"/>
                <a:cs typeface="Arial" panose="020B0604020202020204" pitchFamily="34" charset="0"/>
              </a:rPr>
              <a:t>¿Qué debe ocurrir para que el caso de sarampión se notifique a nivel de distrito?</a:t>
            </a:r>
          </a:p>
        </p:txBody>
      </p:sp>
      <p:graphicFrame>
        <p:nvGraphicFramePr>
          <p:cNvPr id="26" name="Table 25">
            <a:extLst>
              <a:ext uri="{FF2B5EF4-FFF2-40B4-BE49-F238E27FC236}">
                <a16:creationId xmlns:a16="http://schemas.microsoft.com/office/drawing/2014/main" id="{D66B6B5D-650D-55C3-274C-85669FDF03F8}"/>
              </a:ext>
            </a:extLst>
          </p:cNvPr>
          <p:cNvGraphicFramePr>
            <a:graphicFrameLocks noGrp="1"/>
          </p:cNvGraphicFramePr>
          <p:nvPr>
            <p:extLst>
              <p:ext uri="{D42A27DB-BD31-4B8C-83A1-F6EECF244321}">
                <p14:modId xmlns:p14="http://schemas.microsoft.com/office/powerpoint/2010/main" val="2932527716"/>
              </p:ext>
            </p:extLst>
          </p:nvPr>
        </p:nvGraphicFramePr>
        <p:xfrm>
          <a:off x="7374722" y="3627580"/>
          <a:ext cx="4628592" cy="992112"/>
        </p:xfrm>
        <a:graphic>
          <a:graphicData uri="http://schemas.openxmlformats.org/drawingml/2006/table">
            <a:tbl>
              <a:tblPr firstRow="1" bandRow="1">
                <a:tableStyleId>{93296810-A885-4BE3-A3E7-6D5BEEA58F35}</a:tableStyleId>
              </a:tblPr>
              <a:tblGrid>
                <a:gridCol w="2018254">
                  <a:extLst>
                    <a:ext uri="{9D8B030D-6E8A-4147-A177-3AD203B41FA5}">
                      <a16:colId xmlns:a16="http://schemas.microsoft.com/office/drawing/2014/main" val="3157346305"/>
                    </a:ext>
                  </a:extLst>
                </a:gridCol>
                <a:gridCol w="1172307">
                  <a:extLst>
                    <a:ext uri="{9D8B030D-6E8A-4147-A177-3AD203B41FA5}">
                      <a16:colId xmlns:a16="http://schemas.microsoft.com/office/drawing/2014/main" val="497734516"/>
                    </a:ext>
                  </a:extLst>
                </a:gridCol>
                <a:gridCol w="1438031">
                  <a:extLst>
                    <a:ext uri="{9D8B030D-6E8A-4147-A177-3AD203B41FA5}">
                      <a16:colId xmlns:a16="http://schemas.microsoft.com/office/drawing/2014/main" val="4189938834"/>
                    </a:ext>
                  </a:extLst>
                </a:gridCol>
              </a:tblGrid>
              <a:tr h="496056">
                <a:tc>
                  <a:txBody>
                    <a:bodyPr/>
                    <a:lstStyle/>
                    <a:p>
                      <a:pPr algn="ctr"/>
                      <a:r>
                        <a:rPr lang="es-ES" sz="2400" noProof="0" dirty="0">
                          <a:solidFill>
                            <a:schemeClr val="tx1"/>
                          </a:solidFill>
                          <a:latin typeface="Arial" panose="020B0604020202020204" pitchFamily="34" charset="0"/>
                          <a:cs typeface="Arial" panose="020B0604020202020204" pitchFamily="34" charset="0"/>
                        </a:rPr>
                        <a:t>Enfermedad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s-ES" sz="2400" noProof="0" dirty="0">
                          <a:solidFill>
                            <a:schemeClr val="tx1"/>
                          </a:solidFill>
                          <a:latin typeface="Arial" panose="020B0604020202020204" pitchFamily="34" charset="0"/>
                          <a:cs typeface="Arial" panose="020B0604020202020204" pitchFamily="34" charset="0"/>
                        </a:rPr>
                        <a:t>Casos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2400" noProof="0" dirty="0">
                          <a:solidFill>
                            <a:schemeClr val="tx1"/>
                          </a:solidFill>
                          <a:latin typeface="Arial" panose="020B0604020202020204" pitchFamily="34" charset="0"/>
                          <a:cs typeface="Arial" panose="020B0604020202020204" pitchFamily="34" charset="0"/>
                        </a:rPr>
                        <a:t>Muertes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972828761"/>
                  </a:ext>
                </a:extLst>
              </a:tr>
              <a:tr h="496056">
                <a:tc>
                  <a:txBody>
                    <a:bodyPr/>
                    <a:lstStyle/>
                    <a:p>
                      <a:pPr algn="ctr"/>
                      <a:r>
                        <a:rPr lang="en-US" sz="2400" dirty="0">
                          <a:solidFill>
                            <a:schemeClr val="tx1"/>
                          </a:solidFill>
                          <a:latin typeface="Arial" panose="020B0604020202020204" pitchFamily="34" charset="0"/>
                          <a:cs typeface="Arial" panose="020B0604020202020204" pitchFamily="34" charset="0"/>
                        </a:rPr>
                        <a:t>Sarampión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a:solidFill>
                            <a:schemeClr val="tx1"/>
                          </a:solidFill>
                          <a:latin typeface="Arial" panose="020B0604020202020204" pitchFamily="34" charset="0"/>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solidFill>
                            <a:schemeClr val="tx1"/>
                          </a:solidFill>
                          <a:latin typeface="Arial" panose="020B0604020202020204" pitchFamily="34" charset="0"/>
                          <a:cs typeface="Arial" panose="020B0604020202020204" pitchFamily="34" charset="0"/>
                        </a:rPr>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51386705"/>
                  </a:ext>
                </a:extLst>
              </a:tr>
            </a:tbl>
          </a:graphicData>
        </a:graphic>
      </p:graphicFrame>
      <p:pic>
        <p:nvPicPr>
          <p:cNvPr id="5" name="Picture 4">
            <a:extLst>
              <a:ext uri="{FF2B5EF4-FFF2-40B4-BE49-F238E27FC236}">
                <a16:creationId xmlns:a16="http://schemas.microsoft.com/office/drawing/2014/main" id="{A4E8D239-C2D9-2EC0-ACDE-6E74D907ADB0}"/>
              </a:ext>
            </a:extLst>
          </p:cNvPr>
          <p:cNvPicPr>
            <a:picLocks noChangeAspect="1"/>
          </p:cNvPicPr>
          <p:nvPr/>
        </p:nvPicPr>
        <p:blipFill>
          <a:blip r:embed="rId3"/>
          <a:stretch>
            <a:fillRect/>
          </a:stretch>
        </p:blipFill>
        <p:spPr>
          <a:xfrm>
            <a:off x="4184416" y="1359845"/>
            <a:ext cx="3230563" cy="2150632"/>
          </a:xfrm>
          <a:prstGeom prst="rect">
            <a:avLst/>
          </a:prstGeom>
          <a:ln>
            <a:solidFill>
              <a:schemeClr val="tx1"/>
            </a:solidFill>
          </a:ln>
        </p:spPr>
      </p:pic>
      <p:sp>
        <p:nvSpPr>
          <p:cNvPr id="115" name="Freeform: Shape 114">
            <a:extLst>
              <a:ext uri="{FF2B5EF4-FFF2-40B4-BE49-F238E27FC236}">
                <a16:creationId xmlns:a16="http://schemas.microsoft.com/office/drawing/2014/main" id="{A52CE63A-09D6-3D3D-B73F-70B0F8E6EAC1}"/>
              </a:ext>
            </a:extLst>
          </p:cNvPr>
          <p:cNvSpPr/>
          <p:nvPr/>
        </p:nvSpPr>
        <p:spPr>
          <a:xfrm>
            <a:off x="2670772" y="3307068"/>
            <a:ext cx="4630160" cy="3385680"/>
          </a:xfrm>
          <a:custGeom>
            <a:avLst/>
            <a:gdLst>
              <a:gd name="connsiteX0" fmla="*/ 0 w 4630160"/>
              <a:gd name="connsiteY0" fmla="*/ 279754 h 3333014"/>
              <a:gd name="connsiteX1" fmla="*/ 506994 w 4630160"/>
              <a:gd name="connsiteY1" fmla="*/ 26257 h 3333014"/>
              <a:gd name="connsiteX2" fmla="*/ 516048 w 4630160"/>
              <a:gd name="connsiteY2" fmla="*/ 17203 h 3333014"/>
              <a:gd name="connsiteX3" fmla="*/ 932507 w 4630160"/>
              <a:gd name="connsiteY3" fmla="*/ 107738 h 3333014"/>
              <a:gd name="connsiteX4" fmla="*/ 1041149 w 4630160"/>
              <a:gd name="connsiteY4" fmla="*/ 895390 h 3333014"/>
              <a:gd name="connsiteX5" fmla="*/ 253497 w 4630160"/>
              <a:gd name="connsiteY5" fmla="*/ 2325837 h 3333014"/>
              <a:gd name="connsiteX6" fmla="*/ 1412341 w 4630160"/>
              <a:gd name="connsiteY6" fmla="*/ 3321718 h 3333014"/>
              <a:gd name="connsiteX7" fmla="*/ 2227153 w 4630160"/>
              <a:gd name="connsiteY7" fmla="*/ 2823778 h 3333014"/>
              <a:gd name="connsiteX8" fmla="*/ 1729212 w 4630160"/>
              <a:gd name="connsiteY8" fmla="*/ 2208142 h 3333014"/>
              <a:gd name="connsiteX9" fmla="*/ 1548143 w 4630160"/>
              <a:gd name="connsiteY9" fmla="*/ 1683041 h 3333014"/>
              <a:gd name="connsiteX10" fmla="*/ 2281474 w 4630160"/>
              <a:gd name="connsiteY10" fmla="*/ 1348063 h 3333014"/>
              <a:gd name="connsiteX11" fmla="*/ 3775295 w 4630160"/>
              <a:gd name="connsiteY11" fmla="*/ 2506906 h 3333014"/>
              <a:gd name="connsiteX12" fmla="*/ 4626321 w 4630160"/>
              <a:gd name="connsiteY12" fmla="*/ 2534067 h 3333014"/>
              <a:gd name="connsiteX13" fmla="*/ 4074060 w 4630160"/>
              <a:gd name="connsiteY13" fmla="*/ 1710201 h 3333014"/>
              <a:gd name="connsiteX14" fmla="*/ 3702868 w 4630160"/>
              <a:gd name="connsiteY14" fmla="*/ 1040245 h 3333014"/>
              <a:gd name="connsiteX15" fmla="*/ 4318503 w 4630160"/>
              <a:gd name="connsiteY15" fmla="*/ 841069 h 3333014"/>
              <a:gd name="connsiteX16" fmla="*/ 3404103 w 4630160"/>
              <a:gd name="connsiteY16" fmla="*/ 306914 h 3333014"/>
              <a:gd name="connsiteX0" fmla="*/ 0 w 4630160"/>
              <a:gd name="connsiteY0" fmla="*/ 319949 h 3373209"/>
              <a:gd name="connsiteX1" fmla="*/ 506994 w 4630160"/>
              <a:gd name="connsiteY1" fmla="*/ 66452 h 3373209"/>
              <a:gd name="connsiteX2" fmla="*/ 525101 w 4630160"/>
              <a:gd name="connsiteY2" fmla="*/ 3078 h 3373209"/>
              <a:gd name="connsiteX3" fmla="*/ 932507 w 4630160"/>
              <a:gd name="connsiteY3" fmla="*/ 147933 h 3373209"/>
              <a:gd name="connsiteX4" fmla="*/ 1041149 w 4630160"/>
              <a:gd name="connsiteY4" fmla="*/ 935585 h 3373209"/>
              <a:gd name="connsiteX5" fmla="*/ 253497 w 4630160"/>
              <a:gd name="connsiteY5" fmla="*/ 2366032 h 3373209"/>
              <a:gd name="connsiteX6" fmla="*/ 1412341 w 4630160"/>
              <a:gd name="connsiteY6" fmla="*/ 3361913 h 3373209"/>
              <a:gd name="connsiteX7" fmla="*/ 2227153 w 4630160"/>
              <a:gd name="connsiteY7" fmla="*/ 2863973 h 3373209"/>
              <a:gd name="connsiteX8" fmla="*/ 1729212 w 4630160"/>
              <a:gd name="connsiteY8" fmla="*/ 2248337 h 3373209"/>
              <a:gd name="connsiteX9" fmla="*/ 1548143 w 4630160"/>
              <a:gd name="connsiteY9" fmla="*/ 1723236 h 3373209"/>
              <a:gd name="connsiteX10" fmla="*/ 2281474 w 4630160"/>
              <a:gd name="connsiteY10" fmla="*/ 1388258 h 3373209"/>
              <a:gd name="connsiteX11" fmla="*/ 3775295 w 4630160"/>
              <a:gd name="connsiteY11" fmla="*/ 2547101 h 3373209"/>
              <a:gd name="connsiteX12" fmla="*/ 4626321 w 4630160"/>
              <a:gd name="connsiteY12" fmla="*/ 2574262 h 3373209"/>
              <a:gd name="connsiteX13" fmla="*/ 4074060 w 4630160"/>
              <a:gd name="connsiteY13" fmla="*/ 1750396 h 3373209"/>
              <a:gd name="connsiteX14" fmla="*/ 3702868 w 4630160"/>
              <a:gd name="connsiteY14" fmla="*/ 1080440 h 3373209"/>
              <a:gd name="connsiteX15" fmla="*/ 4318503 w 4630160"/>
              <a:gd name="connsiteY15" fmla="*/ 881264 h 3373209"/>
              <a:gd name="connsiteX16" fmla="*/ 3404103 w 4630160"/>
              <a:gd name="connsiteY16" fmla="*/ 347109 h 3373209"/>
              <a:gd name="connsiteX0" fmla="*/ 0 w 4630160"/>
              <a:gd name="connsiteY0" fmla="*/ 332420 h 3385680"/>
              <a:gd name="connsiteX1" fmla="*/ 389299 w 4630160"/>
              <a:gd name="connsiteY1" fmla="*/ 33656 h 3385680"/>
              <a:gd name="connsiteX2" fmla="*/ 525101 w 4630160"/>
              <a:gd name="connsiteY2" fmla="*/ 15549 h 3385680"/>
              <a:gd name="connsiteX3" fmla="*/ 932507 w 4630160"/>
              <a:gd name="connsiteY3" fmla="*/ 160404 h 3385680"/>
              <a:gd name="connsiteX4" fmla="*/ 1041149 w 4630160"/>
              <a:gd name="connsiteY4" fmla="*/ 948056 h 3385680"/>
              <a:gd name="connsiteX5" fmla="*/ 253497 w 4630160"/>
              <a:gd name="connsiteY5" fmla="*/ 2378503 h 3385680"/>
              <a:gd name="connsiteX6" fmla="*/ 1412341 w 4630160"/>
              <a:gd name="connsiteY6" fmla="*/ 3374384 h 3385680"/>
              <a:gd name="connsiteX7" fmla="*/ 2227153 w 4630160"/>
              <a:gd name="connsiteY7" fmla="*/ 2876444 h 3385680"/>
              <a:gd name="connsiteX8" fmla="*/ 1729212 w 4630160"/>
              <a:gd name="connsiteY8" fmla="*/ 2260808 h 3385680"/>
              <a:gd name="connsiteX9" fmla="*/ 1548143 w 4630160"/>
              <a:gd name="connsiteY9" fmla="*/ 1735707 h 3385680"/>
              <a:gd name="connsiteX10" fmla="*/ 2281474 w 4630160"/>
              <a:gd name="connsiteY10" fmla="*/ 1400729 h 3385680"/>
              <a:gd name="connsiteX11" fmla="*/ 3775295 w 4630160"/>
              <a:gd name="connsiteY11" fmla="*/ 2559572 h 3385680"/>
              <a:gd name="connsiteX12" fmla="*/ 4626321 w 4630160"/>
              <a:gd name="connsiteY12" fmla="*/ 2586733 h 3385680"/>
              <a:gd name="connsiteX13" fmla="*/ 4074060 w 4630160"/>
              <a:gd name="connsiteY13" fmla="*/ 1762867 h 3385680"/>
              <a:gd name="connsiteX14" fmla="*/ 3702868 w 4630160"/>
              <a:gd name="connsiteY14" fmla="*/ 1092911 h 3385680"/>
              <a:gd name="connsiteX15" fmla="*/ 4318503 w 4630160"/>
              <a:gd name="connsiteY15" fmla="*/ 893735 h 3385680"/>
              <a:gd name="connsiteX16" fmla="*/ 3404103 w 4630160"/>
              <a:gd name="connsiteY16" fmla="*/ 359580 h 3385680"/>
              <a:gd name="connsiteX0" fmla="*/ 0 w 4630160"/>
              <a:gd name="connsiteY0" fmla="*/ 332420 h 3385680"/>
              <a:gd name="connsiteX1" fmla="*/ 389299 w 4630160"/>
              <a:gd name="connsiteY1" fmla="*/ 33656 h 3385680"/>
              <a:gd name="connsiteX2" fmla="*/ 525101 w 4630160"/>
              <a:gd name="connsiteY2" fmla="*/ 15549 h 3385680"/>
              <a:gd name="connsiteX3" fmla="*/ 932507 w 4630160"/>
              <a:gd name="connsiteY3" fmla="*/ 160404 h 3385680"/>
              <a:gd name="connsiteX4" fmla="*/ 1041149 w 4630160"/>
              <a:gd name="connsiteY4" fmla="*/ 948056 h 3385680"/>
              <a:gd name="connsiteX5" fmla="*/ 253497 w 4630160"/>
              <a:gd name="connsiteY5" fmla="*/ 2378503 h 3385680"/>
              <a:gd name="connsiteX6" fmla="*/ 1412341 w 4630160"/>
              <a:gd name="connsiteY6" fmla="*/ 3374384 h 3385680"/>
              <a:gd name="connsiteX7" fmla="*/ 2227153 w 4630160"/>
              <a:gd name="connsiteY7" fmla="*/ 2876444 h 3385680"/>
              <a:gd name="connsiteX8" fmla="*/ 1729212 w 4630160"/>
              <a:gd name="connsiteY8" fmla="*/ 2260808 h 3385680"/>
              <a:gd name="connsiteX9" fmla="*/ 1548143 w 4630160"/>
              <a:gd name="connsiteY9" fmla="*/ 1735707 h 3385680"/>
              <a:gd name="connsiteX10" fmla="*/ 2281474 w 4630160"/>
              <a:gd name="connsiteY10" fmla="*/ 1400729 h 3385680"/>
              <a:gd name="connsiteX11" fmla="*/ 3775295 w 4630160"/>
              <a:gd name="connsiteY11" fmla="*/ 2559572 h 3385680"/>
              <a:gd name="connsiteX12" fmla="*/ 4626321 w 4630160"/>
              <a:gd name="connsiteY12" fmla="*/ 2586733 h 3385680"/>
              <a:gd name="connsiteX13" fmla="*/ 4074060 w 4630160"/>
              <a:gd name="connsiteY13" fmla="*/ 1762867 h 3385680"/>
              <a:gd name="connsiteX14" fmla="*/ 3702868 w 4630160"/>
              <a:gd name="connsiteY14" fmla="*/ 1092911 h 3385680"/>
              <a:gd name="connsiteX15" fmla="*/ 4318503 w 4630160"/>
              <a:gd name="connsiteY15" fmla="*/ 893735 h 3385680"/>
              <a:gd name="connsiteX16" fmla="*/ 3277355 w 4630160"/>
              <a:gd name="connsiteY16" fmla="*/ 513489 h 338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30160" h="3385680">
                <a:moveTo>
                  <a:pt x="0" y="332420"/>
                </a:moveTo>
                <a:lnTo>
                  <a:pt x="389299" y="33656"/>
                </a:lnTo>
                <a:cubicBezTo>
                  <a:pt x="475307" y="-10103"/>
                  <a:pt x="434566" y="-5576"/>
                  <a:pt x="525101" y="15549"/>
                </a:cubicBezTo>
                <a:cubicBezTo>
                  <a:pt x="615636" y="36674"/>
                  <a:pt x="846499" y="4986"/>
                  <a:pt x="932507" y="160404"/>
                </a:cubicBezTo>
                <a:cubicBezTo>
                  <a:pt x="1018515" y="315822"/>
                  <a:pt x="1154317" y="578373"/>
                  <a:pt x="1041149" y="948056"/>
                </a:cubicBezTo>
                <a:cubicBezTo>
                  <a:pt x="927981" y="1317739"/>
                  <a:pt x="191632" y="1974115"/>
                  <a:pt x="253497" y="2378503"/>
                </a:cubicBezTo>
                <a:cubicBezTo>
                  <a:pt x="315362" y="2782891"/>
                  <a:pt x="1083398" y="3291394"/>
                  <a:pt x="1412341" y="3374384"/>
                </a:cubicBezTo>
                <a:cubicBezTo>
                  <a:pt x="1741284" y="3457374"/>
                  <a:pt x="2174341" y="3062040"/>
                  <a:pt x="2227153" y="2876444"/>
                </a:cubicBezTo>
                <a:cubicBezTo>
                  <a:pt x="2279965" y="2690848"/>
                  <a:pt x="1842380" y="2450931"/>
                  <a:pt x="1729212" y="2260808"/>
                </a:cubicBezTo>
                <a:cubicBezTo>
                  <a:pt x="1616044" y="2070685"/>
                  <a:pt x="1456099" y="1879053"/>
                  <a:pt x="1548143" y="1735707"/>
                </a:cubicBezTo>
                <a:cubicBezTo>
                  <a:pt x="1640187" y="1592361"/>
                  <a:pt x="1910282" y="1263418"/>
                  <a:pt x="2281474" y="1400729"/>
                </a:cubicBezTo>
                <a:cubicBezTo>
                  <a:pt x="2652666" y="1538040"/>
                  <a:pt x="3384487" y="2361905"/>
                  <a:pt x="3775295" y="2559572"/>
                </a:cubicBezTo>
                <a:cubicBezTo>
                  <a:pt x="4166103" y="2757239"/>
                  <a:pt x="4576527" y="2719517"/>
                  <a:pt x="4626321" y="2586733"/>
                </a:cubicBezTo>
                <a:cubicBezTo>
                  <a:pt x="4676115" y="2453949"/>
                  <a:pt x="4227969" y="2011837"/>
                  <a:pt x="4074060" y="1762867"/>
                </a:cubicBezTo>
                <a:cubicBezTo>
                  <a:pt x="3920151" y="1513897"/>
                  <a:pt x="3662127" y="1237766"/>
                  <a:pt x="3702868" y="1092911"/>
                </a:cubicBezTo>
                <a:cubicBezTo>
                  <a:pt x="3743609" y="948056"/>
                  <a:pt x="4368297" y="1015957"/>
                  <a:pt x="4318503" y="893735"/>
                </a:cubicBezTo>
                <a:cubicBezTo>
                  <a:pt x="4268709" y="771513"/>
                  <a:pt x="3470495" y="623639"/>
                  <a:pt x="3277355" y="513489"/>
                </a:cubicBezTo>
              </a:path>
            </a:pathLst>
          </a:custGeom>
          <a:noFill/>
          <a:ln w="508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7" name="Straight Arrow Connector 116">
            <a:extLst>
              <a:ext uri="{FF2B5EF4-FFF2-40B4-BE49-F238E27FC236}">
                <a16:creationId xmlns:a16="http://schemas.microsoft.com/office/drawing/2014/main" id="{5FC6B08D-3849-CD71-D61E-1E569794F929}"/>
              </a:ext>
            </a:extLst>
          </p:cNvPr>
          <p:cNvCxnSpPr>
            <a:cxnSpLocks/>
            <a:stCxn id="115" idx="16"/>
            <a:endCxn id="5" idx="2"/>
          </p:cNvCxnSpPr>
          <p:nvPr/>
        </p:nvCxnSpPr>
        <p:spPr>
          <a:xfrm flipH="1" flipV="1">
            <a:off x="5799698" y="3510477"/>
            <a:ext cx="148429" cy="31008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0CA5F1FC-6257-02A2-FDD0-F2398908076D}"/>
              </a:ext>
            </a:extLst>
          </p:cNvPr>
          <p:cNvCxnSpPr>
            <a:cxnSpLocks/>
          </p:cNvCxnSpPr>
          <p:nvPr/>
        </p:nvCxnSpPr>
        <p:spPr>
          <a:xfrm flipH="1">
            <a:off x="9726080" y="3286408"/>
            <a:ext cx="174013" cy="27432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Freeform: Shape 5">
            <a:extLst>
              <a:ext uri="{FF2B5EF4-FFF2-40B4-BE49-F238E27FC236}">
                <a16:creationId xmlns:a16="http://schemas.microsoft.com/office/drawing/2014/main" id="{0F2BDC2D-FD8B-B20A-99FB-5D4F33D71369}"/>
              </a:ext>
            </a:extLst>
          </p:cNvPr>
          <p:cNvSpPr/>
          <p:nvPr/>
        </p:nvSpPr>
        <p:spPr>
          <a:xfrm>
            <a:off x="7414979" y="1531209"/>
            <a:ext cx="4073896" cy="1761535"/>
          </a:xfrm>
          <a:custGeom>
            <a:avLst/>
            <a:gdLst>
              <a:gd name="connsiteX0" fmla="*/ 0 w 3505421"/>
              <a:gd name="connsiteY0" fmla="*/ 495300 h 1282700"/>
              <a:gd name="connsiteX1" fmla="*/ 50800 w 3505421"/>
              <a:gd name="connsiteY1" fmla="*/ 596900 h 1282700"/>
              <a:gd name="connsiteX2" fmla="*/ 139700 w 3505421"/>
              <a:gd name="connsiteY2" fmla="*/ 711200 h 1282700"/>
              <a:gd name="connsiteX3" fmla="*/ 203200 w 3505421"/>
              <a:gd name="connsiteY3" fmla="*/ 736600 h 1282700"/>
              <a:gd name="connsiteX4" fmla="*/ 330200 w 3505421"/>
              <a:gd name="connsiteY4" fmla="*/ 723900 h 1282700"/>
              <a:gd name="connsiteX5" fmla="*/ 457200 w 3505421"/>
              <a:gd name="connsiteY5" fmla="*/ 673100 h 1282700"/>
              <a:gd name="connsiteX6" fmla="*/ 571500 w 3505421"/>
              <a:gd name="connsiteY6" fmla="*/ 546100 h 1282700"/>
              <a:gd name="connsiteX7" fmla="*/ 609600 w 3505421"/>
              <a:gd name="connsiteY7" fmla="*/ 469900 h 1282700"/>
              <a:gd name="connsiteX8" fmla="*/ 660400 w 3505421"/>
              <a:gd name="connsiteY8" fmla="*/ 393700 h 1282700"/>
              <a:gd name="connsiteX9" fmla="*/ 673100 w 3505421"/>
              <a:gd name="connsiteY9" fmla="*/ 355600 h 1282700"/>
              <a:gd name="connsiteX10" fmla="*/ 812800 w 3505421"/>
              <a:gd name="connsiteY10" fmla="*/ 203200 h 1282700"/>
              <a:gd name="connsiteX11" fmla="*/ 901700 w 3505421"/>
              <a:gd name="connsiteY11" fmla="*/ 127000 h 1282700"/>
              <a:gd name="connsiteX12" fmla="*/ 990600 w 3505421"/>
              <a:gd name="connsiteY12" fmla="*/ 50800 h 1282700"/>
              <a:gd name="connsiteX13" fmla="*/ 1028700 w 3505421"/>
              <a:gd name="connsiteY13" fmla="*/ 38100 h 1282700"/>
              <a:gd name="connsiteX14" fmla="*/ 1130300 w 3505421"/>
              <a:gd name="connsiteY14" fmla="*/ 0 h 1282700"/>
              <a:gd name="connsiteX15" fmla="*/ 1181100 w 3505421"/>
              <a:gd name="connsiteY15" fmla="*/ 12700 h 1282700"/>
              <a:gd name="connsiteX16" fmla="*/ 1244600 w 3505421"/>
              <a:gd name="connsiteY16" fmla="*/ 101600 h 1282700"/>
              <a:gd name="connsiteX17" fmla="*/ 1270000 w 3505421"/>
              <a:gd name="connsiteY17" fmla="*/ 533400 h 1282700"/>
              <a:gd name="connsiteX18" fmla="*/ 1282700 w 3505421"/>
              <a:gd name="connsiteY18" fmla="*/ 596900 h 1282700"/>
              <a:gd name="connsiteX19" fmla="*/ 1308100 w 3505421"/>
              <a:gd name="connsiteY19" fmla="*/ 635000 h 1282700"/>
              <a:gd name="connsiteX20" fmla="*/ 1371600 w 3505421"/>
              <a:gd name="connsiteY20" fmla="*/ 762000 h 1282700"/>
              <a:gd name="connsiteX21" fmla="*/ 1435100 w 3505421"/>
              <a:gd name="connsiteY21" fmla="*/ 749300 h 1282700"/>
              <a:gd name="connsiteX22" fmla="*/ 1549400 w 3505421"/>
              <a:gd name="connsiteY22" fmla="*/ 685800 h 1282700"/>
              <a:gd name="connsiteX23" fmla="*/ 1600200 w 3505421"/>
              <a:gd name="connsiteY23" fmla="*/ 647700 h 1282700"/>
              <a:gd name="connsiteX24" fmla="*/ 1701800 w 3505421"/>
              <a:gd name="connsiteY24" fmla="*/ 622300 h 1282700"/>
              <a:gd name="connsiteX25" fmla="*/ 1790700 w 3505421"/>
              <a:gd name="connsiteY25" fmla="*/ 596900 h 1282700"/>
              <a:gd name="connsiteX26" fmla="*/ 1828800 w 3505421"/>
              <a:gd name="connsiteY26" fmla="*/ 571500 h 1282700"/>
              <a:gd name="connsiteX27" fmla="*/ 2032000 w 3505421"/>
              <a:gd name="connsiteY27" fmla="*/ 342900 h 1282700"/>
              <a:gd name="connsiteX28" fmla="*/ 2082800 w 3505421"/>
              <a:gd name="connsiteY28" fmla="*/ 279400 h 1282700"/>
              <a:gd name="connsiteX29" fmla="*/ 2171700 w 3505421"/>
              <a:gd name="connsiteY29" fmla="*/ 215900 h 1282700"/>
              <a:gd name="connsiteX30" fmla="*/ 2286000 w 3505421"/>
              <a:gd name="connsiteY30" fmla="*/ 165100 h 1282700"/>
              <a:gd name="connsiteX31" fmla="*/ 2413000 w 3505421"/>
              <a:gd name="connsiteY31" fmla="*/ 114300 h 1282700"/>
              <a:gd name="connsiteX32" fmla="*/ 2832100 w 3505421"/>
              <a:gd name="connsiteY32" fmla="*/ 127000 h 1282700"/>
              <a:gd name="connsiteX33" fmla="*/ 2933700 w 3505421"/>
              <a:gd name="connsiteY33" fmla="*/ 139700 h 1282700"/>
              <a:gd name="connsiteX34" fmla="*/ 3225800 w 3505421"/>
              <a:gd name="connsiteY34" fmla="*/ 215900 h 1282700"/>
              <a:gd name="connsiteX35" fmla="*/ 3276600 w 3505421"/>
              <a:gd name="connsiteY35" fmla="*/ 254000 h 1282700"/>
              <a:gd name="connsiteX36" fmla="*/ 3441700 w 3505421"/>
              <a:gd name="connsiteY36" fmla="*/ 368300 h 1282700"/>
              <a:gd name="connsiteX37" fmla="*/ 3479800 w 3505421"/>
              <a:gd name="connsiteY37" fmla="*/ 444500 h 1282700"/>
              <a:gd name="connsiteX38" fmla="*/ 3492500 w 3505421"/>
              <a:gd name="connsiteY38" fmla="*/ 520700 h 1282700"/>
              <a:gd name="connsiteX39" fmla="*/ 3505200 w 3505421"/>
              <a:gd name="connsiteY39" fmla="*/ 571500 h 1282700"/>
              <a:gd name="connsiteX40" fmla="*/ 3467100 w 3505421"/>
              <a:gd name="connsiteY40" fmla="*/ 749300 h 1282700"/>
              <a:gd name="connsiteX41" fmla="*/ 3390900 w 3505421"/>
              <a:gd name="connsiteY41" fmla="*/ 800100 h 1282700"/>
              <a:gd name="connsiteX42" fmla="*/ 3263900 w 3505421"/>
              <a:gd name="connsiteY42" fmla="*/ 838200 h 1282700"/>
              <a:gd name="connsiteX43" fmla="*/ 2997200 w 3505421"/>
              <a:gd name="connsiteY43" fmla="*/ 927100 h 1282700"/>
              <a:gd name="connsiteX44" fmla="*/ 2882900 w 3505421"/>
              <a:gd name="connsiteY44" fmla="*/ 965200 h 1282700"/>
              <a:gd name="connsiteX45" fmla="*/ 2603500 w 3505421"/>
              <a:gd name="connsiteY45" fmla="*/ 952500 h 1282700"/>
              <a:gd name="connsiteX46" fmla="*/ 2540000 w 3505421"/>
              <a:gd name="connsiteY46" fmla="*/ 939800 h 1282700"/>
              <a:gd name="connsiteX47" fmla="*/ 2463800 w 3505421"/>
              <a:gd name="connsiteY47" fmla="*/ 927100 h 1282700"/>
              <a:gd name="connsiteX48" fmla="*/ 2362200 w 3505421"/>
              <a:gd name="connsiteY48" fmla="*/ 939800 h 1282700"/>
              <a:gd name="connsiteX49" fmla="*/ 2324100 w 3505421"/>
              <a:gd name="connsiteY49" fmla="*/ 965200 h 1282700"/>
              <a:gd name="connsiteX50" fmla="*/ 2286000 w 3505421"/>
              <a:gd name="connsiteY50" fmla="*/ 977900 h 1282700"/>
              <a:gd name="connsiteX51" fmla="*/ 2247900 w 3505421"/>
              <a:gd name="connsiteY51" fmla="*/ 1016000 h 1282700"/>
              <a:gd name="connsiteX52" fmla="*/ 2171700 w 3505421"/>
              <a:gd name="connsiteY52" fmla="*/ 1168400 h 1282700"/>
              <a:gd name="connsiteX53" fmla="*/ 2146300 w 3505421"/>
              <a:gd name="connsiteY53" fmla="*/ 128270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505421" h="1282700">
                <a:moveTo>
                  <a:pt x="0" y="495300"/>
                </a:moveTo>
                <a:cubicBezTo>
                  <a:pt x="21156" y="601079"/>
                  <a:pt x="-6668" y="523012"/>
                  <a:pt x="50800" y="596900"/>
                </a:cubicBezTo>
                <a:cubicBezTo>
                  <a:pt x="73692" y="626332"/>
                  <a:pt x="102295" y="687822"/>
                  <a:pt x="139700" y="711200"/>
                </a:cubicBezTo>
                <a:cubicBezTo>
                  <a:pt x="159032" y="723282"/>
                  <a:pt x="182033" y="728133"/>
                  <a:pt x="203200" y="736600"/>
                </a:cubicBezTo>
                <a:cubicBezTo>
                  <a:pt x="245533" y="732367"/>
                  <a:pt x="288083" y="729917"/>
                  <a:pt x="330200" y="723900"/>
                </a:cubicBezTo>
                <a:cubicBezTo>
                  <a:pt x="372241" y="717894"/>
                  <a:pt x="424463" y="696909"/>
                  <a:pt x="457200" y="673100"/>
                </a:cubicBezTo>
                <a:cubicBezTo>
                  <a:pt x="496737" y="644346"/>
                  <a:pt x="541057" y="584154"/>
                  <a:pt x="571500" y="546100"/>
                </a:cubicBezTo>
                <a:cubicBezTo>
                  <a:pt x="603422" y="450335"/>
                  <a:pt x="560361" y="568377"/>
                  <a:pt x="609600" y="469900"/>
                </a:cubicBezTo>
                <a:cubicBezTo>
                  <a:pt x="646359" y="396382"/>
                  <a:pt x="588175" y="465925"/>
                  <a:pt x="660400" y="393700"/>
                </a:cubicBezTo>
                <a:cubicBezTo>
                  <a:pt x="664633" y="381000"/>
                  <a:pt x="666458" y="367223"/>
                  <a:pt x="673100" y="355600"/>
                </a:cubicBezTo>
                <a:cubicBezTo>
                  <a:pt x="731574" y="253271"/>
                  <a:pt x="715156" y="349666"/>
                  <a:pt x="812800" y="203200"/>
                </a:cubicBezTo>
                <a:cubicBezTo>
                  <a:pt x="861364" y="130354"/>
                  <a:pt x="809794" y="195930"/>
                  <a:pt x="901700" y="127000"/>
                </a:cubicBezTo>
                <a:cubicBezTo>
                  <a:pt x="973764" y="72952"/>
                  <a:pt x="903044" y="100832"/>
                  <a:pt x="990600" y="50800"/>
                </a:cubicBezTo>
                <a:cubicBezTo>
                  <a:pt x="1002223" y="44158"/>
                  <a:pt x="1016165" y="42800"/>
                  <a:pt x="1028700" y="38100"/>
                </a:cubicBezTo>
                <a:cubicBezTo>
                  <a:pt x="1150187" y="-7458"/>
                  <a:pt x="1043820" y="28827"/>
                  <a:pt x="1130300" y="0"/>
                </a:cubicBezTo>
                <a:cubicBezTo>
                  <a:pt x="1147233" y="4233"/>
                  <a:pt x="1165945" y="4040"/>
                  <a:pt x="1181100" y="12700"/>
                </a:cubicBezTo>
                <a:cubicBezTo>
                  <a:pt x="1217141" y="33295"/>
                  <a:pt x="1227449" y="67299"/>
                  <a:pt x="1244600" y="101600"/>
                </a:cubicBezTo>
                <a:cubicBezTo>
                  <a:pt x="1252067" y="295748"/>
                  <a:pt x="1245666" y="375227"/>
                  <a:pt x="1270000" y="533400"/>
                </a:cubicBezTo>
                <a:cubicBezTo>
                  <a:pt x="1273282" y="554735"/>
                  <a:pt x="1275121" y="576689"/>
                  <a:pt x="1282700" y="596900"/>
                </a:cubicBezTo>
                <a:cubicBezTo>
                  <a:pt x="1288059" y="611192"/>
                  <a:pt x="1301901" y="621052"/>
                  <a:pt x="1308100" y="635000"/>
                </a:cubicBezTo>
                <a:cubicBezTo>
                  <a:pt x="1366452" y="766292"/>
                  <a:pt x="1296677" y="662102"/>
                  <a:pt x="1371600" y="762000"/>
                </a:cubicBezTo>
                <a:cubicBezTo>
                  <a:pt x="1392767" y="757767"/>
                  <a:pt x="1415793" y="758953"/>
                  <a:pt x="1435100" y="749300"/>
                </a:cubicBezTo>
                <a:cubicBezTo>
                  <a:pt x="1604785" y="664457"/>
                  <a:pt x="1412704" y="719974"/>
                  <a:pt x="1549400" y="685800"/>
                </a:cubicBezTo>
                <a:cubicBezTo>
                  <a:pt x="1566333" y="673100"/>
                  <a:pt x="1580662" y="655841"/>
                  <a:pt x="1600200" y="647700"/>
                </a:cubicBezTo>
                <a:cubicBezTo>
                  <a:pt x="1632424" y="634273"/>
                  <a:pt x="1668070" y="631295"/>
                  <a:pt x="1701800" y="622300"/>
                </a:cubicBezTo>
                <a:cubicBezTo>
                  <a:pt x="1731579" y="614359"/>
                  <a:pt x="1761067" y="605367"/>
                  <a:pt x="1790700" y="596900"/>
                </a:cubicBezTo>
                <a:cubicBezTo>
                  <a:pt x="1803400" y="588433"/>
                  <a:pt x="1817455" y="581711"/>
                  <a:pt x="1828800" y="571500"/>
                </a:cubicBezTo>
                <a:cubicBezTo>
                  <a:pt x="1917971" y="491246"/>
                  <a:pt x="1951855" y="441540"/>
                  <a:pt x="2032000" y="342900"/>
                </a:cubicBezTo>
                <a:cubicBezTo>
                  <a:pt x="2049093" y="321862"/>
                  <a:pt x="2061115" y="295664"/>
                  <a:pt x="2082800" y="279400"/>
                </a:cubicBezTo>
                <a:cubicBezTo>
                  <a:pt x="2094305" y="270771"/>
                  <a:pt x="2153129" y="225185"/>
                  <a:pt x="2171700" y="215900"/>
                </a:cubicBezTo>
                <a:cubicBezTo>
                  <a:pt x="2208992" y="197254"/>
                  <a:pt x="2248708" y="183746"/>
                  <a:pt x="2286000" y="165100"/>
                </a:cubicBezTo>
                <a:cubicBezTo>
                  <a:pt x="2395346" y="110427"/>
                  <a:pt x="2301390" y="136622"/>
                  <a:pt x="2413000" y="114300"/>
                </a:cubicBezTo>
                <a:lnTo>
                  <a:pt x="2832100" y="127000"/>
                </a:lnTo>
                <a:cubicBezTo>
                  <a:pt x="2866190" y="128663"/>
                  <a:pt x="2900233" y="133007"/>
                  <a:pt x="2933700" y="139700"/>
                </a:cubicBezTo>
                <a:cubicBezTo>
                  <a:pt x="3111613" y="175283"/>
                  <a:pt x="3102657" y="174852"/>
                  <a:pt x="3225800" y="215900"/>
                </a:cubicBezTo>
                <a:cubicBezTo>
                  <a:pt x="3242733" y="228600"/>
                  <a:pt x="3258795" y="242554"/>
                  <a:pt x="3276600" y="254000"/>
                </a:cubicBezTo>
                <a:cubicBezTo>
                  <a:pt x="3309056" y="274865"/>
                  <a:pt x="3408689" y="318784"/>
                  <a:pt x="3441700" y="368300"/>
                </a:cubicBezTo>
                <a:cubicBezTo>
                  <a:pt x="3457452" y="391929"/>
                  <a:pt x="3467100" y="419100"/>
                  <a:pt x="3479800" y="444500"/>
                </a:cubicBezTo>
                <a:cubicBezTo>
                  <a:pt x="3484033" y="469900"/>
                  <a:pt x="3487450" y="495450"/>
                  <a:pt x="3492500" y="520700"/>
                </a:cubicBezTo>
                <a:cubicBezTo>
                  <a:pt x="3495923" y="537816"/>
                  <a:pt x="3507128" y="554152"/>
                  <a:pt x="3505200" y="571500"/>
                </a:cubicBezTo>
                <a:cubicBezTo>
                  <a:pt x="3498507" y="631741"/>
                  <a:pt x="3487273" y="692143"/>
                  <a:pt x="3467100" y="749300"/>
                </a:cubicBezTo>
                <a:cubicBezTo>
                  <a:pt x="3452867" y="789626"/>
                  <a:pt x="3421194" y="787117"/>
                  <a:pt x="3390900" y="800100"/>
                </a:cubicBezTo>
                <a:cubicBezTo>
                  <a:pt x="3296932" y="840372"/>
                  <a:pt x="3386162" y="817823"/>
                  <a:pt x="3263900" y="838200"/>
                </a:cubicBezTo>
                <a:cubicBezTo>
                  <a:pt x="3141835" y="899233"/>
                  <a:pt x="3247785" y="849997"/>
                  <a:pt x="2997200" y="927100"/>
                </a:cubicBezTo>
                <a:cubicBezTo>
                  <a:pt x="2958815" y="938911"/>
                  <a:pt x="2882900" y="965200"/>
                  <a:pt x="2882900" y="965200"/>
                </a:cubicBezTo>
                <a:cubicBezTo>
                  <a:pt x="2789767" y="960967"/>
                  <a:pt x="2696475" y="959387"/>
                  <a:pt x="2603500" y="952500"/>
                </a:cubicBezTo>
                <a:cubicBezTo>
                  <a:pt x="2581973" y="950905"/>
                  <a:pt x="2561238" y="943661"/>
                  <a:pt x="2540000" y="939800"/>
                </a:cubicBezTo>
                <a:cubicBezTo>
                  <a:pt x="2514665" y="935194"/>
                  <a:pt x="2489200" y="931333"/>
                  <a:pt x="2463800" y="927100"/>
                </a:cubicBezTo>
                <a:cubicBezTo>
                  <a:pt x="2429933" y="931333"/>
                  <a:pt x="2395128" y="930820"/>
                  <a:pt x="2362200" y="939800"/>
                </a:cubicBezTo>
                <a:cubicBezTo>
                  <a:pt x="2347474" y="943816"/>
                  <a:pt x="2337752" y="958374"/>
                  <a:pt x="2324100" y="965200"/>
                </a:cubicBezTo>
                <a:cubicBezTo>
                  <a:pt x="2312126" y="971187"/>
                  <a:pt x="2298700" y="973667"/>
                  <a:pt x="2286000" y="977900"/>
                </a:cubicBezTo>
                <a:cubicBezTo>
                  <a:pt x="2273300" y="990600"/>
                  <a:pt x="2258927" y="1001823"/>
                  <a:pt x="2247900" y="1016000"/>
                </a:cubicBezTo>
                <a:cubicBezTo>
                  <a:pt x="2202156" y="1074813"/>
                  <a:pt x="2189293" y="1098027"/>
                  <a:pt x="2171700" y="1168400"/>
                </a:cubicBezTo>
                <a:cubicBezTo>
                  <a:pt x="2145273" y="1274107"/>
                  <a:pt x="2146300" y="1235091"/>
                  <a:pt x="2146300" y="1282700"/>
                </a:cubicBezTo>
              </a:path>
            </a:pathLst>
          </a:custGeom>
          <a:noFill/>
          <a:ln w="50800">
            <a:solidFill>
              <a:schemeClr val="tx1"/>
            </a:solidFill>
            <a:prstDash val="dash"/>
            <a:extLst>
              <a:ext uri="{C807C97D-BFC1-408E-A445-0C87EB9F89A2}">
                <ask:lineSketchStyleProps xmlns:ask="http://schemas.microsoft.com/office/drawing/2018/sketchyshapes" sd="1219033472">
                  <a:custGeom>
                    <a:avLst/>
                    <a:gdLst>
                      <a:gd name="connsiteX0" fmla="*/ 0 w 3658252"/>
                      <a:gd name="connsiteY0" fmla="*/ 590595 h 1529490"/>
                      <a:gd name="connsiteX1" fmla="*/ 53014 w 3658252"/>
                      <a:gd name="connsiteY1" fmla="*/ 711742 h 1529490"/>
                      <a:gd name="connsiteX2" fmla="*/ 145790 w 3658252"/>
                      <a:gd name="connsiteY2" fmla="*/ 848034 h 1529490"/>
                      <a:gd name="connsiteX3" fmla="*/ 212059 w 3658252"/>
                      <a:gd name="connsiteY3" fmla="*/ 878320 h 1529490"/>
                      <a:gd name="connsiteX4" fmla="*/ 344596 w 3658252"/>
                      <a:gd name="connsiteY4" fmla="*/ 863177 h 1529490"/>
                      <a:gd name="connsiteX5" fmla="*/ 477133 w 3658252"/>
                      <a:gd name="connsiteY5" fmla="*/ 802603 h 1529490"/>
                      <a:gd name="connsiteX6" fmla="*/ 596416 w 3658252"/>
                      <a:gd name="connsiteY6" fmla="*/ 651169 h 1529490"/>
                      <a:gd name="connsiteX7" fmla="*/ 636177 w 3658252"/>
                      <a:gd name="connsiteY7" fmla="*/ 560308 h 1529490"/>
                      <a:gd name="connsiteX8" fmla="*/ 689192 w 3658252"/>
                      <a:gd name="connsiteY8" fmla="*/ 469447 h 1529490"/>
                      <a:gd name="connsiteX9" fmla="*/ 702446 w 3658252"/>
                      <a:gd name="connsiteY9" fmla="*/ 424017 h 1529490"/>
                      <a:gd name="connsiteX10" fmla="*/ 848236 w 3658252"/>
                      <a:gd name="connsiteY10" fmla="*/ 242295 h 1529490"/>
                      <a:gd name="connsiteX11" fmla="*/ 941012 w 3658252"/>
                      <a:gd name="connsiteY11" fmla="*/ 151434 h 1529490"/>
                      <a:gd name="connsiteX12" fmla="*/ 1033788 w 3658252"/>
                      <a:gd name="connsiteY12" fmla="*/ 60573 h 1529490"/>
                      <a:gd name="connsiteX13" fmla="*/ 1073549 w 3658252"/>
                      <a:gd name="connsiteY13" fmla="*/ 45430 h 1529490"/>
                      <a:gd name="connsiteX14" fmla="*/ 1179579 w 3658252"/>
                      <a:gd name="connsiteY14" fmla="*/ 0 h 1529490"/>
                      <a:gd name="connsiteX15" fmla="*/ 1232594 w 3658252"/>
                      <a:gd name="connsiteY15" fmla="*/ 15143 h 1529490"/>
                      <a:gd name="connsiteX16" fmla="*/ 1298862 w 3658252"/>
                      <a:gd name="connsiteY16" fmla="*/ 121147 h 1529490"/>
                      <a:gd name="connsiteX17" fmla="*/ 1325370 w 3658252"/>
                      <a:gd name="connsiteY17" fmla="*/ 636025 h 1529490"/>
                      <a:gd name="connsiteX18" fmla="*/ 1338623 w 3658252"/>
                      <a:gd name="connsiteY18" fmla="*/ 711742 h 1529490"/>
                      <a:gd name="connsiteX19" fmla="*/ 1365131 w 3658252"/>
                      <a:gd name="connsiteY19" fmla="*/ 757173 h 1529490"/>
                      <a:gd name="connsiteX20" fmla="*/ 1431399 w 3658252"/>
                      <a:gd name="connsiteY20" fmla="*/ 908607 h 1529490"/>
                      <a:gd name="connsiteX21" fmla="*/ 1497668 w 3658252"/>
                      <a:gd name="connsiteY21" fmla="*/ 893464 h 1529490"/>
                      <a:gd name="connsiteX22" fmla="*/ 1616951 w 3658252"/>
                      <a:gd name="connsiteY22" fmla="*/ 817747 h 1529490"/>
                      <a:gd name="connsiteX23" fmla="*/ 1669966 w 3658252"/>
                      <a:gd name="connsiteY23" fmla="*/ 772316 h 1529490"/>
                      <a:gd name="connsiteX24" fmla="*/ 1775995 w 3658252"/>
                      <a:gd name="connsiteY24" fmla="*/ 742029 h 1529490"/>
                      <a:gd name="connsiteX25" fmla="*/ 1868771 w 3658252"/>
                      <a:gd name="connsiteY25" fmla="*/ 711742 h 1529490"/>
                      <a:gd name="connsiteX26" fmla="*/ 1908532 w 3658252"/>
                      <a:gd name="connsiteY26" fmla="*/ 681455 h 1529490"/>
                      <a:gd name="connsiteX27" fmla="*/ 2120592 w 3658252"/>
                      <a:gd name="connsiteY27" fmla="*/ 408873 h 1529490"/>
                      <a:gd name="connsiteX28" fmla="*/ 2173606 w 3658252"/>
                      <a:gd name="connsiteY28" fmla="*/ 333156 h 1529490"/>
                      <a:gd name="connsiteX29" fmla="*/ 2266382 w 3658252"/>
                      <a:gd name="connsiteY29" fmla="*/ 257438 h 1529490"/>
                      <a:gd name="connsiteX30" fmla="*/ 2385666 w 3658252"/>
                      <a:gd name="connsiteY30" fmla="*/ 196865 h 1529490"/>
                      <a:gd name="connsiteX31" fmla="*/ 2518203 w 3658252"/>
                      <a:gd name="connsiteY31" fmla="*/ 136291 h 1529490"/>
                      <a:gd name="connsiteX32" fmla="*/ 2955575 w 3658252"/>
                      <a:gd name="connsiteY32" fmla="*/ 151434 h 1529490"/>
                      <a:gd name="connsiteX33" fmla="*/ 3061604 w 3658252"/>
                      <a:gd name="connsiteY33" fmla="*/ 166578 h 1529490"/>
                      <a:gd name="connsiteX34" fmla="*/ 3366439 w 3658252"/>
                      <a:gd name="connsiteY34" fmla="*/ 257438 h 1529490"/>
                      <a:gd name="connsiteX35" fmla="*/ 3419454 w 3658252"/>
                      <a:gd name="connsiteY35" fmla="*/ 302869 h 1529490"/>
                      <a:gd name="connsiteX36" fmla="*/ 3591752 w 3658252"/>
                      <a:gd name="connsiteY36" fmla="*/ 439160 h 1529490"/>
                      <a:gd name="connsiteX37" fmla="*/ 3631513 w 3658252"/>
                      <a:gd name="connsiteY37" fmla="*/ 530021 h 1529490"/>
                      <a:gd name="connsiteX38" fmla="*/ 3644767 w 3658252"/>
                      <a:gd name="connsiteY38" fmla="*/ 620882 h 1529490"/>
                      <a:gd name="connsiteX39" fmla="*/ 3658021 w 3658252"/>
                      <a:gd name="connsiteY39" fmla="*/ 681455 h 1529490"/>
                      <a:gd name="connsiteX40" fmla="*/ 3618260 w 3658252"/>
                      <a:gd name="connsiteY40" fmla="*/ 893464 h 1529490"/>
                      <a:gd name="connsiteX41" fmla="*/ 3538738 w 3658252"/>
                      <a:gd name="connsiteY41" fmla="*/ 954038 h 1529490"/>
                      <a:gd name="connsiteX42" fmla="*/ 3406201 w 3658252"/>
                      <a:gd name="connsiteY42" fmla="*/ 999468 h 1529490"/>
                      <a:gd name="connsiteX43" fmla="*/ 3127873 w 3658252"/>
                      <a:gd name="connsiteY43" fmla="*/ 1105472 h 1529490"/>
                      <a:gd name="connsiteX44" fmla="*/ 3008590 w 3658252"/>
                      <a:gd name="connsiteY44" fmla="*/ 1150903 h 1529490"/>
                      <a:gd name="connsiteX45" fmla="*/ 2717008 w 3658252"/>
                      <a:gd name="connsiteY45" fmla="*/ 1135759 h 1529490"/>
                      <a:gd name="connsiteX46" fmla="*/ 2650740 w 3658252"/>
                      <a:gd name="connsiteY46" fmla="*/ 1120616 h 1529490"/>
                      <a:gd name="connsiteX47" fmla="*/ 2571217 w 3658252"/>
                      <a:gd name="connsiteY47" fmla="*/ 1105472 h 1529490"/>
                      <a:gd name="connsiteX48" fmla="*/ 2465188 w 3658252"/>
                      <a:gd name="connsiteY48" fmla="*/ 1120616 h 1529490"/>
                      <a:gd name="connsiteX49" fmla="*/ 2425427 w 3658252"/>
                      <a:gd name="connsiteY49" fmla="*/ 1150903 h 1529490"/>
                      <a:gd name="connsiteX50" fmla="*/ 2385666 w 3658252"/>
                      <a:gd name="connsiteY50" fmla="*/ 1166046 h 1529490"/>
                      <a:gd name="connsiteX51" fmla="*/ 2345905 w 3658252"/>
                      <a:gd name="connsiteY51" fmla="*/ 1211477 h 1529490"/>
                      <a:gd name="connsiteX52" fmla="*/ 2266382 w 3658252"/>
                      <a:gd name="connsiteY52" fmla="*/ 1393198 h 1529490"/>
                      <a:gd name="connsiteX53" fmla="*/ 2239875 w 3658252"/>
                      <a:gd name="connsiteY53" fmla="*/ 1529490 h 152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658252" h="1529490" extrusionOk="0">
                        <a:moveTo>
                          <a:pt x="0" y="590595"/>
                        </a:moveTo>
                        <a:cubicBezTo>
                          <a:pt x="6521" y="707129"/>
                          <a:pt x="-29540" y="632113"/>
                          <a:pt x="53014" y="711742"/>
                        </a:cubicBezTo>
                        <a:cubicBezTo>
                          <a:pt x="81135" y="747728"/>
                          <a:pt x="99789" y="820379"/>
                          <a:pt x="145790" y="848034"/>
                        </a:cubicBezTo>
                        <a:cubicBezTo>
                          <a:pt x="161837" y="866471"/>
                          <a:pt x="189392" y="871416"/>
                          <a:pt x="212059" y="878320"/>
                        </a:cubicBezTo>
                        <a:cubicBezTo>
                          <a:pt x="250692" y="870239"/>
                          <a:pt x="304132" y="872019"/>
                          <a:pt x="344596" y="863177"/>
                        </a:cubicBezTo>
                        <a:cubicBezTo>
                          <a:pt x="391071" y="856324"/>
                          <a:pt x="447266" y="822147"/>
                          <a:pt x="477133" y="802603"/>
                        </a:cubicBezTo>
                        <a:cubicBezTo>
                          <a:pt x="505930" y="766409"/>
                          <a:pt x="555087" y="705544"/>
                          <a:pt x="596416" y="651169"/>
                        </a:cubicBezTo>
                        <a:cubicBezTo>
                          <a:pt x="628988" y="529900"/>
                          <a:pt x="572392" y="694963"/>
                          <a:pt x="636177" y="560308"/>
                        </a:cubicBezTo>
                        <a:cubicBezTo>
                          <a:pt x="683724" y="477787"/>
                          <a:pt x="619810" y="557009"/>
                          <a:pt x="689192" y="469447"/>
                        </a:cubicBezTo>
                        <a:cubicBezTo>
                          <a:pt x="692427" y="454112"/>
                          <a:pt x="698355" y="440199"/>
                          <a:pt x="702446" y="424017"/>
                        </a:cubicBezTo>
                        <a:cubicBezTo>
                          <a:pt x="777073" y="322251"/>
                          <a:pt x="748431" y="438646"/>
                          <a:pt x="848236" y="242295"/>
                        </a:cubicBezTo>
                        <a:cubicBezTo>
                          <a:pt x="900893" y="158475"/>
                          <a:pt x="852491" y="242681"/>
                          <a:pt x="941012" y="151434"/>
                        </a:cubicBezTo>
                        <a:cubicBezTo>
                          <a:pt x="1018399" y="85077"/>
                          <a:pt x="944652" y="109708"/>
                          <a:pt x="1033788" y="60573"/>
                        </a:cubicBezTo>
                        <a:cubicBezTo>
                          <a:pt x="1043330" y="53078"/>
                          <a:pt x="1059838" y="50599"/>
                          <a:pt x="1073549" y="45430"/>
                        </a:cubicBezTo>
                        <a:cubicBezTo>
                          <a:pt x="1182830" y="-10135"/>
                          <a:pt x="1084932" y="25412"/>
                          <a:pt x="1179579" y="0"/>
                        </a:cubicBezTo>
                        <a:cubicBezTo>
                          <a:pt x="1197304" y="4322"/>
                          <a:pt x="1212763" y="7161"/>
                          <a:pt x="1232594" y="15143"/>
                        </a:cubicBezTo>
                        <a:cubicBezTo>
                          <a:pt x="1269248" y="41413"/>
                          <a:pt x="1285791" y="83835"/>
                          <a:pt x="1298862" y="121147"/>
                        </a:cubicBezTo>
                        <a:cubicBezTo>
                          <a:pt x="1305684" y="375721"/>
                          <a:pt x="1307193" y="443138"/>
                          <a:pt x="1325370" y="636025"/>
                        </a:cubicBezTo>
                        <a:cubicBezTo>
                          <a:pt x="1327498" y="663524"/>
                          <a:pt x="1329103" y="687729"/>
                          <a:pt x="1338623" y="711742"/>
                        </a:cubicBezTo>
                        <a:cubicBezTo>
                          <a:pt x="1345489" y="731305"/>
                          <a:pt x="1358107" y="740833"/>
                          <a:pt x="1365131" y="757173"/>
                        </a:cubicBezTo>
                        <a:cubicBezTo>
                          <a:pt x="1428926" y="897147"/>
                          <a:pt x="1331464" y="788258"/>
                          <a:pt x="1431399" y="908607"/>
                        </a:cubicBezTo>
                        <a:cubicBezTo>
                          <a:pt x="1457079" y="906651"/>
                          <a:pt x="1476580" y="907810"/>
                          <a:pt x="1497668" y="893464"/>
                        </a:cubicBezTo>
                        <a:cubicBezTo>
                          <a:pt x="1671301" y="799223"/>
                          <a:pt x="1452832" y="830018"/>
                          <a:pt x="1616951" y="817747"/>
                        </a:cubicBezTo>
                        <a:cubicBezTo>
                          <a:pt x="1639335" y="804080"/>
                          <a:pt x="1649334" y="777005"/>
                          <a:pt x="1669966" y="772316"/>
                        </a:cubicBezTo>
                        <a:cubicBezTo>
                          <a:pt x="1706003" y="757823"/>
                          <a:pt x="1736769" y="753638"/>
                          <a:pt x="1775995" y="742029"/>
                        </a:cubicBezTo>
                        <a:cubicBezTo>
                          <a:pt x="1806711" y="733689"/>
                          <a:pt x="1836950" y="719016"/>
                          <a:pt x="1868771" y="711742"/>
                        </a:cubicBezTo>
                        <a:cubicBezTo>
                          <a:pt x="1882382" y="701378"/>
                          <a:pt x="1897072" y="692973"/>
                          <a:pt x="1908532" y="681455"/>
                        </a:cubicBezTo>
                        <a:cubicBezTo>
                          <a:pt x="1993497" y="582658"/>
                          <a:pt x="2040684" y="522822"/>
                          <a:pt x="2120592" y="408873"/>
                        </a:cubicBezTo>
                        <a:cubicBezTo>
                          <a:pt x="2136437" y="384905"/>
                          <a:pt x="2153189" y="358544"/>
                          <a:pt x="2173606" y="333156"/>
                        </a:cubicBezTo>
                        <a:cubicBezTo>
                          <a:pt x="2190215" y="321954"/>
                          <a:pt x="2246361" y="270910"/>
                          <a:pt x="2266382" y="257438"/>
                        </a:cubicBezTo>
                        <a:cubicBezTo>
                          <a:pt x="2313484" y="237552"/>
                          <a:pt x="2344371" y="211347"/>
                          <a:pt x="2385666" y="196865"/>
                        </a:cubicBezTo>
                        <a:cubicBezTo>
                          <a:pt x="2521440" y="132362"/>
                          <a:pt x="2414678" y="176327"/>
                          <a:pt x="2518203" y="136291"/>
                        </a:cubicBezTo>
                        <a:cubicBezTo>
                          <a:pt x="2639061" y="152890"/>
                          <a:pt x="2811929" y="140382"/>
                          <a:pt x="2955575" y="151434"/>
                        </a:cubicBezTo>
                        <a:cubicBezTo>
                          <a:pt x="2987376" y="153870"/>
                          <a:pt x="3029948" y="162032"/>
                          <a:pt x="3061604" y="166578"/>
                        </a:cubicBezTo>
                        <a:cubicBezTo>
                          <a:pt x="3246928" y="210880"/>
                          <a:pt x="3238740" y="210580"/>
                          <a:pt x="3366439" y="257438"/>
                        </a:cubicBezTo>
                        <a:cubicBezTo>
                          <a:pt x="3386673" y="273774"/>
                          <a:pt x="3403145" y="291442"/>
                          <a:pt x="3419454" y="302869"/>
                        </a:cubicBezTo>
                        <a:cubicBezTo>
                          <a:pt x="3455746" y="336249"/>
                          <a:pt x="3562270" y="382209"/>
                          <a:pt x="3591752" y="439160"/>
                        </a:cubicBezTo>
                        <a:cubicBezTo>
                          <a:pt x="3601374" y="468594"/>
                          <a:pt x="3617368" y="503003"/>
                          <a:pt x="3631513" y="530021"/>
                        </a:cubicBezTo>
                        <a:cubicBezTo>
                          <a:pt x="3639585" y="554154"/>
                          <a:pt x="3635633" y="596172"/>
                          <a:pt x="3644767" y="620882"/>
                        </a:cubicBezTo>
                        <a:cubicBezTo>
                          <a:pt x="3648356" y="642056"/>
                          <a:pt x="3662682" y="658393"/>
                          <a:pt x="3658021" y="681455"/>
                        </a:cubicBezTo>
                        <a:cubicBezTo>
                          <a:pt x="3648627" y="760807"/>
                          <a:pt x="3655955" y="831019"/>
                          <a:pt x="3618260" y="893464"/>
                        </a:cubicBezTo>
                        <a:cubicBezTo>
                          <a:pt x="3601180" y="937132"/>
                          <a:pt x="3576250" y="937434"/>
                          <a:pt x="3538738" y="954038"/>
                        </a:cubicBezTo>
                        <a:cubicBezTo>
                          <a:pt x="3446645" y="981083"/>
                          <a:pt x="3521950" y="954121"/>
                          <a:pt x="3406201" y="999468"/>
                        </a:cubicBezTo>
                        <a:cubicBezTo>
                          <a:pt x="3280350" y="1058600"/>
                          <a:pt x="3398894" y="1033830"/>
                          <a:pt x="3127873" y="1105472"/>
                        </a:cubicBezTo>
                        <a:cubicBezTo>
                          <a:pt x="3087814" y="1119556"/>
                          <a:pt x="3008589" y="1150903"/>
                          <a:pt x="3008590" y="1150903"/>
                        </a:cubicBezTo>
                        <a:cubicBezTo>
                          <a:pt x="2910054" y="1149909"/>
                          <a:pt x="2822387" y="1158682"/>
                          <a:pt x="2717008" y="1135759"/>
                        </a:cubicBezTo>
                        <a:cubicBezTo>
                          <a:pt x="2697131" y="1136323"/>
                          <a:pt x="2674614" y="1123814"/>
                          <a:pt x="2650740" y="1120616"/>
                        </a:cubicBezTo>
                        <a:cubicBezTo>
                          <a:pt x="2624378" y="1112842"/>
                          <a:pt x="2597259" y="1109657"/>
                          <a:pt x="2571217" y="1105472"/>
                        </a:cubicBezTo>
                        <a:cubicBezTo>
                          <a:pt x="2537215" y="1113127"/>
                          <a:pt x="2503400" y="1108824"/>
                          <a:pt x="2465188" y="1120616"/>
                        </a:cubicBezTo>
                        <a:cubicBezTo>
                          <a:pt x="2450449" y="1122941"/>
                          <a:pt x="2440921" y="1141473"/>
                          <a:pt x="2425427" y="1150903"/>
                        </a:cubicBezTo>
                        <a:cubicBezTo>
                          <a:pt x="2412735" y="1158702"/>
                          <a:pt x="2401267" y="1159334"/>
                          <a:pt x="2385666" y="1166046"/>
                        </a:cubicBezTo>
                        <a:cubicBezTo>
                          <a:pt x="2375110" y="1181606"/>
                          <a:pt x="2358083" y="1195602"/>
                          <a:pt x="2345905" y="1211477"/>
                        </a:cubicBezTo>
                        <a:cubicBezTo>
                          <a:pt x="2303062" y="1281837"/>
                          <a:pt x="2292056" y="1310762"/>
                          <a:pt x="2266382" y="1393198"/>
                        </a:cubicBezTo>
                        <a:cubicBezTo>
                          <a:pt x="2237348" y="1519068"/>
                          <a:pt x="2235930" y="1474050"/>
                          <a:pt x="2239875" y="1529490"/>
                        </a:cubicBezTo>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erson with a bloody face&#10;&#10;Description automatically generated with low confidence">
            <a:extLst>
              <a:ext uri="{FF2B5EF4-FFF2-40B4-BE49-F238E27FC236}">
                <a16:creationId xmlns:a16="http://schemas.microsoft.com/office/drawing/2014/main" id="{2D2DEFEE-64FC-1E30-CF24-64C5559C58FD}"/>
              </a:ext>
            </a:extLst>
          </p:cNvPr>
          <p:cNvPicPr>
            <a:picLocks noChangeAspect="1"/>
          </p:cNvPicPr>
          <p:nvPr/>
        </p:nvPicPr>
        <p:blipFill>
          <a:blip r:embed="rId4"/>
          <a:stretch>
            <a:fillRect/>
          </a:stretch>
        </p:blipFill>
        <p:spPr>
          <a:xfrm>
            <a:off x="287272" y="2402207"/>
            <a:ext cx="2401024" cy="2150632"/>
          </a:xfrm>
          <a:prstGeom prst="rect">
            <a:avLst/>
          </a:prstGeom>
          <a:ln>
            <a:solidFill>
              <a:schemeClr val="tx1"/>
            </a:solidFill>
          </a:ln>
        </p:spPr>
      </p:pic>
    </p:spTree>
    <p:extLst>
      <p:ext uri="{BB962C8B-B14F-4D97-AF65-F5344CB8AC3E}">
        <p14:creationId xmlns:p14="http://schemas.microsoft.com/office/powerpoint/2010/main" val="6299133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EE39D7C-96D9-C579-A415-30DF142A8BB8}"/>
              </a:ext>
            </a:extLst>
          </p:cNvPr>
          <p:cNvSpPr>
            <a:spLocks noGrp="1"/>
          </p:cNvSpPr>
          <p:nvPr>
            <p:ph type="title"/>
          </p:nvPr>
        </p:nvSpPr>
        <p:spPr/>
        <p:txBody>
          <a:bodyPr/>
          <a:lstStyle/>
          <a:p>
            <a:r>
              <a:rPr lang="es-ES" dirty="0"/>
              <a:t>Notificación de salud animal</a:t>
            </a:r>
          </a:p>
        </p:txBody>
      </p:sp>
      <p:sp>
        <p:nvSpPr>
          <p:cNvPr id="2" name="TextBox 1">
            <a:extLst>
              <a:ext uri="{FF2B5EF4-FFF2-40B4-BE49-F238E27FC236}">
                <a16:creationId xmlns:a16="http://schemas.microsoft.com/office/drawing/2014/main" id="{4B19D6BA-993C-BED6-54E2-FFEB437F5A9A}"/>
              </a:ext>
            </a:extLst>
          </p:cNvPr>
          <p:cNvSpPr txBox="1"/>
          <p:nvPr/>
        </p:nvSpPr>
        <p:spPr>
          <a:xfrm>
            <a:off x="406400" y="4551240"/>
            <a:ext cx="3058683" cy="1384995"/>
          </a:xfrm>
          <a:prstGeom prst="rect">
            <a:avLst/>
          </a:prstGeom>
          <a:noFill/>
        </p:spPr>
        <p:txBody>
          <a:bodyPr wrap="square" lIns="91440" tIns="45720" rIns="91440" bIns="45720" rtlCol="0" anchor="t">
            <a:spAutoFit/>
          </a:bodyPr>
          <a:lstStyle/>
          <a:p>
            <a:pPr algn="ctr" defTabSz="914400">
              <a:spcBef>
                <a:spcPts val="1200"/>
              </a:spcBef>
              <a:spcAft>
                <a:spcPts val="600"/>
              </a:spcAft>
              <a:defRPr/>
            </a:pPr>
            <a:r>
              <a:rPr lang="es-ES" sz="2800" dirty="0">
                <a:solidFill>
                  <a:prstClr val="black"/>
                </a:solidFill>
                <a:latin typeface="Arial "/>
              </a:rPr>
              <a:t>Un perro con sospecha </a:t>
            </a:r>
            <a:br>
              <a:rPr lang="es-ES" sz="2800" dirty="0">
                <a:solidFill>
                  <a:prstClr val="black"/>
                </a:solidFill>
                <a:latin typeface="Arial "/>
              </a:rPr>
            </a:br>
            <a:r>
              <a:rPr lang="es-ES" sz="2800" dirty="0">
                <a:solidFill>
                  <a:prstClr val="black"/>
                </a:solidFill>
                <a:latin typeface="Arial "/>
              </a:rPr>
              <a:t>de rabia </a:t>
            </a:r>
            <a:endParaRPr lang="es-ES" sz="2800" b="1" dirty="0">
              <a:solidFill>
                <a:prstClr val="black"/>
              </a:solidFill>
              <a:latin typeface="Arial "/>
            </a:endParaRPr>
          </a:p>
        </p:txBody>
      </p:sp>
      <p:sp>
        <p:nvSpPr>
          <p:cNvPr id="3" name="TextBox 2">
            <a:extLst>
              <a:ext uri="{FF2B5EF4-FFF2-40B4-BE49-F238E27FC236}">
                <a16:creationId xmlns:a16="http://schemas.microsoft.com/office/drawing/2014/main" id="{439693E9-91FD-053D-9306-ADCDB2EF09F1}"/>
              </a:ext>
            </a:extLst>
          </p:cNvPr>
          <p:cNvSpPr txBox="1"/>
          <p:nvPr/>
        </p:nvSpPr>
        <p:spPr>
          <a:xfrm>
            <a:off x="7244862" y="4204245"/>
            <a:ext cx="4730912" cy="1815882"/>
          </a:xfrm>
          <a:prstGeom prst="rect">
            <a:avLst/>
          </a:prstGeom>
          <a:noFill/>
        </p:spPr>
        <p:txBody>
          <a:bodyPr wrap="square" rtlCol="0">
            <a:spAutoFit/>
          </a:bodyPr>
          <a:lstStyle/>
          <a:p>
            <a:pPr algn="ctr" defTabSz="914400">
              <a:spcBef>
                <a:spcPts val="1200"/>
              </a:spcBef>
              <a:spcAft>
                <a:spcPts val="600"/>
              </a:spcAft>
              <a:defRPr/>
            </a:pPr>
            <a:r>
              <a:rPr lang="en-US" sz="2800" dirty="0">
                <a:solidFill>
                  <a:prstClr val="black"/>
                </a:solidFill>
                <a:latin typeface="Arial "/>
              </a:rPr>
              <a:t>¿Qué debe ocurrir para que se notifique el caso sospechoso a la oficina de salud veterinaria del distrito? </a:t>
            </a:r>
            <a:endParaRPr lang="en-US" sz="2800" b="1" dirty="0">
              <a:solidFill>
                <a:prstClr val="black"/>
              </a:solidFill>
              <a:latin typeface="Arial "/>
            </a:endParaRPr>
          </a:p>
        </p:txBody>
      </p:sp>
      <p:graphicFrame>
        <p:nvGraphicFramePr>
          <p:cNvPr id="5" name="Table 4">
            <a:extLst>
              <a:ext uri="{FF2B5EF4-FFF2-40B4-BE49-F238E27FC236}">
                <a16:creationId xmlns:a16="http://schemas.microsoft.com/office/drawing/2014/main" id="{2F164478-E85C-4A09-043F-C825D3E27DAD}"/>
              </a:ext>
            </a:extLst>
          </p:cNvPr>
          <p:cNvGraphicFramePr>
            <a:graphicFrameLocks noGrp="1"/>
          </p:cNvGraphicFramePr>
          <p:nvPr>
            <p:extLst>
              <p:ext uri="{D42A27DB-BD31-4B8C-83A1-F6EECF244321}">
                <p14:modId xmlns:p14="http://schemas.microsoft.com/office/powerpoint/2010/main" val="3763546983"/>
              </p:ext>
            </p:extLst>
          </p:nvPr>
        </p:nvGraphicFramePr>
        <p:xfrm>
          <a:off x="7215834" y="3174178"/>
          <a:ext cx="4902595" cy="987584"/>
        </p:xfrm>
        <a:graphic>
          <a:graphicData uri="http://schemas.openxmlformats.org/drawingml/2006/table">
            <a:tbl>
              <a:tblPr firstRow="1" bandRow="1">
                <a:tableStyleId>{93296810-A885-4BE3-A3E7-6D5BEEA58F35}</a:tableStyleId>
              </a:tblPr>
              <a:tblGrid>
                <a:gridCol w="2299150">
                  <a:extLst>
                    <a:ext uri="{9D8B030D-6E8A-4147-A177-3AD203B41FA5}">
                      <a16:colId xmlns:a16="http://schemas.microsoft.com/office/drawing/2014/main" val="3157346305"/>
                    </a:ext>
                  </a:extLst>
                </a:gridCol>
                <a:gridCol w="1223465">
                  <a:extLst>
                    <a:ext uri="{9D8B030D-6E8A-4147-A177-3AD203B41FA5}">
                      <a16:colId xmlns:a16="http://schemas.microsoft.com/office/drawing/2014/main" val="497734516"/>
                    </a:ext>
                  </a:extLst>
                </a:gridCol>
                <a:gridCol w="1379980">
                  <a:extLst>
                    <a:ext uri="{9D8B030D-6E8A-4147-A177-3AD203B41FA5}">
                      <a16:colId xmlns:a16="http://schemas.microsoft.com/office/drawing/2014/main" val="4189938834"/>
                    </a:ext>
                  </a:extLst>
                </a:gridCol>
              </a:tblGrid>
              <a:tr h="493792">
                <a:tc>
                  <a:txBody>
                    <a:bodyPr/>
                    <a:lstStyle/>
                    <a:p>
                      <a:pPr algn="ctr"/>
                      <a:r>
                        <a:rPr lang="es-ES" sz="2400" noProof="0" dirty="0">
                          <a:solidFill>
                            <a:schemeClr val="tx1"/>
                          </a:solidFill>
                          <a:latin typeface="Arial" panose="020B0604020202020204" pitchFamily="34" charset="0"/>
                          <a:cs typeface="Arial" panose="020B0604020202020204" pitchFamily="34" charset="0"/>
                        </a:rPr>
                        <a:t>Enfermedad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s-ES" sz="2400" noProof="0" dirty="0">
                          <a:solidFill>
                            <a:schemeClr val="tx1"/>
                          </a:solidFill>
                          <a:latin typeface="Arial" panose="020B0604020202020204" pitchFamily="34" charset="0"/>
                          <a:cs typeface="Arial" panose="020B0604020202020204" pitchFamily="34" charset="0"/>
                        </a:rPr>
                        <a:t>Casos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2400" noProof="0" dirty="0">
                          <a:solidFill>
                            <a:schemeClr val="tx1"/>
                          </a:solidFill>
                          <a:latin typeface="Arial" panose="020B0604020202020204" pitchFamily="34" charset="0"/>
                          <a:cs typeface="Arial" panose="020B0604020202020204" pitchFamily="34" charset="0"/>
                        </a:rPr>
                        <a:t>Muertes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972828761"/>
                  </a:ext>
                </a:extLst>
              </a:tr>
              <a:tr h="493792">
                <a:tc>
                  <a:txBody>
                    <a:bodyPr/>
                    <a:lstStyle/>
                    <a:p>
                      <a:pPr algn="ctr"/>
                      <a:r>
                        <a:rPr lang="en-US" sz="2400" dirty="0">
                          <a:solidFill>
                            <a:schemeClr val="tx1"/>
                          </a:solidFill>
                          <a:latin typeface="Arial"/>
                          <a:cs typeface="Arial"/>
                        </a:rPr>
                        <a:t>Rabia animal</a:t>
                      </a:r>
                      <a:endParaRPr lang="en-US" sz="24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a:solidFill>
                            <a:schemeClr val="tx1"/>
                          </a:solidFill>
                          <a:latin typeface="Arial" panose="020B0604020202020204" pitchFamily="34" charset="0"/>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Arial" panose="020B0604020202020204" pitchFamily="34" charset="0"/>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51386705"/>
                  </a:ext>
                </a:extLst>
              </a:tr>
            </a:tbl>
          </a:graphicData>
        </a:graphic>
      </p:graphicFrame>
      <p:cxnSp>
        <p:nvCxnSpPr>
          <p:cNvPr id="10" name="Straight Arrow Connector 9">
            <a:extLst>
              <a:ext uri="{FF2B5EF4-FFF2-40B4-BE49-F238E27FC236}">
                <a16:creationId xmlns:a16="http://schemas.microsoft.com/office/drawing/2014/main" id="{CB0DD81C-181F-BFA9-9970-FF9D6EF58B42}"/>
              </a:ext>
            </a:extLst>
          </p:cNvPr>
          <p:cNvCxnSpPr>
            <a:cxnSpLocks/>
          </p:cNvCxnSpPr>
          <p:nvPr/>
        </p:nvCxnSpPr>
        <p:spPr>
          <a:xfrm flipV="1">
            <a:off x="5416730" y="3509555"/>
            <a:ext cx="182887" cy="24384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53336EA-6C27-9002-56FC-30A82B49B023}"/>
              </a:ext>
            </a:extLst>
          </p:cNvPr>
          <p:cNvCxnSpPr>
            <a:cxnSpLocks/>
          </p:cNvCxnSpPr>
          <p:nvPr/>
        </p:nvCxnSpPr>
        <p:spPr>
          <a:xfrm>
            <a:off x="9595914" y="2692400"/>
            <a:ext cx="390352" cy="441864"/>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A74D708-DF45-1D74-47D0-AC9C3871EB3A}"/>
              </a:ext>
            </a:extLst>
          </p:cNvPr>
          <p:cNvPicPr>
            <a:picLocks noChangeAspect="1"/>
          </p:cNvPicPr>
          <p:nvPr/>
        </p:nvPicPr>
        <p:blipFill>
          <a:blip r:embed="rId3"/>
          <a:stretch>
            <a:fillRect/>
          </a:stretch>
        </p:blipFill>
        <p:spPr>
          <a:xfrm>
            <a:off x="3926115" y="1372959"/>
            <a:ext cx="3164115" cy="2056041"/>
          </a:xfrm>
          <a:prstGeom prst="rect">
            <a:avLst/>
          </a:prstGeom>
          <a:ln>
            <a:solidFill>
              <a:schemeClr val="tx1"/>
            </a:solidFill>
          </a:ln>
        </p:spPr>
      </p:pic>
      <p:sp>
        <p:nvSpPr>
          <p:cNvPr id="16" name="Freeform: Shape 15">
            <a:extLst>
              <a:ext uri="{FF2B5EF4-FFF2-40B4-BE49-F238E27FC236}">
                <a16:creationId xmlns:a16="http://schemas.microsoft.com/office/drawing/2014/main" id="{50EC5889-856B-6981-EC06-C99A4BF2C33A}"/>
              </a:ext>
            </a:extLst>
          </p:cNvPr>
          <p:cNvSpPr/>
          <p:nvPr/>
        </p:nvSpPr>
        <p:spPr>
          <a:xfrm>
            <a:off x="3238500" y="3771900"/>
            <a:ext cx="3949700" cy="2628900"/>
          </a:xfrm>
          <a:custGeom>
            <a:avLst/>
            <a:gdLst>
              <a:gd name="connsiteX0" fmla="*/ 0 w 3949700"/>
              <a:gd name="connsiteY0" fmla="*/ 609600 h 2628900"/>
              <a:gd name="connsiteX1" fmla="*/ 38100 w 3949700"/>
              <a:gd name="connsiteY1" fmla="*/ 762000 h 2628900"/>
              <a:gd name="connsiteX2" fmla="*/ 88900 w 3949700"/>
              <a:gd name="connsiteY2" fmla="*/ 939800 h 2628900"/>
              <a:gd name="connsiteX3" fmla="*/ 101600 w 3949700"/>
              <a:gd name="connsiteY3" fmla="*/ 1054100 h 2628900"/>
              <a:gd name="connsiteX4" fmla="*/ 114300 w 3949700"/>
              <a:gd name="connsiteY4" fmla="*/ 1130300 h 2628900"/>
              <a:gd name="connsiteX5" fmla="*/ 139700 w 3949700"/>
              <a:gd name="connsiteY5" fmla="*/ 1371600 h 2628900"/>
              <a:gd name="connsiteX6" fmla="*/ 215900 w 3949700"/>
              <a:gd name="connsiteY6" fmla="*/ 1600200 h 2628900"/>
              <a:gd name="connsiteX7" fmla="*/ 241300 w 3949700"/>
              <a:gd name="connsiteY7" fmla="*/ 1689100 h 2628900"/>
              <a:gd name="connsiteX8" fmla="*/ 279400 w 3949700"/>
              <a:gd name="connsiteY8" fmla="*/ 1790700 h 2628900"/>
              <a:gd name="connsiteX9" fmla="*/ 292100 w 3949700"/>
              <a:gd name="connsiteY9" fmla="*/ 1841500 h 2628900"/>
              <a:gd name="connsiteX10" fmla="*/ 330200 w 3949700"/>
              <a:gd name="connsiteY10" fmla="*/ 1955800 h 2628900"/>
              <a:gd name="connsiteX11" fmla="*/ 342900 w 3949700"/>
              <a:gd name="connsiteY11" fmla="*/ 2006600 h 2628900"/>
              <a:gd name="connsiteX12" fmla="*/ 381000 w 3949700"/>
              <a:gd name="connsiteY12" fmla="*/ 2082800 h 2628900"/>
              <a:gd name="connsiteX13" fmla="*/ 406400 w 3949700"/>
              <a:gd name="connsiteY13" fmla="*/ 2146300 h 2628900"/>
              <a:gd name="connsiteX14" fmla="*/ 444500 w 3949700"/>
              <a:gd name="connsiteY14" fmla="*/ 2209800 h 2628900"/>
              <a:gd name="connsiteX15" fmla="*/ 520700 w 3949700"/>
              <a:gd name="connsiteY15" fmla="*/ 2336800 h 2628900"/>
              <a:gd name="connsiteX16" fmla="*/ 546100 w 3949700"/>
              <a:gd name="connsiteY16" fmla="*/ 2374900 h 2628900"/>
              <a:gd name="connsiteX17" fmla="*/ 558800 w 3949700"/>
              <a:gd name="connsiteY17" fmla="*/ 2413000 h 2628900"/>
              <a:gd name="connsiteX18" fmla="*/ 635000 w 3949700"/>
              <a:gd name="connsiteY18" fmla="*/ 2489200 h 2628900"/>
              <a:gd name="connsiteX19" fmla="*/ 673100 w 3949700"/>
              <a:gd name="connsiteY19" fmla="*/ 2527300 h 2628900"/>
              <a:gd name="connsiteX20" fmla="*/ 698500 w 3949700"/>
              <a:gd name="connsiteY20" fmla="*/ 2565400 h 2628900"/>
              <a:gd name="connsiteX21" fmla="*/ 762000 w 3949700"/>
              <a:gd name="connsiteY21" fmla="*/ 2590800 h 2628900"/>
              <a:gd name="connsiteX22" fmla="*/ 889000 w 3949700"/>
              <a:gd name="connsiteY22" fmla="*/ 2628900 h 2628900"/>
              <a:gd name="connsiteX23" fmla="*/ 1054100 w 3949700"/>
              <a:gd name="connsiteY23" fmla="*/ 2616200 h 2628900"/>
              <a:gd name="connsiteX24" fmla="*/ 1092200 w 3949700"/>
              <a:gd name="connsiteY24" fmla="*/ 2590800 h 2628900"/>
              <a:gd name="connsiteX25" fmla="*/ 1168400 w 3949700"/>
              <a:gd name="connsiteY25" fmla="*/ 2552700 h 2628900"/>
              <a:gd name="connsiteX26" fmla="*/ 1193800 w 3949700"/>
              <a:gd name="connsiteY26" fmla="*/ 2489200 h 2628900"/>
              <a:gd name="connsiteX27" fmla="*/ 1206500 w 3949700"/>
              <a:gd name="connsiteY27" fmla="*/ 2438400 h 2628900"/>
              <a:gd name="connsiteX28" fmla="*/ 1219200 w 3949700"/>
              <a:gd name="connsiteY28" fmla="*/ 2400300 h 2628900"/>
              <a:gd name="connsiteX29" fmla="*/ 1244600 w 3949700"/>
              <a:gd name="connsiteY29" fmla="*/ 2298700 h 2628900"/>
              <a:gd name="connsiteX30" fmla="*/ 1270000 w 3949700"/>
              <a:gd name="connsiteY30" fmla="*/ 1778000 h 2628900"/>
              <a:gd name="connsiteX31" fmla="*/ 1295400 w 3949700"/>
              <a:gd name="connsiteY31" fmla="*/ 1701800 h 2628900"/>
              <a:gd name="connsiteX32" fmla="*/ 1320800 w 3949700"/>
              <a:gd name="connsiteY32" fmla="*/ 1638300 h 2628900"/>
              <a:gd name="connsiteX33" fmla="*/ 1358900 w 3949700"/>
              <a:gd name="connsiteY33" fmla="*/ 1587500 h 2628900"/>
              <a:gd name="connsiteX34" fmla="*/ 1422400 w 3949700"/>
              <a:gd name="connsiteY34" fmla="*/ 1498600 h 2628900"/>
              <a:gd name="connsiteX35" fmla="*/ 1435100 w 3949700"/>
              <a:gd name="connsiteY35" fmla="*/ 1460500 h 2628900"/>
              <a:gd name="connsiteX36" fmla="*/ 1485900 w 3949700"/>
              <a:gd name="connsiteY36" fmla="*/ 1435100 h 2628900"/>
              <a:gd name="connsiteX37" fmla="*/ 1790700 w 3949700"/>
              <a:gd name="connsiteY37" fmla="*/ 1447800 h 2628900"/>
              <a:gd name="connsiteX38" fmla="*/ 1828800 w 3949700"/>
              <a:gd name="connsiteY38" fmla="*/ 1460500 h 2628900"/>
              <a:gd name="connsiteX39" fmla="*/ 1879600 w 3949700"/>
              <a:gd name="connsiteY39" fmla="*/ 1473200 h 2628900"/>
              <a:gd name="connsiteX40" fmla="*/ 1993900 w 3949700"/>
              <a:gd name="connsiteY40" fmla="*/ 1524000 h 2628900"/>
              <a:gd name="connsiteX41" fmla="*/ 2146300 w 3949700"/>
              <a:gd name="connsiteY41" fmla="*/ 1549400 h 2628900"/>
              <a:gd name="connsiteX42" fmla="*/ 2184400 w 3949700"/>
              <a:gd name="connsiteY42" fmla="*/ 1574800 h 2628900"/>
              <a:gd name="connsiteX43" fmla="*/ 2260600 w 3949700"/>
              <a:gd name="connsiteY43" fmla="*/ 1600200 h 2628900"/>
              <a:gd name="connsiteX44" fmla="*/ 2298700 w 3949700"/>
              <a:gd name="connsiteY44" fmla="*/ 1625600 h 2628900"/>
              <a:gd name="connsiteX45" fmla="*/ 2387600 w 3949700"/>
              <a:gd name="connsiteY45" fmla="*/ 1689100 h 2628900"/>
              <a:gd name="connsiteX46" fmla="*/ 2540000 w 3949700"/>
              <a:gd name="connsiteY46" fmla="*/ 1765300 h 2628900"/>
              <a:gd name="connsiteX47" fmla="*/ 2870200 w 3949700"/>
              <a:gd name="connsiteY47" fmla="*/ 1854200 h 2628900"/>
              <a:gd name="connsiteX48" fmla="*/ 3048000 w 3949700"/>
              <a:gd name="connsiteY48" fmla="*/ 1930400 h 2628900"/>
              <a:gd name="connsiteX49" fmla="*/ 3238500 w 3949700"/>
              <a:gd name="connsiteY49" fmla="*/ 1968500 h 2628900"/>
              <a:gd name="connsiteX50" fmla="*/ 3543300 w 3949700"/>
              <a:gd name="connsiteY50" fmla="*/ 1955800 h 2628900"/>
              <a:gd name="connsiteX51" fmla="*/ 3619500 w 3949700"/>
              <a:gd name="connsiteY51" fmla="*/ 1905000 h 2628900"/>
              <a:gd name="connsiteX52" fmla="*/ 3657600 w 3949700"/>
              <a:gd name="connsiteY52" fmla="*/ 1854200 h 2628900"/>
              <a:gd name="connsiteX53" fmla="*/ 3683000 w 3949700"/>
              <a:gd name="connsiteY53" fmla="*/ 1803400 h 2628900"/>
              <a:gd name="connsiteX54" fmla="*/ 3721100 w 3949700"/>
              <a:gd name="connsiteY54" fmla="*/ 1765300 h 2628900"/>
              <a:gd name="connsiteX55" fmla="*/ 3797300 w 3949700"/>
              <a:gd name="connsiteY55" fmla="*/ 1612900 h 2628900"/>
              <a:gd name="connsiteX56" fmla="*/ 3848100 w 3949700"/>
              <a:gd name="connsiteY56" fmla="*/ 1549400 h 2628900"/>
              <a:gd name="connsiteX57" fmla="*/ 3860800 w 3949700"/>
              <a:gd name="connsiteY57" fmla="*/ 1511300 h 2628900"/>
              <a:gd name="connsiteX58" fmla="*/ 3898900 w 3949700"/>
              <a:gd name="connsiteY58" fmla="*/ 1447800 h 2628900"/>
              <a:gd name="connsiteX59" fmla="*/ 3924300 w 3949700"/>
              <a:gd name="connsiteY59" fmla="*/ 1358900 h 2628900"/>
              <a:gd name="connsiteX60" fmla="*/ 3949700 w 3949700"/>
              <a:gd name="connsiteY60" fmla="*/ 1244600 h 2628900"/>
              <a:gd name="connsiteX61" fmla="*/ 3898900 w 3949700"/>
              <a:gd name="connsiteY61" fmla="*/ 977900 h 2628900"/>
              <a:gd name="connsiteX62" fmla="*/ 3860800 w 3949700"/>
              <a:gd name="connsiteY62" fmla="*/ 927100 h 2628900"/>
              <a:gd name="connsiteX63" fmla="*/ 3848100 w 3949700"/>
              <a:gd name="connsiteY63" fmla="*/ 889000 h 2628900"/>
              <a:gd name="connsiteX64" fmla="*/ 3759200 w 3949700"/>
              <a:gd name="connsiteY64" fmla="*/ 812800 h 2628900"/>
              <a:gd name="connsiteX65" fmla="*/ 3721100 w 3949700"/>
              <a:gd name="connsiteY65" fmla="*/ 774700 h 2628900"/>
              <a:gd name="connsiteX66" fmla="*/ 3683000 w 3949700"/>
              <a:gd name="connsiteY66" fmla="*/ 749300 h 2628900"/>
              <a:gd name="connsiteX67" fmla="*/ 3594100 w 3949700"/>
              <a:gd name="connsiteY67" fmla="*/ 685800 h 2628900"/>
              <a:gd name="connsiteX68" fmla="*/ 3492500 w 3949700"/>
              <a:gd name="connsiteY68" fmla="*/ 660400 h 2628900"/>
              <a:gd name="connsiteX69" fmla="*/ 3441700 w 3949700"/>
              <a:gd name="connsiteY69" fmla="*/ 635000 h 2628900"/>
              <a:gd name="connsiteX70" fmla="*/ 3340100 w 3949700"/>
              <a:gd name="connsiteY70" fmla="*/ 609600 h 2628900"/>
              <a:gd name="connsiteX71" fmla="*/ 3187700 w 3949700"/>
              <a:gd name="connsiteY71" fmla="*/ 584200 h 2628900"/>
              <a:gd name="connsiteX72" fmla="*/ 3149600 w 3949700"/>
              <a:gd name="connsiteY72" fmla="*/ 571500 h 2628900"/>
              <a:gd name="connsiteX73" fmla="*/ 3073400 w 3949700"/>
              <a:gd name="connsiteY73" fmla="*/ 558800 h 2628900"/>
              <a:gd name="connsiteX74" fmla="*/ 3009900 w 3949700"/>
              <a:gd name="connsiteY74" fmla="*/ 546100 h 2628900"/>
              <a:gd name="connsiteX75" fmla="*/ 2476500 w 3949700"/>
              <a:gd name="connsiteY75" fmla="*/ 558800 h 2628900"/>
              <a:gd name="connsiteX76" fmla="*/ 2387600 w 3949700"/>
              <a:gd name="connsiteY76" fmla="*/ 622300 h 2628900"/>
              <a:gd name="connsiteX77" fmla="*/ 2286000 w 3949700"/>
              <a:gd name="connsiteY77" fmla="*/ 673100 h 2628900"/>
              <a:gd name="connsiteX78" fmla="*/ 2133600 w 3949700"/>
              <a:gd name="connsiteY78" fmla="*/ 774700 h 2628900"/>
              <a:gd name="connsiteX79" fmla="*/ 2095500 w 3949700"/>
              <a:gd name="connsiteY79" fmla="*/ 787400 h 2628900"/>
              <a:gd name="connsiteX80" fmla="*/ 2044700 w 3949700"/>
              <a:gd name="connsiteY80" fmla="*/ 825500 h 2628900"/>
              <a:gd name="connsiteX81" fmla="*/ 1892300 w 3949700"/>
              <a:gd name="connsiteY81" fmla="*/ 914400 h 2628900"/>
              <a:gd name="connsiteX82" fmla="*/ 1816100 w 3949700"/>
              <a:gd name="connsiteY82" fmla="*/ 965200 h 2628900"/>
              <a:gd name="connsiteX83" fmla="*/ 1714500 w 3949700"/>
              <a:gd name="connsiteY83" fmla="*/ 990600 h 2628900"/>
              <a:gd name="connsiteX84" fmla="*/ 1676400 w 3949700"/>
              <a:gd name="connsiteY84" fmla="*/ 1003300 h 2628900"/>
              <a:gd name="connsiteX85" fmla="*/ 1612900 w 3949700"/>
              <a:gd name="connsiteY85" fmla="*/ 1028700 h 2628900"/>
              <a:gd name="connsiteX86" fmla="*/ 1562100 w 3949700"/>
              <a:gd name="connsiteY86" fmla="*/ 1041400 h 2628900"/>
              <a:gd name="connsiteX87" fmla="*/ 1409700 w 3949700"/>
              <a:gd name="connsiteY87" fmla="*/ 1016000 h 2628900"/>
              <a:gd name="connsiteX88" fmla="*/ 1320800 w 3949700"/>
              <a:gd name="connsiteY88" fmla="*/ 952500 h 2628900"/>
              <a:gd name="connsiteX89" fmla="*/ 1244600 w 3949700"/>
              <a:gd name="connsiteY89" fmla="*/ 850900 h 2628900"/>
              <a:gd name="connsiteX90" fmla="*/ 1219200 w 3949700"/>
              <a:gd name="connsiteY90" fmla="*/ 800100 h 2628900"/>
              <a:gd name="connsiteX91" fmla="*/ 1206500 w 3949700"/>
              <a:gd name="connsiteY91" fmla="*/ 762000 h 2628900"/>
              <a:gd name="connsiteX92" fmla="*/ 1219200 w 3949700"/>
              <a:gd name="connsiteY92" fmla="*/ 698500 h 2628900"/>
              <a:gd name="connsiteX93" fmla="*/ 1308100 w 3949700"/>
              <a:gd name="connsiteY93" fmla="*/ 584200 h 2628900"/>
              <a:gd name="connsiteX94" fmla="*/ 1371600 w 3949700"/>
              <a:gd name="connsiteY94" fmla="*/ 533400 h 2628900"/>
              <a:gd name="connsiteX95" fmla="*/ 1409700 w 3949700"/>
              <a:gd name="connsiteY95" fmla="*/ 520700 h 2628900"/>
              <a:gd name="connsiteX96" fmla="*/ 1447800 w 3949700"/>
              <a:gd name="connsiteY96" fmla="*/ 495300 h 2628900"/>
              <a:gd name="connsiteX97" fmla="*/ 1498600 w 3949700"/>
              <a:gd name="connsiteY97" fmla="*/ 482600 h 2628900"/>
              <a:gd name="connsiteX98" fmla="*/ 1600200 w 3949700"/>
              <a:gd name="connsiteY98" fmla="*/ 444500 h 2628900"/>
              <a:gd name="connsiteX99" fmla="*/ 1638300 w 3949700"/>
              <a:gd name="connsiteY99" fmla="*/ 431800 h 2628900"/>
              <a:gd name="connsiteX100" fmla="*/ 1727200 w 3949700"/>
              <a:gd name="connsiteY100" fmla="*/ 381000 h 2628900"/>
              <a:gd name="connsiteX101" fmla="*/ 1816100 w 3949700"/>
              <a:gd name="connsiteY101" fmla="*/ 317500 h 2628900"/>
              <a:gd name="connsiteX102" fmla="*/ 1866900 w 3949700"/>
              <a:gd name="connsiteY102" fmla="*/ 292100 h 2628900"/>
              <a:gd name="connsiteX103" fmla="*/ 1943100 w 3949700"/>
              <a:gd name="connsiteY103" fmla="*/ 241300 h 2628900"/>
              <a:gd name="connsiteX104" fmla="*/ 2019300 w 3949700"/>
              <a:gd name="connsiteY104" fmla="*/ 165100 h 2628900"/>
              <a:gd name="connsiteX105" fmla="*/ 2057400 w 3949700"/>
              <a:gd name="connsiteY105" fmla="*/ 127000 h 2628900"/>
              <a:gd name="connsiteX106" fmla="*/ 2120900 w 3949700"/>
              <a:gd name="connsiteY106" fmla="*/ 50800 h 2628900"/>
              <a:gd name="connsiteX107" fmla="*/ 2171700 w 3949700"/>
              <a:gd name="connsiteY107" fmla="*/ 0 h 262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3949700" h="2628900">
                <a:moveTo>
                  <a:pt x="0" y="609600"/>
                </a:moveTo>
                <a:cubicBezTo>
                  <a:pt x="56492" y="750829"/>
                  <a:pt x="-4052" y="584962"/>
                  <a:pt x="38100" y="762000"/>
                </a:cubicBezTo>
                <a:cubicBezTo>
                  <a:pt x="52377" y="821962"/>
                  <a:pt x="88900" y="939800"/>
                  <a:pt x="88900" y="939800"/>
                </a:cubicBezTo>
                <a:cubicBezTo>
                  <a:pt x="93133" y="977900"/>
                  <a:pt x="96534" y="1016102"/>
                  <a:pt x="101600" y="1054100"/>
                </a:cubicBezTo>
                <a:cubicBezTo>
                  <a:pt x="105003" y="1079624"/>
                  <a:pt x="111232" y="1104733"/>
                  <a:pt x="114300" y="1130300"/>
                </a:cubicBezTo>
                <a:cubicBezTo>
                  <a:pt x="123936" y="1210602"/>
                  <a:pt x="114124" y="1294873"/>
                  <a:pt x="139700" y="1371600"/>
                </a:cubicBezTo>
                <a:cubicBezTo>
                  <a:pt x="165100" y="1447800"/>
                  <a:pt x="193834" y="1522969"/>
                  <a:pt x="215900" y="1600200"/>
                </a:cubicBezTo>
                <a:cubicBezTo>
                  <a:pt x="224367" y="1629833"/>
                  <a:pt x="231554" y="1659862"/>
                  <a:pt x="241300" y="1689100"/>
                </a:cubicBezTo>
                <a:cubicBezTo>
                  <a:pt x="252738" y="1723414"/>
                  <a:pt x="267962" y="1756386"/>
                  <a:pt x="279400" y="1790700"/>
                </a:cubicBezTo>
                <a:cubicBezTo>
                  <a:pt x="284920" y="1807259"/>
                  <a:pt x="286967" y="1824817"/>
                  <a:pt x="292100" y="1841500"/>
                </a:cubicBezTo>
                <a:cubicBezTo>
                  <a:pt x="303911" y="1879885"/>
                  <a:pt x="318389" y="1917415"/>
                  <a:pt x="330200" y="1955800"/>
                </a:cubicBezTo>
                <a:cubicBezTo>
                  <a:pt x="335333" y="1972483"/>
                  <a:pt x="336418" y="1990394"/>
                  <a:pt x="342900" y="2006600"/>
                </a:cubicBezTo>
                <a:cubicBezTo>
                  <a:pt x="353447" y="2032967"/>
                  <a:pt x="369249" y="2056947"/>
                  <a:pt x="381000" y="2082800"/>
                </a:cubicBezTo>
                <a:cubicBezTo>
                  <a:pt x="390434" y="2103554"/>
                  <a:pt x="396205" y="2125910"/>
                  <a:pt x="406400" y="2146300"/>
                </a:cubicBezTo>
                <a:cubicBezTo>
                  <a:pt x="417439" y="2168378"/>
                  <a:pt x="432512" y="2188222"/>
                  <a:pt x="444500" y="2209800"/>
                </a:cubicBezTo>
                <a:cubicBezTo>
                  <a:pt x="509587" y="2326956"/>
                  <a:pt x="417419" y="2181878"/>
                  <a:pt x="520700" y="2336800"/>
                </a:cubicBezTo>
                <a:cubicBezTo>
                  <a:pt x="529167" y="2349500"/>
                  <a:pt x="541273" y="2360420"/>
                  <a:pt x="546100" y="2374900"/>
                </a:cubicBezTo>
                <a:cubicBezTo>
                  <a:pt x="550333" y="2387600"/>
                  <a:pt x="550581" y="2402433"/>
                  <a:pt x="558800" y="2413000"/>
                </a:cubicBezTo>
                <a:cubicBezTo>
                  <a:pt x="580853" y="2441354"/>
                  <a:pt x="609600" y="2463800"/>
                  <a:pt x="635000" y="2489200"/>
                </a:cubicBezTo>
                <a:cubicBezTo>
                  <a:pt x="647700" y="2501900"/>
                  <a:pt x="663137" y="2512356"/>
                  <a:pt x="673100" y="2527300"/>
                </a:cubicBezTo>
                <a:cubicBezTo>
                  <a:pt x="681567" y="2540000"/>
                  <a:pt x="686080" y="2556528"/>
                  <a:pt x="698500" y="2565400"/>
                </a:cubicBezTo>
                <a:cubicBezTo>
                  <a:pt x="717051" y="2578651"/>
                  <a:pt x="740575" y="2583009"/>
                  <a:pt x="762000" y="2590800"/>
                </a:cubicBezTo>
                <a:cubicBezTo>
                  <a:pt x="830023" y="2615536"/>
                  <a:pt x="828351" y="2613738"/>
                  <a:pt x="889000" y="2628900"/>
                </a:cubicBezTo>
                <a:cubicBezTo>
                  <a:pt x="944033" y="2624667"/>
                  <a:pt x="999849" y="2626372"/>
                  <a:pt x="1054100" y="2616200"/>
                </a:cubicBezTo>
                <a:cubicBezTo>
                  <a:pt x="1069102" y="2613387"/>
                  <a:pt x="1078548" y="2597626"/>
                  <a:pt x="1092200" y="2590800"/>
                </a:cubicBezTo>
                <a:cubicBezTo>
                  <a:pt x="1197360" y="2538220"/>
                  <a:pt x="1059211" y="2625493"/>
                  <a:pt x="1168400" y="2552700"/>
                </a:cubicBezTo>
                <a:cubicBezTo>
                  <a:pt x="1176867" y="2531533"/>
                  <a:pt x="1186591" y="2510827"/>
                  <a:pt x="1193800" y="2489200"/>
                </a:cubicBezTo>
                <a:cubicBezTo>
                  <a:pt x="1199320" y="2472641"/>
                  <a:pt x="1201705" y="2455183"/>
                  <a:pt x="1206500" y="2438400"/>
                </a:cubicBezTo>
                <a:cubicBezTo>
                  <a:pt x="1210178" y="2425528"/>
                  <a:pt x="1215678" y="2413215"/>
                  <a:pt x="1219200" y="2400300"/>
                </a:cubicBezTo>
                <a:cubicBezTo>
                  <a:pt x="1228385" y="2366621"/>
                  <a:pt x="1244600" y="2298700"/>
                  <a:pt x="1244600" y="2298700"/>
                </a:cubicBezTo>
                <a:cubicBezTo>
                  <a:pt x="1245492" y="2266585"/>
                  <a:pt x="1229157" y="1927757"/>
                  <a:pt x="1270000" y="1778000"/>
                </a:cubicBezTo>
                <a:cubicBezTo>
                  <a:pt x="1277045" y="1752169"/>
                  <a:pt x="1286250" y="1726962"/>
                  <a:pt x="1295400" y="1701800"/>
                </a:cubicBezTo>
                <a:cubicBezTo>
                  <a:pt x="1303191" y="1680375"/>
                  <a:pt x="1309729" y="1658228"/>
                  <a:pt x="1320800" y="1638300"/>
                </a:cubicBezTo>
                <a:cubicBezTo>
                  <a:pt x="1331079" y="1619797"/>
                  <a:pt x="1346597" y="1604724"/>
                  <a:pt x="1358900" y="1587500"/>
                </a:cubicBezTo>
                <a:cubicBezTo>
                  <a:pt x="1451753" y="1457506"/>
                  <a:pt x="1297884" y="1664622"/>
                  <a:pt x="1422400" y="1498600"/>
                </a:cubicBezTo>
                <a:cubicBezTo>
                  <a:pt x="1426633" y="1485900"/>
                  <a:pt x="1425634" y="1469966"/>
                  <a:pt x="1435100" y="1460500"/>
                </a:cubicBezTo>
                <a:cubicBezTo>
                  <a:pt x="1448487" y="1447113"/>
                  <a:pt x="1466980" y="1435776"/>
                  <a:pt x="1485900" y="1435100"/>
                </a:cubicBezTo>
                <a:lnTo>
                  <a:pt x="1790700" y="1447800"/>
                </a:lnTo>
                <a:cubicBezTo>
                  <a:pt x="1803400" y="1452033"/>
                  <a:pt x="1815928" y="1456822"/>
                  <a:pt x="1828800" y="1460500"/>
                </a:cubicBezTo>
                <a:cubicBezTo>
                  <a:pt x="1845583" y="1465295"/>
                  <a:pt x="1863257" y="1467071"/>
                  <a:pt x="1879600" y="1473200"/>
                </a:cubicBezTo>
                <a:cubicBezTo>
                  <a:pt x="1935107" y="1494015"/>
                  <a:pt x="1931708" y="1509367"/>
                  <a:pt x="1993900" y="1524000"/>
                </a:cubicBezTo>
                <a:cubicBezTo>
                  <a:pt x="2044032" y="1535796"/>
                  <a:pt x="2095500" y="1540933"/>
                  <a:pt x="2146300" y="1549400"/>
                </a:cubicBezTo>
                <a:cubicBezTo>
                  <a:pt x="2159000" y="1557867"/>
                  <a:pt x="2170452" y="1568601"/>
                  <a:pt x="2184400" y="1574800"/>
                </a:cubicBezTo>
                <a:cubicBezTo>
                  <a:pt x="2208866" y="1585674"/>
                  <a:pt x="2238323" y="1585348"/>
                  <a:pt x="2260600" y="1600200"/>
                </a:cubicBezTo>
                <a:cubicBezTo>
                  <a:pt x="2273300" y="1608667"/>
                  <a:pt x="2286280" y="1616728"/>
                  <a:pt x="2298700" y="1625600"/>
                </a:cubicBezTo>
                <a:cubicBezTo>
                  <a:pt x="2317220" y="1638829"/>
                  <a:pt x="2363971" y="1676498"/>
                  <a:pt x="2387600" y="1689100"/>
                </a:cubicBezTo>
                <a:cubicBezTo>
                  <a:pt x="2437714" y="1715828"/>
                  <a:pt x="2484900" y="1751525"/>
                  <a:pt x="2540000" y="1765300"/>
                </a:cubicBezTo>
                <a:cubicBezTo>
                  <a:pt x="2597143" y="1779586"/>
                  <a:pt x="2824570" y="1834644"/>
                  <a:pt x="2870200" y="1854200"/>
                </a:cubicBezTo>
                <a:cubicBezTo>
                  <a:pt x="2929467" y="1879600"/>
                  <a:pt x="2984397" y="1919800"/>
                  <a:pt x="3048000" y="1930400"/>
                </a:cubicBezTo>
                <a:cubicBezTo>
                  <a:pt x="3213605" y="1958001"/>
                  <a:pt x="3151542" y="1939514"/>
                  <a:pt x="3238500" y="1968500"/>
                </a:cubicBezTo>
                <a:cubicBezTo>
                  <a:pt x="3340100" y="1964267"/>
                  <a:pt x="3441890" y="1963312"/>
                  <a:pt x="3543300" y="1955800"/>
                </a:cubicBezTo>
                <a:cubicBezTo>
                  <a:pt x="3579947" y="1953085"/>
                  <a:pt x="3596744" y="1931549"/>
                  <a:pt x="3619500" y="1905000"/>
                </a:cubicBezTo>
                <a:cubicBezTo>
                  <a:pt x="3633275" y="1888929"/>
                  <a:pt x="3646382" y="1872149"/>
                  <a:pt x="3657600" y="1854200"/>
                </a:cubicBezTo>
                <a:cubicBezTo>
                  <a:pt x="3667634" y="1838146"/>
                  <a:pt x="3671996" y="1818806"/>
                  <a:pt x="3683000" y="1803400"/>
                </a:cubicBezTo>
                <a:cubicBezTo>
                  <a:pt x="3693439" y="1788785"/>
                  <a:pt x="3710324" y="1779668"/>
                  <a:pt x="3721100" y="1765300"/>
                </a:cubicBezTo>
                <a:cubicBezTo>
                  <a:pt x="3787437" y="1676851"/>
                  <a:pt x="3734261" y="1720966"/>
                  <a:pt x="3797300" y="1612900"/>
                </a:cubicBezTo>
                <a:cubicBezTo>
                  <a:pt x="3810958" y="1589486"/>
                  <a:pt x="3831167" y="1570567"/>
                  <a:pt x="3848100" y="1549400"/>
                </a:cubicBezTo>
                <a:cubicBezTo>
                  <a:pt x="3852333" y="1536700"/>
                  <a:pt x="3854813" y="1523274"/>
                  <a:pt x="3860800" y="1511300"/>
                </a:cubicBezTo>
                <a:cubicBezTo>
                  <a:pt x="3871839" y="1489222"/>
                  <a:pt x="3889406" y="1470586"/>
                  <a:pt x="3898900" y="1447800"/>
                </a:cubicBezTo>
                <a:cubicBezTo>
                  <a:pt x="3910754" y="1419352"/>
                  <a:pt x="3915444" y="1388419"/>
                  <a:pt x="3924300" y="1358900"/>
                </a:cubicBezTo>
                <a:cubicBezTo>
                  <a:pt x="3947748" y="1280739"/>
                  <a:pt x="3929788" y="1364074"/>
                  <a:pt x="3949700" y="1244600"/>
                </a:cubicBezTo>
                <a:cubicBezTo>
                  <a:pt x="3938629" y="1156035"/>
                  <a:pt x="3943921" y="1058938"/>
                  <a:pt x="3898900" y="977900"/>
                </a:cubicBezTo>
                <a:cubicBezTo>
                  <a:pt x="3888621" y="959397"/>
                  <a:pt x="3873500" y="944033"/>
                  <a:pt x="3860800" y="927100"/>
                </a:cubicBezTo>
                <a:cubicBezTo>
                  <a:pt x="3856567" y="914400"/>
                  <a:pt x="3855526" y="900139"/>
                  <a:pt x="3848100" y="889000"/>
                </a:cubicBezTo>
                <a:cubicBezTo>
                  <a:pt x="3827091" y="857487"/>
                  <a:pt x="3786587" y="836275"/>
                  <a:pt x="3759200" y="812800"/>
                </a:cubicBezTo>
                <a:cubicBezTo>
                  <a:pt x="3745563" y="801111"/>
                  <a:pt x="3734898" y="786198"/>
                  <a:pt x="3721100" y="774700"/>
                </a:cubicBezTo>
                <a:cubicBezTo>
                  <a:pt x="3709374" y="764929"/>
                  <a:pt x="3695420" y="758172"/>
                  <a:pt x="3683000" y="749300"/>
                </a:cubicBezTo>
                <a:cubicBezTo>
                  <a:pt x="3669577" y="739712"/>
                  <a:pt x="3614053" y="695777"/>
                  <a:pt x="3594100" y="685800"/>
                </a:cubicBezTo>
                <a:cubicBezTo>
                  <a:pt x="3568065" y="672783"/>
                  <a:pt x="3516652" y="665230"/>
                  <a:pt x="3492500" y="660400"/>
                </a:cubicBezTo>
                <a:cubicBezTo>
                  <a:pt x="3475567" y="651933"/>
                  <a:pt x="3459101" y="642458"/>
                  <a:pt x="3441700" y="635000"/>
                </a:cubicBezTo>
                <a:cubicBezTo>
                  <a:pt x="3409687" y="621280"/>
                  <a:pt x="3373892" y="615563"/>
                  <a:pt x="3340100" y="609600"/>
                </a:cubicBezTo>
                <a:cubicBezTo>
                  <a:pt x="3289383" y="600650"/>
                  <a:pt x="3236558" y="600486"/>
                  <a:pt x="3187700" y="584200"/>
                </a:cubicBezTo>
                <a:cubicBezTo>
                  <a:pt x="3175000" y="579967"/>
                  <a:pt x="3162668" y="574404"/>
                  <a:pt x="3149600" y="571500"/>
                </a:cubicBezTo>
                <a:cubicBezTo>
                  <a:pt x="3124463" y="565914"/>
                  <a:pt x="3098735" y="563406"/>
                  <a:pt x="3073400" y="558800"/>
                </a:cubicBezTo>
                <a:cubicBezTo>
                  <a:pt x="3052162" y="554939"/>
                  <a:pt x="3031067" y="550333"/>
                  <a:pt x="3009900" y="546100"/>
                </a:cubicBezTo>
                <a:lnTo>
                  <a:pt x="2476500" y="558800"/>
                </a:lnTo>
                <a:cubicBezTo>
                  <a:pt x="2440353" y="563226"/>
                  <a:pt x="2418827" y="603564"/>
                  <a:pt x="2387600" y="622300"/>
                </a:cubicBezTo>
                <a:cubicBezTo>
                  <a:pt x="2355132" y="641781"/>
                  <a:pt x="2316291" y="650382"/>
                  <a:pt x="2286000" y="673100"/>
                </a:cubicBezTo>
                <a:cubicBezTo>
                  <a:pt x="2247603" y="701898"/>
                  <a:pt x="2169465" y="762745"/>
                  <a:pt x="2133600" y="774700"/>
                </a:cubicBezTo>
                <a:lnTo>
                  <a:pt x="2095500" y="787400"/>
                </a:lnTo>
                <a:cubicBezTo>
                  <a:pt x="2078567" y="800100"/>
                  <a:pt x="2062649" y="814282"/>
                  <a:pt x="2044700" y="825500"/>
                </a:cubicBezTo>
                <a:cubicBezTo>
                  <a:pt x="1994828" y="856670"/>
                  <a:pt x="1941234" y="881777"/>
                  <a:pt x="1892300" y="914400"/>
                </a:cubicBezTo>
                <a:cubicBezTo>
                  <a:pt x="1866900" y="931333"/>
                  <a:pt x="1845716" y="957796"/>
                  <a:pt x="1816100" y="965200"/>
                </a:cubicBezTo>
                <a:cubicBezTo>
                  <a:pt x="1782233" y="973667"/>
                  <a:pt x="1747618" y="979561"/>
                  <a:pt x="1714500" y="990600"/>
                </a:cubicBezTo>
                <a:cubicBezTo>
                  <a:pt x="1701800" y="994833"/>
                  <a:pt x="1688935" y="998600"/>
                  <a:pt x="1676400" y="1003300"/>
                </a:cubicBezTo>
                <a:cubicBezTo>
                  <a:pt x="1655054" y="1011305"/>
                  <a:pt x="1634527" y="1021491"/>
                  <a:pt x="1612900" y="1028700"/>
                </a:cubicBezTo>
                <a:cubicBezTo>
                  <a:pt x="1596341" y="1034220"/>
                  <a:pt x="1579033" y="1037167"/>
                  <a:pt x="1562100" y="1041400"/>
                </a:cubicBezTo>
                <a:cubicBezTo>
                  <a:pt x="1511300" y="1032933"/>
                  <a:pt x="1459663" y="1028491"/>
                  <a:pt x="1409700" y="1016000"/>
                </a:cubicBezTo>
                <a:cubicBezTo>
                  <a:pt x="1370241" y="1006135"/>
                  <a:pt x="1346288" y="981629"/>
                  <a:pt x="1320800" y="952500"/>
                </a:cubicBezTo>
                <a:cubicBezTo>
                  <a:pt x="1300681" y="929507"/>
                  <a:pt x="1262390" y="882033"/>
                  <a:pt x="1244600" y="850900"/>
                </a:cubicBezTo>
                <a:cubicBezTo>
                  <a:pt x="1235207" y="834462"/>
                  <a:pt x="1226658" y="817501"/>
                  <a:pt x="1219200" y="800100"/>
                </a:cubicBezTo>
                <a:cubicBezTo>
                  <a:pt x="1213927" y="787795"/>
                  <a:pt x="1210733" y="774700"/>
                  <a:pt x="1206500" y="762000"/>
                </a:cubicBezTo>
                <a:cubicBezTo>
                  <a:pt x="1210733" y="740833"/>
                  <a:pt x="1211183" y="718542"/>
                  <a:pt x="1219200" y="698500"/>
                </a:cubicBezTo>
                <a:cubicBezTo>
                  <a:pt x="1238689" y="649777"/>
                  <a:pt x="1269854" y="618197"/>
                  <a:pt x="1308100" y="584200"/>
                </a:cubicBezTo>
                <a:cubicBezTo>
                  <a:pt x="1328360" y="566191"/>
                  <a:pt x="1348614" y="547766"/>
                  <a:pt x="1371600" y="533400"/>
                </a:cubicBezTo>
                <a:cubicBezTo>
                  <a:pt x="1382952" y="526305"/>
                  <a:pt x="1397726" y="526687"/>
                  <a:pt x="1409700" y="520700"/>
                </a:cubicBezTo>
                <a:cubicBezTo>
                  <a:pt x="1423352" y="513874"/>
                  <a:pt x="1433771" y="501313"/>
                  <a:pt x="1447800" y="495300"/>
                </a:cubicBezTo>
                <a:cubicBezTo>
                  <a:pt x="1463843" y="488424"/>
                  <a:pt x="1482041" y="488120"/>
                  <a:pt x="1498600" y="482600"/>
                </a:cubicBezTo>
                <a:cubicBezTo>
                  <a:pt x="1532914" y="471162"/>
                  <a:pt x="1566208" y="456861"/>
                  <a:pt x="1600200" y="444500"/>
                </a:cubicBezTo>
                <a:cubicBezTo>
                  <a:pt x="1612781" y="439925"/>
                  <a:pt x="1625600" y="436033"/>
                  <a:pt x="1638300" y="431800"/>
                </a:cubicBezTo>
                <a:cubicBezTo>
                  <a:pt x="1761137" y="339672"/>
                  <a:pt x="1630233" y="429484"/>
                  <a:pt x="1727200" y="381000"/>
                </a:cubicBezTo>
                <a:cubicBezTo>
                  <a:pt x="1754067" y="367566"/>
                  <a:pt x="1793089" y="331882"/>
                  <a:pt x="1816100" y="317500"/>
                </a:cubicBezTo>
                <a:cubicBezTo>
                  <a:pt x="1832154" y="307466"/>
                  <a:pt x="1851494" y="303104"/>
                  <a:pt x="1866900" y="292100"/>
                </a:cubicBezTo>
                <a:cubicBezTo>
                  <a:pt x="1950141" y="232642"/>
                  <a:pt x="1861371" y="268543"/>
                  <a:pt x="1943100" y="241300"/>
                </a:cubicBezTo>
                <a:lnTo>
                  <a:pt x="2019300" y="165100"/>
                </a:lnTo>
                <a:cubicBezTo>
                  <a:pt x="2032000" y="152400"/>
                  <a:pt x="2047437" y="141944"/>
                  <a:pt x="2057400" y="127000"/>
                </a:cubicBezTo>
                <a:cubicBezTo>
                  <a:pt x="2077653" y="96620"/>
                  <a:pt x="2089786" y="73024"/>
                  <a:pt x="2120900" y="50800"/>
                </a:cubicBezTo>
                <a:cubicBezTo>
                  <a:pt x="2179273" y="9105"/>
                  <a:pt x="2171700" y="49926"/>
                  <a:pt x="2171700" y="0"/>
                </a:cubicBezTo>
              </a:path>
            </a:pathLst>
          </a:custGeom>
          <a:noFill/>
          <a:ln w="50800">
            <a:solidFill>
              <a:schemeClr val="tx1"/>
            </a:solidFill>
            <a:prstDash val="dash"/>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E5F266E9-0358-0CAA-6C48-8497028AD42F}"/>
              </a:ext>
            </a:extLst>
          </p:cNvPr>
          <p:cNvSpPr/>
          <p:nvPr/>
        </p:nvSpPr>
        <p:spPr>
          <a:xfrm>
            <a:off x="7090230" y="1574800"/>
            <a:ext cx="3996870" cy="1117600"/>
          </a:xfrm>
          <a:custGeom>
            <a:avLst/>
            <a:gdLst>
              <a:gd name="connsiteX0" fmla="*/ 0 w 3657600"/>
              <a:gd name="connsiteY0" fmla="*/ 977900 h 1117600"/>
              <a:gd name="connsiteX1" fmla="*/ 139700 w 3657600"/>
              <a:gd name="connsiteY1" fmla="*/ 952500 h 1117600"/>
              <a:gd name="connsiteX2" fmla="*/ 177800 w 3657600"/>
              <a:gd name="connsiteY2" fmla="*/ 914400 h 1117600"/>
              <a:gd name="connsiteX3" fmla="*/ 254000 w 3657600"/>
              <a:gd name="connsiteY3" fmla="*/ 812800 h 1117600"/>
              <a:gd name="connsiteX4" fmla="*/ 342900 w 3657600"/>
              <a:gd name="connsiteY4" fmla="*/ 736600 h 1117600"/>
              <a:gd name="connsiteX5" fmla="*/ 368300 w 3657600"/>
              <a:gd name="connsiteY5" fmla="*/ 698500 h 1117600"/>
              <a:gd name="connsiteX6" fmla="*/ 444500 w 3657600"/>
              <a:gd name="connsiteY6" fmla="*/ 609600 h 1117600"/>
              <a:gd name="connsiteX7" fmla="*/ 533400 w 3657600"/>
              <a:gd name="connsiteY7" fmla="*/ 558800 h 1117600"/>
              <a:gd name="connsiteX8" fmla="*/ 584200 w 3657600"/>
              <a:gd name="connsiteY8" fmla="*/ 520700 h 1117600"/>
              <a:gd name="connsiteX9" fmla="*/ 635000 w 3657600"/>
              <a:gd name="connsiteY9" fmla="*/ 495300 h 1117600"/>
              <a:gd name="connsiteX10" fmla="*/ 876300 w 3657600"/>
              <a:gd name="connsiteY10" fmla="*/ 355600 h 1117600"/>
              <a:gd name="connsiteX11" fmla="*/ 1028700 w 3657600"/>
              <a:gd name="connsiteY11" fmla="*/ 292100 h 1117600"/>
              <a:gd name="connsiteX12" fmla="*/ 1104900 w 3657600"/>
              <a:gd name="connsiteY12" fmla="*/ 266700 h 1117600"/>
              <a:gd name="connsiteX13" fmla="*/ 1206500 w 3657600"/>
              <a:gd name="connsiteY13" fmla="*/ 228600 h 1117600"/>
              <a:gd name="connsiteX14" fmla="*/ 1320800 w 3657600"/>
              <a:gd name="connsiteY14" fmla="*/ 215900 h 1117600"/>
              <a:gd name="connsiteX15" fmla="*/ 1727200 w 3657600"/>
              <a:gd name="connsiteY15" fmla="*/ 139700 h 1117600"/>
              <a:gd name="connsiteX16" fmla="*/ 1828800 w 3657600"/>
              <a:gd name="connsiteY16" fmla="*/ 88900 h 1117600"/>
              <a:gd name="connsiteX17" fmla="*/ 1917700 w 3657600"/>
              <a:gd name="connsiteY17" fmla="*/ 63500 h 1117600"/>
              <a:gd name="connsiteX18" fmla="*/ 2032000 w 3657600"/>
              <a:gd name="connsiteY18" fmla="*/ 25400 h 1117600"/>
              <a:gd name="connsiteX19" fmla="*/ 2171700 w 3657600"/>
              <a:gd name="connsiteY19" fmla="*/ 0 h 1117600"/>
              <a:gd name="connsiteX20" fmla="*/ 2603500 w 3657600"/>
              <a:gd name="connsiteY20" fmla="*/ 38100 h 1117600"/>
              <a:gd name="connsiteX21" fmla="*/ 3098800 w 3657600"/>
              <a:gd name="connsiteY21" fmla="*/ 76200 h 1117600"/>
              <a:gd name="connsiteX22" fmla="*/ 3429000 w 3657600"/>
              <a:gd name="connsiteY22" fmla="*/ 190500 h 1117600"/>
              <a:gd name="connsiteX23" fmla="*/ 3556000 w 3657600"/>
              <a:gd name="connsiteY23" fmla="*/ 279400 h 1117600"/>
              <a:gd name="connsiteX24" fmla="*/ 3594100 w 3657600"/>
              <a:gd name="connsiteY24" fmla="*/ 342900 h 1117600"/>
              <a:gd name="connsiteX25" fmla="*/ 3632200 w 3657600"/>
              <a:gd name="connsiteY25" fmla="*/ 393700 h 1117600"/>
              <a:gd name="connsiteX26" fmla="*/ 3644900 w 3657600"/>
              <a:gd name="connsiteY26" fmla="*/ 444500 h 1117600"/>
              <a:gd name="connsiteX27" fmla="*/ 3657600 w 3657600"/>
              <a:gd name="connsiteY27" fmla="*/ 482600 h 1117600"/>
              <a:gd name="connsiteX28" fmla="*/ 3644900 w 3657600"/>
              <a:gd name="connsiteY28" fmla="*/ 609600 h 1117600"/>
              <a:gd name="connsiteX29" fmla="*/ 3517900 w 3657600"/>
              <a:gd name="connsiteY29" fmla="*/ 698500 h 1117600"/>
              <a:gd name="connsiteX30" fmla="*/ 3467100 w 3657600"/>
              <a:gd name="connsiteY30" fmla="*/ 723900 h 1117600"/>
              <a:gd name="connsiteX31" fmla="*/ 3390900 w 3657600"/>
              <a:gd name="connsiteY31" fmla="*/ 749300 h 1117600"/>
              <a:gd name="connsiteX32" fmla="*/ 3048000 w 3657600"/>
              <a:gd name="connsiteY32" fmla="*/ 736600 h 1117600"/>
              <a:gd name="connsiteX33" fmla="*/ 2984500 w 3657600"/>
              <a:gd name="connsiteY33" fmla="*/ 711200 h 1117600"/>
              <a:gd name="connsiteX34" fmla="*/ 2908300 w 3657600"/>
              <a:gd name="connsiteY34" fmla="*/ 685800 h 1117600"/>
              <a:gd name="connsiteX35" fmla="*/ 2781300 w 3657600"/>
              <a:gd name="connsiteY35" fmla="*/ 660400 h 1117600"/>
              <a:gd name="connsiteX36" fmla="*/ 2590800 w 3657600"/>
              <a:gd name="connsiteY36" fmla="*/ 622300 h 1117600"/>
              <a:gd name="connsiteX37" fmla="*/ 2400300 w 3657600"/>
              <a:gd name="connsiteY37" fmla="*/ 584200 h 1117600"/>
              <a:gd name="connsiteX38" fmla="*/ 2133600 w 3657600"/>
              <a:gd name="connsiteY38" fmla="*/ 558800 h 1117600"/>
              <a:gd name="connsiteX39" fmla="*/ 2095500 w 3657600"/>
              <a:gd name="connsiteY39" fmla="*/ 546100 h 1117600"/>
              <a:gd name="connsiteX40" fmla="*/ 1981200 w 3657600"/>
              <a:gd name="connsiteY40" fmla="*/ 558800 h 1117600"/>
              <a:gd name="connsiteX41" fmla="*/ 1905000 w 3657600"/>
              <a:gd name="connsiteY41" fmla="*/ 596900 h 1117600"/>
              <a:gd name="connsiteX42" fmla="*/ 1866900 w 3657600"/>
              <a:gd name="connsiteY42" fmla="*/ 635000 h 1117600"/>
              <a:gd name="connsiteX43" fmla="*/ 1841500 w 3657600"/>
              <a:gd name="connsiteY43" fmla="*/ 673100 h 1117600"/>
              <a:gd name="connsiteX44" fmla="*/ 1803400 w 3657600"/>
              <a:gd name="connsiteY44" fmla="*/ 711200 h 1117600"/>
              <a:gd name="connsiteX45" fmla="*/ 1803400 w 3657600"/>
              <a:gd name="connsiteY45" fmla="*/ 889000 h 1117600"/>
              <a:gd name="connsiteX46" fmla="*/ 1866900 w 3657600"/>
              <a:gd name="connsiteY46" fmla="*/ 965200 h 1117600"/>
              <a:gd name="connsiteX47" fmla="*/ 1905000 w 3657600"/>
              <a:gd name="connsiteY47" fmla="*/ 990600 h 1117600"/>
              <a:gd name="connsiteX48" fmla="*/ 1955800 w 3657600"/>
              <a:gd name="connsiteY48" fmla="*/ 1003300 h 1117600"/>
              <a:gd name="connsiteX49" fmla="*/ 2032000 w 3657600"/>
              <a:gd name="connsiteY49" fmla="*/ 1054100 h 1117600"/>
              <a:gd name="connsiteX50" fmla="*/ 2070100 w 3657600"/>
              <a:gd name="connsiteY50" fmla="*/ 1066800 h 1117600"/>
              <a:gd name="connsiteX51" fmla="*/ 2108200 w 3657600"/>
              <a:gd name="connsiteY51" fmla="*/ 1092200 h 1117600"/>
              <a:gd name="connsiteX52" fmla="*/ 2146300 w 3657600"/>
              <a:gd name="connsiteY52" fmla="*/ 111760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657600" h="1117600">
                <a:moveTo>
                  <a:pt x="0" y="977900"/>
                </a:moveTo>
                <a:cubicBezTo>
                  <a:pt x="46567" y="969433"/>
                  <a:pt x="95127" y="968419"/>
                  <a:pt x="139700" y="952500"/>
                </a:cubicBezTo>
                <a:cubicBezTo>
                  <a:pt x="156614" y="946459"/>
                  <a:pt x="166302" y="928198"/>
                  <a:pt x="177800" y="914400"/>
                </a:cubicBezTo>
                <a:cubicBezTo>
                  <a:pt x="236422" y="844053"/>
                  <a:pt x="161368" y="905432"/>
                  <a:pt x="254000" y="812800"/>
                </a:cubicBezTo>
                <a:cubicBezTo>
                  <a:pt x="388818" y="677982"/>
                  <a:pt x="160825" y="949021"/>
                  <a:pt x="342900" y="736600"/>
                </a:cubicBezTo>
                <a:cubicBezTo>
                  <a:pt x="352833" y="725011"/>
                  <a:pt x="359428" y="710920"/>
                  <a:pt x="368300" y="698500"/>
                </a:cubicBezTo>
                <a:cubicBezTo>
                  <a:pt x="385718" y="674114"/>
                  <a:pt x="418126" y="628062"/>
                  <a:pt x="444500" y="609600"/>
                </a:cubicBezTo>
                <a:cubicBezTo>
                  <a:pt x="472461" y="590028"/>
                  <a:pt x="504606" y="577124"/>
                  <a:pt x="533400" y="558800"/>
                </a:cubicBezTo>
                <a:cubicBezTo>
                  <a:pt x="551258" y="547436"/>
                  <a:pt x="566251" y="531918"/>
                  <a:pt x="584200" y="520700"/>
                </a:cubicBezTo>
                <a:cubicBezTo>
                  <a:pt x="600254" y="510666"/>
                  <a:pt x="618518" y="504616"/>
                  <a:pt x="635000" y="495300"/>
                </a:cubicBezTo>
                <a:cubicBezTo>
                  <a:pt x="715911" y="449568"/>
                  <a:pt x="790509" y="391346"/>
                  <a:pt x="876300" y="355600"/>
                </a:cubicBezTo>
                <a:cubicBezTo>
                  <a:pt x="927100" y="334433"/>
                  <a:pt x="977409" y="312047"/>
                  <a:pt x="1028700" y="292100"/>
                </a:cubicBezTo>
                <a:cubicBezTo>
                  <a:pt x="1053653" y="282396"/>
                  <a:pt x="1079831" y="276101"/>
                  <a:pt x="1104900" y="266700"/>
                </a:cubicBezTo>
                <a:cubicBezTo>
                  <a:pt x="1138767" y="254000"/>
                  <a:pt x="1171292" y="236884"/>
                  <a:pt x="1206500" y="228600"/>
                </a:cubicBezTo>
                <a:cubicBezTo>
                  <a:pt x="1243815" y="219820"/>
                  <a:pt x="1282817" y="221079"/>
                  <a:pt x="1320800" y="215900"/>
                </a:cubicBezTo>
                <a:cubicBezTo>
                  <a:pt x="1459640" y="196967"/>
                  <a:pt x="1590107" y="173973"/>
                  <a:pt x="1727200" y="139700"/>
                </a:cubicBezTo>
                <a:cubicBezTo>
                  <a:pt x="1878731" y="101817"/>
                  <a:pt x="1722281" y="131508"/>
                  <a:pt x="1828800" y="88900"/>
                </a:cubicBezTo>
                <a:cubicBezTo>
                  <a:pt x="1857415" y="77454"/>
                  <a:pt x="1888284" y="72693"/>
                  <a:pt x="1917700" y="63500"/>
                </a:cubicBezTo>
                <a:cubicBezTo>
                  <a:pt x="1956033" y="51521"/>
                  <a:pt x="1992619" y="33276"/>
                  <a:pt x="2032000" y="25400"/>
                </a:cubicBezTo>
                <a:cubicBezTo>
                  <a:pt x="2120750" y="7650"/>
                  <a:pt x="2074208" y="16249"/>
                  <a:pt x="2171700" y="0"/>
                </a:cubicBezTo>
                <a:cubicBezTo>
                  <a:pt x="2891004" y="35965"/>
                  <a:pt x="2055399" y="-13608"/>
                  <a:pt x="2603500" y="38100"/>
                </a:cubicBezTo>
                <a:cubicBezTo>
                  <a:pt x="2768356" y="53652"/>
                  <a:pt x="3098800" y="76200"/>
                  <a:pt x="3098800" y="76200"/>
                </a:cubicBezTo>
                <a:cubicBezTo>
                  <a:pt x="3232454" y="115510"/>
                  <a:pt x="3314095" y="129217"/>
                  <a:pt x="3429000" y="190500"/>
                </a:cubicBezTo>
                <a:cubicBezTo>
                  <a:pt x="3465081" y="209743"/>
                  <a:pt x="3520807" y="253005"/>
                  <a:pt x="3556000" y="279400"/>
                </a:cubicBezTo>
                <a:cubicBezTo>
                  <a:pt x="3568700" y="300567"/>
                  <a:pt x="3580408" y="322361"/>
                  <a:pt x="3594100" y="342900"/>
                </a:cubicBezTo>
                <a:cubicBezTo>
                  <a:pt x="3605841" y="360512"/>
                  <a:pt x="3622734" y="374768"/>
                  <a:pt x="3632200" y="393700"/>
                </a:cubicBezTo>
                <a:cubicBezTo>
                  <a:pt x="3640006" y="409312"/>
                  <a:pt x="3640105" y="427717"/>
                  <a:pt x="3644900" y="444500"/>
                </a:cubicBezTo>
                <a:cubicBezTo>
                  <a:pt x="3648578" y="457372"/>
                  <a:pt x="3653367" y="469900"/>
                  <a:pt x="3657600" y="482600"/>
                </a:cubicBezTo>
                <a:cubicBezTo>
                  <a:pt x="3653367" y="524933"/>
                  <a:pt x="3661953" y="570623"/>
                  <a:pt x="3644900" y="609600"/>
                </a:cubicBezTo>
                <a:cubicBezTo>
                  <a:pt x="3604406" y="702157"/>
                  <a:pt x="3580201" y="675137"/>
                  <a:pt x="3517900" y="698500"/>
                </a:cubicBezTo>
                <a:cubicBezTo>
                  <a:pt x="3500173" y="705147"/>
                  <a:pt x="3484678" y="716869"/>
                  <a:pt x="3467100" y="723900"/>
                </a:cubicBezTo>
                <a:cubicBezTo>
                  <a:pt x="3442241" y="733844"/>
                  <a:pt x="3416300" y="740833"/>
                  <a:pt x="3390900" y="749300"/>
                </a:cubicBezTo>
                <a:cubicBezTo>
                  <a:pt x="3276600" y="745067"/>
                  <a:pt x="3161879" y="747276"/>
                  <a:pt x="3048000" y="736600"/>
                </a:cubicBezTo>
                <a:cubicBezTo>
                  <a:pt x="3025302" y="734472"/>
                  <a:pt x="3005925" y="718991"/>
                  <a:pt x="2984500" y="711200"/>
                </a:cubicBezTo>
                <a:cubicBezTo>
                  <a:pt x="2959338" y="702050"/>
                  <a:pt x="2933945" y="693493"/>
                  <a:pt x="2908300" y="685800"/>
                </a:cubicBezTo>
                <a:cubicBezTo>
                  <a:pt x="2828619" y="661896"/>
                  <a:pt x="2880470" y="683285"/>
                  <a:pt x="2781300" y="660400"/>
                </a:cubicBezTo>
                <a:cubicBezTo>
                  <a:pt x="2596353" y="617720"/>
                  <a:pt x="2793004" y="647575"/>
                  <a:pt x="2590800" y="622300"/>
                </a:cubicBezTo>
                <a:cubicBezTo>
                  <a:pt x="2514604" y="596901"/>
                  <a:pt x="2524504" y="598000"/>
                  <a:pt x="2400300" y="584200"/>
                </a:cubicBezTo>
                <a:cubicBezTo>
                  <a:pt x="2235336" y="565871"/>
                  <a:pt x="2324202" y="574684"/>
                  <a:pt x="2133600" y="558800"/>
                </a:cubicBezTo>
                <a:cubicBezTo>
                  <a:pt x="2120900" y="554567"/>
                  <a:pt x="2108887" y="546100"/>
                  <a:pt x="2095500" y="546100"/>
                </a:cubicBezTo>
                <a:cubicBezTo>
                  <a:pt x="2057166" y="546100"/>
                  <a:pt x="2019013" y="552498"/>
                  <a:pt x="1981200" y="558800"/>
                </a:cubicBezTo>
                <a:cubicBezTo>
                  <a:pt x="1952561" y="563573"/>
                  <a:pt x="1926941" y="578616"/>
                  <a:pt x="1905000" y="596900"/>
                </a:cubicBezTo>
                <a:cubicBezTo>
                  <a:pt x="1891202" y="608398"/>
                  <a:pt x="1878398" y="621202"/>
                  <a:pt x="1866900" y="635000"/>
                </a:cubicBezTo>
                <a:cubicBezTo>
                  <a:pt x="1857129" y="646726"/>
                  <a:pt x="1851271" y="661374"/>
                  <a:pt x="1841500" y="673100"/>
                </a:cubicBezTo>
                <a:cubicBezTo>
                  <a:pt x="1830002" y="686898"/>
                  <a:pt x="1816100" y="698500"/>
                  <a:pt x="1803400" y="711200"/>
                </a:cubicBezTo>
                <a:cubicBezTo>
                  <a:pt x="1784409" y="787164"/>
                  <a:pt x="1779146" y="783900"/>
                  <a:pt x="1803400" y="889000"/>
                </a:cubicBezTo>
                <a:cubicBezTo>
                  <a:pt x="1808157" y="909614"/>
                  <a:pt x="1854021" y="954467"/>
                  <a:pt x="1866900" y="965200"/>
                </a:cubicBezTo>
                <a:cubicBezTo>
                  <a:pt x="1878626" y="974971"/>
                  <a:pt x="1890971" y="984587"/>
                  <a:pt x="1905000" y="990600"/>
                </a:cubicBezTo>
                <a:cubicBezTo>
                  <a:pt x="1921043" y="997476"/>
                  <a:pt x="1938867" y="999067"/>
                  <a:pt x="1955800" y="1003300"/>
                </a:cubicBezTo>
                <a:cubicBezTo>
                  <a:pt x="1981200" y="1020233"/>
                  <a:pt x="2003040" y="1044447"/>
                  <a:pt x="2032000" y="1054100"/>
                </a:cubicBezTo>
                <a:cubicBezTo>
                  <a:pt x="2044700" y="1058333"/>
                  <a:pt x="2058126" y="1060813"/>
                  <a:pt x="2070100" y="1066800"/>
                </a:cubicBezTo>
                <a:cubicBezTo>
                  <a:pt x="2083752" y="1073626"/>
                  <a:pt x="2094548" y="1085374"/>
                  <a:pt x="2108200" y="1092200"/>
                </a:cubicBezTo>
                <a:cubicBezTo>
                  <a:pt x="2150316" y="1113258"/>
                  <a:pt x="2146300" y="1089293"/>
                  <a:pt x="2146300" y="1117600"/>
                </a:cubicBezTo>
              </a:path>
            </a:pathLst>
          </a:custGeom>
          <a:noFill/>
          <a:ln w="50800">
            <a:solidFill>
              <a:schemeClr val="tx1"/>
            </a:solidFill>
            <a:prstDash val="dash"/>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Image result for dog with rabies">
            <a:extLst>
              <a:ext uri="{FF2B5EF4-FFF2-40B4-BE49-F238E27FC236}">
                <a16:creationId xmlns:a16="http://schemas.microsoft.com/office/drawing/2014/main" id="{41771AAC-2108-1DCD-D628-9E0A1C89E9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903" y="2094696"/>
            <a:ext cx="2826027" cy="231220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6868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BF8ACB6-1961-89B2-DDF5-679287CE15FC}"/>
              </a:ext>
            </a:extLst>
          </p:cNvPr>
          <p:cNvSpPr>
            <a:spLocks noGrp="1"/>
          </p:cNvSpPr>
          <p:nvPr>
            <p:ph type="title"/>
          </p:nvPr>
        </p:nvSpPr>
        <p:spPr/>
        <p:txBody>
          <a:bodyPr/>
          <a:lstStyle/>
          <a:p>
            <a:r>
              <a:rPr lang="es-ES" dirty="0"/>
              <a:t>Notificación de salud ambiental</a:t>
            </a:r>
          </a:p>
        </p:txBody>
      </p:sp>
      <p:sp>
        <p:nvSpPr>
          <p:cNvPr id="31" name="TextBox 30">
            <a:extLst>
              <a:ext uri="{FF2B5EF4-FFF2-40B4-BE49-F238E27FC236}">
                <a16:creationId xmlns:a16="http://schemas.microsoft.com/office/drawing/2014/main" id="{79AE9C73-9E9F-9AEF-49A4-B2F3452C35E7}"/>
              </a:ext>
            </a:extLst>
          </p:cNvPr>
          <p:cNvSpPr txBox="1"/>
          <p:nvPr/>
        </p:nvSpPr>
        <p:spPr>
          <a:xfrm>
            <a:off x="0" y="5419293"/>
            <a:ext cx="4377163" cy="954107"/>
          </a:xfrm>
          <a:prstGeom prst="rect">
            <a:avLst/>
          </a:prstGeom>
          <a:noFill/>
        </p:spPr>
        <p:txBody>
          <a:bodyPr wrap="square" rtlCol="0">
            <a:spAutoFit/>
          </a:bodyPr>
          <a:lstStyle/>
          <a:p>
            <a:pPr algn="ctr"/>
            <a:r>
              <a:rPr lang="en-US" sz="2800" dirty="0">
                <a:solidFill>
                  <a:srgbClr val="000000"/>
                </a:solidFill>
                <a:latin typeface="Arial" panose="020B0604020202020204" pitchFamily="34" charset="0"/>
                <a:cs typeface="Arial" panose="020B0604020202020204" pitchFamily="34" charset="0"/>
              </a:rPr>
              <a:t>Se ha detectado una floración de algas nocivas</a:t>
            </a:r>
            <a:endParaRPr lang="en-US" sz="2800" dirty="0"/>
          </a:p>
        </p:txBody>
      </p:sp>
      <p:sp>
        <p:nvSpPr>
          <p:cNvPr id="33" name="TextBox 32">
            <a:extLst>
              <a:ext uri="{FF2B5EF4-FFF2-40B4-BE49-F238E27FC236}">
                <a16:creationId xmlns:a16="http://schemas.microsoft.com/office/drawing/2014/main" id="{87832BD8-D82E-8CB4-3BCF-8EB807BCDF06}"/>
              </a:ext>
            </a:extLst>
          </p:cNvPr>
          <p:cNvSpPr txBox="1"/>
          <p:nvPr/>
        </p:nvSpPr>
        <p:spPr>
          <a:xfrm>
            <a:off x="6985276" y="4851682"/>
            <a:ext cx="5206724" cy="1384995"/>
          </a:xfrm>
          <a:prstGeom prst="rect">
            <a:avLst/>
          </a:prstGeom>
          <a:noFill/>
        </p:spPr>
        <p:txBody>
          <a:bodyPr wrap="square" rtlCol="0">
            <a:spAutoFit/>
          </a:bodyPr>
          <a:lstStyle/>
          <a:p>
            <a:pPr algn="ctr"/>
            <a:r>
              <a:rPr lang="es-ES" sz="2800" dirty="0">
                <a:solidFill>
                  <a:srgbClr val="000000"/>
                </a:solidFill>
                <a:latin typeface="Arial" panose="020B0604020202020204" pitchFamily="34" charset="0"/>
                <a:cs typeface="Arial" panose="020B0604020202020204" pitchFamily="34" charset="0"/>
              </a:rPr>
              <a:t>¿Qué pasos hay que dar para reportar esto a la autoridad de salud ambiental?</a:t>
            </a:r>
            <a:endParaRPr lang="es-ES" sz="2800" dirty="0"/>
          </a:p>
        </p:txBody>
      </p:sp>
      <p:pic>
        <p:nvPicPr>
          <p:cNvPr id="36" name="Graphic 35" descr="Scientist male with solid fill">
            <a:extLst>
              <a:ext uri="{FF2B5EF4-FFF2-40B4-BE49-F238E27FC236}">
                <a16:creationId xmlns:a16="http://schemas.microsoft.com/office/drawing/2014/main" id="{F6448775-B52A-D7C1-3095-88875A4C25A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28507" y="1960283"/>
            <a:ext cx="1371600" cy="1371600"/>
          </a:xfrm>
          <a:prstGeom prst="rect">
            <a:avLst/>
          </a:prstGeom>
        </p:spPr>
      </p:pic>
      <p:pic>
        <p:nvPicPr>
          <p:cNvPr id="38" name="Graphic 37" descr="Scientist female with solid fill">
            <a:extLst>
              <a:ext uri="{FF2B5EF4-FFF2-40B4-BE49-F238E27FC236}">
                <a16:creationId xmlns:a16="http://schemas.microsoft.com/office/drawing/2014/main" id="{A3439045-3C0A-C8F6-6E92-C501F3896A0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52717" y="1949495"/>
            <a:ext cx="1371600" cy="1371600"/>
          </a:xfrm>
          <a:prstGeom prst="rect">
            <a:avLst/>
          </a:prstGeom>
        </p:spPr>
      </p:pic>
      <p:graphicFrame>
        <p:nvGraphicFramePr>
          <p:cNvPr id="2" name="Table 1">
            <a:extLst>
              <a:ext uri="{FF2B5EF4-FFF2-40B4-BE49-F238E27FC236}">
                <a16:creationId xmlns:a16="http://schemas.microsoft.com/office/drawing/2014/main" id="{B38B0222-B1A4-45AD-CDF4-88FB4B20A45D}"/>
              </a:ext>
            </a:extLst>
          </p:cNvPr>
          <p:cNvGraphicFramePr>
            <a:graphicFrameLocks noGrp="1"/>
          </p:cNvGraphicFramePr>
          <p:nvPr>
            <p:extLst>
              <p:ext uri="{D42A27DB-BD31-4B8C-83A1-F6EECF244321}">
                <p14:modId xmlns:p14="http://schemas.microsoft.com/office/powerpoint/2010/main" val="1954572262"/>
              </p:ext>
            </p:extLst>
          </p:nvPr>
        </p:nvGraphicFramePr>
        <p:xfrm>
          <a:off x="7726708" y="3122331"/>
          <a:ext cx="3770752" cy="1645920"/>
        </p:xfrm>
        <a:graphic>
          <a:graphicData uri="http://schemas.openxmlformats.org/drawingml/2006/table">
            <a:tbl>
              <a:tblPr firstRow="1" bandRow="1">
                <a:tableStyleId>{93296810-A885-4BE3-A3E7-6D5BEEA58F35}</a:tableStyleId>
              </a:tblPr>
              <a:tblGrid>
                <a:gridCol w="1833336">
                  <a:extLst>
                    <a:ext uri="{9D8B030D-6E8A-4147-A177-3AD203B41FA5}">
                      <a16:colId xmlns:a16="http://schemas.microsoft.com/office/drawing/2014/main" val="3157346305"/>
                    </a:ext>
                  </a:extLst>
                </a:gridCol>
                <a:gridCol w="1937416">
                  <a:extLst>
                    <a:ext uri="{9D8B030D-6E8A-4147-A177-3AD203B41FA5}">
                      <a16:colId xmlns:a16="http://schemas.microsoft.com/office/drawing/2014/main" val="4189938834"/>
                    </a:ext>
                  </a:extLst>
                </a:gridCol>
              </a:tblGrid>
              <a:tr h="493792">
                <a:tc>
                  <a:txBody>
                    <a:bodyPr/>
                    <a:lstStyle/>
                    <a:p>
                      <a:pPr algn="ctr"/>
                      <a:r>
                        <a:rPr lang="es-ES" sz="2400" noProof="0" dirty="0">
                          <a:solidFill>
                            <a:schemeClr val="tx1"/>
                          </a:solidFill>
                          <a:latin typeface="Arial" panose="020B0604020202020204" pitchFamily="34" charset="0"/>
                          <a:cs typeface="Arial" panose="020B0604020202020204" pitchFamily="34" charset="0"/>
                        </a:rPr>
                        <a:t>Ubicación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2400" dirty="0">
                          <a:solidFill>
                            <a:schemeClr val="tx1"/>
                          </a:solidFill>
                          <a:latin typeface="Arial" panose="020B0604020202020204" pitchFamily="34" charset="0"/>
                          <a:cs typeface="Arial" panose="020B0604020202020204" pitchFamily="34" charset="0"/>
                        </a:rPr>
                        <a:t>Toxinas detectadas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972828761"/>
                  </a:ext>
                </a:extLst>
              </a:tr>
              <a:tr h="493792">
                <a:tc>
                  <a:txBody>
                    <a:bodyPr/>
                    <a:lstStyle/>
                    <a:p>
                      <a:pPr algn="ctr"/>
                      <a:r>
                        <a:rPr lang="es-ES" sz="2400" noProof="0" dirty="0">
                          <a:solidFill>
                            <a:schemeClr val="tx1"/>
                          </a:solidFill>
                          <a:latin typeface="Arial" panose="020B0604020202020204" pitchFamily="34" charset="0"/>
                          <a:cs typeface="Arial" panose="020B0604020202020204" pitchFamily="34" charset="0"/>
                        </a:rPr>
                        <a:t>Cuerpo </a:t>
                      </a:r>
                      <a:br>
                        <a:rPr lang="es-ES" sz="2400" noProof="0" dirty="0">
                          <a:solidFill>
                            <a:schemeClr val="tx1"/>
                          </a:solidFill>
                          <a:latin typeface="Arial" panose="020B0604020202020204" pitchFamily="34" charset="0"/>
                          <a:cs typeface="Arial" panose="020B0604020202020204" pitchFamily="34" charset="0"/>
                        </a:rPr>
                      </a:br>
                      <a:r>
                        <a:rPr lang="es-ES" sz="2400" noProof="0" dirty="0">
                          <a:solidFill>
                            <a:schemeClr val="tx1"/>
                          </a:solidFill>
                          <a:latin typeface="Arial" panose="020B0604020202020204" pitchFamily="34" charset="0"/>
                          <a:cs typeface="Arial" panose="020B0604020202020204" pitchFamily="34" charset="0"/>
                        </a:rPr>
                        <a:t>de agua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Arial" panose="020B0604020202020204" pitchFamily="34" charset="0"/>
                          <a:cs typeface="Arial" panose="020B0604020202020204" pitchFamily="34" charset="0"/>
                        </a:rPr>
                        <a:t>Sí</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51386705"/>
                  </a:ext>
                </a:extLst>
              </a:tr>
            </a:tbl>
          </a:graphicData>
        </a:graphic>
      </p:graphicFrame>
      <p:pic>
        <p:nvPicPr>
          <p:cNvPr id="1030" name="Picture 6" descr="Image result for environmental water test">
            <a:extLst>
              <a:ext uri="{FF2B5EF4-FFF2-40B4-BE49-F238E27FC236}">
                <a16:creationId xmlns:a16="http://schemas.microsoft.com/office/drawing/2014/main" id="{4158708B-69CB-8F20-29DD-BB331211F57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78319" y="1465937"/>
            <a:ext cx="3081229" cy="216086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cxnSp>
        <p:nvCxnSpPr>
          <p:cNvPr id="4" name="Straight Arrow Connector 3">
            <a:extLst>
              <a:ext uri="{FF2B5EF4-FFF2-40B4-BE49-F238E27FC236}">
                <a16:creationId xmlns:a16="http://schemas.microsoft.com/office/drawing/2014/main" id="{9539D65C-3597-FE86-78B8-77AE0259D9E8}"/>
              </a:ext>
            </a:extLst>
          </p:cNvPr>
          <p:cNvCxnSpPr>
            <a:cxnSpLocks/>
          </p:cNvCxnSpPr>
          <p:nvPr/>
        </p:nvCxnSpPr>
        <p:spPr>
          <a:xfrm flipV="1">
            <a:off x="6310122" y="3634833"/>
            <a:ext cx="0" cy="220239"/>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A225280E-2302-E101-049B-A22CECF5B79C}"/>
              </a:ext>
            </a:extLst>
          </p:cNvPr>
          <p:cNvCxnSpPr>
            <a:cxnSpLocks/>
            <a:stCxn id="7" idx="52"/>
          </p:cNvCxnSpPr>
          <p:nvPr/>
        </p:nvCxnSpPr>
        <p:spPr>
          <a:xfrm>
            <a:off x="9763516" y="2825822"/>
            <a:ext cx="0" cy="26907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Freeform: Shape 5">
            <a:extLst>
              <a:ext uri="{FF2B5EF4-FFF2-40B4-BE49-F238E27FC236}">
                <a16:creationId xmlns:a16="http://schemas.microsoft.com/office/drawing/2014/main" id="{7290226F-9C0A-6AD2-6923-9557C9B0C29D}"/>
              </a:ext>
            </a:extLst>
          </p:cNvPr>
          <p:cNvSpPr/>
          <p:nvPr/>
        </p:nvSpPr>
        <p:spPr>
          <a:xfrm>
            <a:off x="3651280" y="3878978"/>
            <a:ext cx="2912178" cy="1569925"/>
          </a:xfrm>
          <a:custGeom>
            <a:avLst/>
            <a:gdLst>
              <a:gd name="connsiteX0" fmla="*/ 0 w 2146300"/>
              <a:gd name="connsiteY0" fmla="*/ 647700 h 1409700"/>
              <a:gd name="connsiteX1" fmla="*/ 12700 w 2146300"/>
              <a:gd name="connsiteY1" fmla="*/ 787400 h 1409700"/>
              <a:gd name="connsiteX2" fmla="*/ 25400 w 2146300"/>
              <a:gd name="connsiteY2" fmla="*/ 838200 h 1409700"/>
              <a:gd name="connsiteX3" fmla="*/ 38100 w 2146300"/>
              <a:gd name="connsiteY3" fmla="*/ 901700 h 1409700"/>
              <a:gd name="connsiteX4" fmla="*/ 50800 w 2146300"/>
              <a:gd name="connsiteY4" fmla="*/ 977900 h 1409700"/>
              <a:gd name="connsiteX5" fmla="*/ 127000 w 2146300"/>
              <a:gd name="connsiteY5" fmla="*/ 1117600 h 1409700"/>
              <a:gd name="connsiteX6" fmla="*/ 152400 w 2146300"/>
              <a:gd name="connsiteY6" fmla="*/ 1206500 h 1409700"/>
              <a:gd name="connsiteX7" fmla="*/ 177800 w 2146300"/>
              <a:gd name="connsiteY7" fmla="*/ 1257300 h 1409700"/>
              <a:gd name="connsiteX8" fmla="*/ 190500 w 2146300"/>
              <a:gd name="connsiteY8" fmla="*/ 1295400 h 1409700"/>
              <a:gd name="connsiteX9" fmla="*/ 228600 w 2146300"/>
              <a:gd name="connsiteY9" fmla="*/ 1320800 h 1409700"/>
              <a:gd name="connsiteX10" fmla="*/ 342900 w 2146300"/>
              <a:gd name="connsiteY10" fmla="*/ 1295400 h 1409700"/>
              <a:gd name="connsiteX11" fmla="*/ 355600 w 2146300"/>
              <a:gd name="connsiteY11" fmla="*/ 1257300 h 1409700"/>
              <a:gd name="connsiteX12" fmla="*/ 381000 w 2146300"/>
              <a:gd name="connsiteY12" fmla="*/ 1193800 h 1409700"/>
              <a:gd name="connsiteX13" fmla="*/ 419100 w 2146300"/>
              <a:gd name="connsiteY13" fmla="*/ 1117600 h 1409700"/>
              <a:gd name="connsiteX14" fmla="*/ 457200 w 2146300"/>
              <a:gd name="connsiteY14" fmla="*/ 977900 h 1409700"/>
              <a:gd name="connsiteX15" fmla="*/ 469900 w 2146300"/>
              <a:gd name="connsiteY15" fmla="*/ 673100 h 1409700"/>
              <a:gd name="connsiteX16" fmla="*/ 482600 w 2146300"/>
              <a:gd name="connsiteY16" fmla="*/ 596900 h 1409700"/>
              <a:gd name="connsiteX17" fmla="*/ 520700 w 2146300"/>
              <a:gd name="connsiteY17" fmla="*/ 533400 h 1409700"/>
              <a:gd name="connsiteX18" fmla="*/ 558800 w 2146300"/>
              <a:gd name="connsiteY18" fmla="*/ 482600 h 1409700"/>
              <a:gd name="connsiteX19" fmla="*/ 584200 w 2146300"/>
              <a:gd name="connsiteY19" fmla="*/ 444500 h 1409700"/>
              <a:gd name="connsiteX20" fmla="*/ 622300 w 2146300"/>
              <a:gd name="connsiteY20" fmla="*/ 431800 h 1409700"/>
              <a:gd name="connsiteX21" fmla="*/ 736600 w 2146300"/>
              <a:gd name="connsiteY21" fmla="*/ 444500 h 1409700"/>
              <a:gd name="connsiteX22" fmla="*/ 838200 w 2146300"/>
              <a:gd name="connsiteY22" fmla="*/ 495300 h 1409700"/>
              <a:gd name="connsiteX23" fmla="*/ 927100 w 2146300"/>
              <a:gd name="connsiteY23" fmla="*/ 533400 h 1409700"/>
              <a:gd name="connsiteX24" fmla="*/ 1003300 w 2146300"/>
              <a:gd name="connsiteY24" fmla="*/ 622300 h 1409700"/>
              <a:gd name="connsiteX25" fmla="*/ 1016000 w 2146300"/>
              <a:gd name="connsiteY25" fmla="*/ 660400 h 1409700"/>
              <a:gd name="connsiteX26" fmla="*/ 1054100 w 2146300"/>
              <a:gd name="connsiteY26" fmla="*/ 774700 h 1409700"/>
              <a:gd name="connsiteX27" fmla="*/ 1066800 w 2146300"/>
              <a:gd name="connsiteY27" fmla="*/ 812800 h 1409700"/>
              <a:gd name="connsiteX28" fmla="*/ 1092200 w 2146300"/>
              <a:gd name="connsiteY28" fmla="*/ 965200 h 1409700"/>
              <a:gd name="connsiteX29" fmla="*/ 1130300 w 2146300"/>
              <a:gd name="connsiteY29" fmla="*/ 1181100 h 1409700"/>
              <a:gd name="connsiteX30" fmla="*/ 1155700 w 2146300"/>
              <a:gd name="connsiteY30" fmla="*/ 1282700 h 1409700"/>
              <a:gd name="connsiteX31" fmla="*/ 1193800 w 2146300"/>
              <a:gd name="connsiteY31" fmla="*/ 1308100 h 1409700"/>
              <a:gd name="connsiteX32" fmla="*/ 1308100 w 2146300"/>
              <a:gd name="connsiteY32" fmla="*/ 1397000 h 1409700"/>
              <a:gd name="connsiteX33" fmla="*/ 1435100 w 2146300"/>
              <a:gd name="connsiteY33" fmla="*/ 1409700 h 1409700"/>
              <a:gd name="connsiteX34" fmla="*/ 1714500 w 2146300"/>
              <a:gd name="connsiteY34" fmla="*/ 1371600 h 1409700"/>
              <a:gd name="connsiteX35" fmla="*/ 1790700 w 2146300"/>
              <a:gd name="connsiteY35" fmla="*/ 1346200 h 1409700"/>
              <a:gd name="connsiteX36" fmla="*/ 1917700 w 2146300"/>
              <a:gd name="connsiteY36" fmla="*/ 1295400 h 1409700"/>
              <a:gd name="connsiteX37" fmla="*/ 1968500 w 2146300"/>
              <a:gd name="connsiteY37" fmla="*/ 1244600 h 1409700"/>
              <a:gd name="connsiteX38" fmla="*/ 2006600 w 2146300"/>
              <a:gd name="connsiteY38" fmla="*/ 1181100 h 1409700"/>
              <a:gd name="connsiteX39" fmla="*/ 2032000 w 2146300"/>
              <a:gd name="connsiteY39" fmla="*/ 1143000 h 1409700"/>
              <a:gd name="connsiteX40" fmla="*/ 2057400 w 2146300"/>
              <a:gd name="connsiteY40" fmla="*/ 1092200 h 1409700"/>
              <a:gd name="connsiteX41" fmla="*/ 2095500 w 2146300"/>
              <a:gd name="connsiteY41" fmla="*/ 1054100 h 1409700"/>
              <a:gd name="connsiteX42" fmla="*/ 2120900 w 2146300"/>
              <a:gd name="connsiteY42" fmla="*/ 965200 h 1409700"/>
              <a:gd name="connsiteX43" fmla="*/ 2146300 w 2146300"/>
              <a:gd name="connsiteY43" fmla="*/ 927100 h 1409700"/>
              <a:gd name="connsiteX44" fmla="*/ 2133600 w 2146300"/>
              <a:gd name="connsiteY44" fmla="*/ 800100 h 1409700"/>
              <a:gd name="connsiteX45" fmla="*/ 2044700 w 2146300"/>
              <a:gd name="connsiteY45" fmla="*/ 723900 h 1409700"/>
              <a:gd name="connsiteX46" fmla="*/ 1930400 w 2146300"/>
              <a:gd name="connsiteY46" fmla="*/ 673100 h 1409700"/>
              <a:gd name="connsiteX47" fmla="*/ 1879600 w 2146300"/>
              <a:gd name="connsiteY47" fmla="*/ 660400 h 1409700"/>
              <a:gd name="connsiteX48" fmla="*/ 1816100 w 2146300"/>
              <a:gd name="connsiteY48" fmla="*/ 635000 h 1409700"/>
              <a:gd name="connsiteX49" fmla="*/ 1778000 w 2146300"/>
              <a:gd name="connsiteY49" fmla="*/ 622300 h 1409700"/>
              <a:gd name="connsiteX50" fmla="*/ 1651000 w 2146300"/>
              <a:gd name="connsiteY50" fmla="*/ 546100 h 1409700"/>
              <a:gd name="connsiteX51" fmla="*/ 1574800 w 2146300"/>
              <a:gd name="connsiteY51" fmla="*/ 469900 h 1409700"/>
              <a:gd name="connsiteX52" fmla="*/ 1562100 w 2146300"/>
              <a:gd name="connsiteY52" fmla="*/ 431800 h 1409700"/>
              <a:gd name="connsiteX53" fmla="*/ 1625600 w 2146300"/>
              <a:gd name="connsiteY53" fmla="*/ 279400 h 1409700"/>
              <a:gd name="connsiteX54" fmla="*/ 1663700 w 2146300"/>
              <a:gd name="connsiteY54" fmla="*/ 266700 h 1409700"/>
              <a:gd name="connsiteX55" fmla="*/ 1739900 w 2146300"/>
              <a:gd name="connsiteY55" fmla="*/ 215900 h 1409700"/>
              <a:gd name="connsiteX56" fmla="*/ 1790700 w 2146300"/>
              <a:gd name="connsiteY56" fmla="*/ 203200 h 1409700"/>
              <a:gd name="connsiteX57" fmla="*/ 1841500 w 2146300"/>
              <a:gd name="connsiteY57" fmla="*/ 177800 h 1409700"/>
              <a:gd name="connsiteX58" fmla="*/ 1879600 w 2146300"/>
              <a:gd name="connsiteY58" fmla="*/ 165100 h 1409700"/>
              <a:gd name="connsiteX59" fmla="*/ 1968500 w 2146300"/>
              <a:gd name="connsiteY59" fmla="*/ 38100 h 1409700"/>
              <a:gd name="connsiteX60" fmla="*/ 1968500 w 2146300"/>
              <a:gd name="connsiteY60"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146300" h="1409700">
                <a:moveTo>
                  <a:pt x="0" y="647700"/>
                </a:moveTo>
                <a:cubicBezTo>
                  <a:pt x="4233" y="694267"/>
                  <a:pt x="6520" y="741051"/>
                  <a:pt x="12700" y="787400"/>
                </a:cubicBezTo>
                <a:cubicBezTo>
                  <a:pt x="15007" y="804701"/>
                  <a:pt x="21614" y="821161"/>
                  <a:pt x="25400" y="838200"/>
                </a:cubicBezTo>
                <a:cubicBezTo>
                  <a:pt x="30083" y="859272"/>
                  <a:pt x="34239" y="880462"/>
                  <a:pt x="38100" y="901700"/>
                </a:cubicBezTo>
                <a:cubicBezTo>
                  <a:pt x="42706" y="927035"/>
                  <a:pt x="42139" y="953650"/>
                  <a:pt x="50800" y="977900"/>
                </a:cubicBezTo>
                <a:cubicBezTo>
                  <a:pt x="72964" y="1039959"/>
                  <a:pt x="94892" y="1069438"/>
                  <a:pt x="127000" y="1117600"/>
                </a:cubicBezTo>
                <a:cubicBezTo>
                  <a:pt x="133445" y="1143379"/>
                  <a:pt x="141468" y="1180993"/>
                  <a:pt x="152400" y="1206500"/>
                </a:cubicBezTo>
                <a:cubicBezTo>
                  <a:pt x="159858" y="1223901"/>
                  <a:pt x="170342" y="1239899"/>
                  <a:pt x="177800" y="1257300"/>
                </a:cubicBezTo>
                <a:cubicBezTo>
                  <a:pt x="183073" y="1269605"/>
                  <a:pt x="182137" y="1284947"/>
                  <a:pt x="190500" y="1295400"/>
                </a:cubicBezTo>
                <a:cubicBezTo>
                  <a:pt x="200035" y="1307319"/>
                  <a:pt x="215900" y="1312333"/>
                  <a:pt x="228600" y="1320800"/>
                </a:cubicBezTo>
                <a:cubicBezTo>
                  <a:pt x="266700" y="1312333"/>
                  <a:pt x="307991" y="1312854"/>
                  <a:pt x="342900" y="1295400"/>
                </a:cubicBezTo>
                <a:cubicBezTo>
                  <a:pt x="354874" y="1289413"/>
                  <a:pt x="350900" y="1269835"/>
                  <a:pt x="355600" y="1257300"/>
                </a:cubicBezTo>
                <a:cubicBezTo>
                  <a:pt x="363605" y="1235954"/>
                  <a:pt x="371566" y="1214554"/>
                  <a:pt x="381000" y="1193800"/>
                </a:cubicBezTo>
                <a:cubicBezTo>
                  <a:pt x="392751" y="1167947"/>
                  <a:pt x="407566" y="1143550"/>
                  <a:pt x="419100" y="1117600"/>
                </a:cubicBezTo>
                <a:cubicBezTo>
                  <a:pt x="432665" y="1087078"/>
                  <a:pt x="455084" y="986366"/>
                  <a:pt x="457200" y="977900"/>
                </a:cubicBezTo>
                <a:cubicBezTo>
                  <a:pt x="461433" y="876300"/>
                  <a:pt x="463136" y="774563"/>
                  <a:pt x="469900" y="673100"/>
                </a:cubicBezTo>
                <a:cubicBezTo>
                  <a:pt x="471613" y="647407"/>
                  <a:pt x="473800" y="621100"/>
                  <a:pt x="482600" y="596900"/>
                </a:cubicBezTo>
                <a:cubicBezTo>
                  <a:pt x="491036" y="573702"/>
                  <a:pt x="507008" y="553939"/>
                  <a:pt x="520700" y="533400"/>
                </a:cubicBezTo>
                <a:cubicBezTo>
                  <a:pt x="532441" y="515788"/>
                  <a:pt x="546497" y="499824"/>
                  <a:pt x="558800" y="482600"/>
                </a:cubicBezTo>
                <a:cubicBezTo>
                  <a:pt x="567672" y="470180"/>
                  <a:pt x="572281" y="454035"/>
                  <a:pt x="584200" y="444500"/>
                </a:cubicBezTo>
                <a:cubicBezTo>
                  <a:pt x="594653" y="436137"/>
                  <a:pt x="609600" y="436033"/>
                  <a:pt x="622300" y="431800"/>
                </a:cubicBezTo>
                <a:cubicBezTo>
                  <a:pt x="660400" y="436033"/>
                  <a:pt x="699823" y="433683"/>
                  <a:pt x="736600" y="444500"/>
                </a:cubicBezTo>
                <a:cubicBezTo>
                  <a:pt x="772925" y="455184"/>
                  <a:pt x="804333" y="478367"/>
                  <a:pt x="838200" y="495300"/>
                </a:cubicBezTo>
                <a:cubicBezTo>
                  <a:pt x="900974" y="526687"/>
                  <a:pt x="871039" y="514713"/>
                  <a:pt x="927100" y="533400"/>
                </a:cubicBezTo>
                <a:cubicBezTo>
                  <a:pt x="957127" y="563427"/>
                  <a:pt x="981577" y="584285"/>
                  <a:pt x="1003300" y="622300"/>
                </a:cubicBezTo>
                <a:cubicBezTo>
                  <a:pt x="1009942" y="633923"/>
                  <a:pt x="1011300" y="647865"/>
                  <a:pt x="1016000" y="660400"/>
                </a:cubicBezTo>
                <a:cubicBezTo>
                  <a:pt x="1068544" y="800518"/>
                  <a:pt x="1020051" y="655529"/>
                  <a:pt x="1054100" y="774700"/>
                </a:cubicBezTo>
                <a:cubicBezTo>
                  <a:pt x="1057778" y="787572"/>
                  <a:pt x="1063553" y="799813"/>
                  <a:pt x="1066800" y="812800"/>
                </a:cubicBezTo>
                <a:cubicBezTo>
                  <a:pt x="1076397" y="851188"/>
                  <a:pt x="1088891" y="930461"/>
                  <a:pt x="1092200" y="965200"/>
                </a:cubicBezTo>
                <a:cubicBezTo>
                  <a:pt x="1111349" y="1166267"/>
                  <a:pt x="1070564" y="1091495"/>
                  <a:pt x="1130300" y="1181100"/>
                </a:cubicBezTo>
                <a:cubicBezTo>
                  <a:pt x="1130932" y="1184262"/>
                  <a:pt x="1145286" y="1269683"/>
                  <a:pt x="1155700" y="1282700"/>
                </a:cubicBezTo>
                <a:cubicBezTo>
                  <a:pt x="1165235" y="1294619"/>
                  <a:pt x="1182313" y="1298049"/>
                  <a:pt x="1193800" y="1308100"/>
                </a:cubicBezTo>
                <a:cubicBezTo>
                  <a:pt x="1232193" y="1341694"/>
                  <a:pt x="1254872" y="1385594"/>
                  <a:pt x="1308100" y="1397000"/>
                </a:cubicBezTo>
                <a:cubicBezTo>
                  <a:pt x="1349700" y="1405914"/>
                  <a:pt x="1392767" y="1405467"/>
                  <a:pt x="1435100" y="1409700"/>
                </a:cubicBezTo>
                <a:cubicBezTo>
                  <a:pt x="1528233" y="1397000"/>
                  <a:pt x="1621968" y="1388123"/>
                  <a:pt x="1714500" y="1371600"/>
                </a:cubicBezTo>
                <a:cubicBezTo>
                  <a:pt x="1740857" y="1366893"/>
                  <a:pt x="1765711" y="1355811"/>
                  <a:pt x="1790700" y="1346200"/>
                </a:cubicBezTo>
                <a:cubicBezTo>
                  <a:pt x="1978651" y="1273911"/>
                  <a:pt x="1812995" y="1330302"/>
                  <a:pt x="1917700" y="1295400"/>
                </a:cubicBezTo>
                <a:cubicBezTo>
                  <a:pt x="1934633" y="1278467"/>
                  <a:pt x="1953798" y="1263503"/>
                  <a:pt x="1968500" y="1244600"/>
                </a:cubicBezTo>
                <a:cubicBezTo>
                  <a:pt x="1983655" y="1225115"/>
                  <a:pt x="1993517" y="1202032"/>
                  <a:pt x="2006600" y="1181100"/>
                </a:cubicBezTo>
                <a:cubicBezTo>
                  <a:pt x="2014690" y="1168157"/>
                  <a:pt x="2024427" y="1156252"/>
                  <a:pt x="2032000" y="1143000"/>
                </a:cubicBezTo>
                <a:cubicBezTo>
                  <a:pt x="2041393" y="1126562"/>
                  <a:pt x="2046396" y="1107606"/>
                  <a:pt x="2057400" y="1092200"/>
                </a:cubicBezTo>
                <a:cubicBezTo>
                  <a:pt x="2067839" y="1077585"/>
                  <a:pt x="2082800" y="1066800"/>
                  <a:pt x="2095500" y="1054100"/>
                </a:cubicBezTo>
                <a:cubicBezTo>
                  <a:pt x="2099569" y="1037824"/>
                  <a:pt x="2111790" y="983420"/>
                  <a:pt x="2120900" y="965200"/>
                </a:cubicBezTo>
                <a:cubicBezTo>
                  <a:pt x="2127726" y="951548"/>
                  <a:pt x="2137833" y="939800"/>
                  <a:pt x="2146300" y="927100"/>
                </a:cubicBezTo>
                <a:cubicBezTo>
                  <a:pt x="2142067" y="884767"/>
                  <a:pt x="2143167" y="841555"/>
                  <a:pt x="2133600" y="800100"/>
                </a:cubicBezTo>
                <a:cubicBezTo>
                  <a:pt x="2124384" y="760164"/>
                  <a:pt x="2072972" y="739606"/>
                  <a:pt x="2044700" y="723900"/>
                </a:cubicBezTo>
                <a:cubicBezTo>
                  <a:pt x="2011507" y="705459"/>
                  <a:pt x="1965723" y="684874"/>
                  <a:pt x="1930400" y="673100"/>
                </a:cubicBezTo>
                <a:cubicBezTo>
                  <a:pt x="1913841" y="667580"/>
                  <a:pt x="1896159" y="665920"/>
                  <a:pt x="1879600" y="660400"/>
                </a:cubicBezTo>
                <a:cubicBezTo>
                  <a:pt x="1857973" y="653191"/>
                  <a:pt x="1837446" y="643005"/>
                  <a:pt x="1816100" y="635000"/>
                </a:cubicBezTo>
                <a:cubicBezTo>
                  <a:pt x="1803565" y="630300"/>
                  <a:pt x="1790305" y="627573"/>
                  <a:pt x="1778000" y="622300"/>
                </a:cubicBezTo>
                <a:cubicBezTo>
                  <a:pt x="1737160" y="604797"/>
                  <a:pt x="1682865" y="572654"/>
                  <a:pt x="1651000" y="546100"/>
                </a:cubicBezTo>
                <a:cubicBezTo>
                  <a:pt x="1623405" y="523104"/>
                  <a:pt x="1574800" y="469900"/>
                  <a:pt x="1574800" y="469900"/>
                </a:cubicBezTo>
                <a:cubicBezTo>
                  <a:pt x="1570567" y="457200"/>
                  <a:pt x="1560988" y="445141"/>
                  <a:pt x="1562100" y="431800"/>
                </a:cubicBezTo>
                <a:cubicBezTo>
                  <a:pt x="1567810" y="363280"/>
                  <a:pt x="1570756" y="315963"/>
                  <a:pt x="1625600" y="279400"/>
                </a:cubicBezTo>
                <a:cubicBezTo>
                  <a:pt x="1636739" y="271974"/>
                  <a:pt x="1651998" y="273201"/>
                  <a:pt x="1663700" y="266700"/>
                </a:cubicBezTo>
                <a:cubicBezTo>
                  <a:pt x="1690385" y="251875"/>
                  <a:pt x="1710284" y="223304"/>
                  <a:pt x="1739900" y="215900"/>
                </a:cubicBezTo>
                <a:cubicBezTo>
                  <a:pt x="1756833" y="211667"/>
                  <a:pt x="1774357" y="209329"/>
                  <a:pt x="1790700" y="203200"/>
                </a:cubicBezTo>
                <a:cubicBezTo>
                  <a:pt x="1808427" y="196553"/>
                  <a:pt x="1824099" y="185258"/>
                  <a:pt x="1841500" y="177800"/>
                </a:cubicBezTo>
                <a:cubicBezTo>
                  <a:pt x="1853805" y="172527"/>
                  <a:pt x="1866900" y="169333"/>
                  <a:pt x="1879600" y="165100"/>
                </a:cubicBezTo>
                <a:cubicBezTo>
                  <a:pt x="1916005" y="128695"/>
                  <a:pt x="1959516" y="92002"/>
                  <a:pt x="1968500" y="38100"/>
                </a:cubicBezTo>
                <a:cubicBezTo>
                  <a:pt x="1970588" y="25573"/>
                  <a:pt x="1968500" y="12700"/>
                  <a:pt x="1968500" y="0"/>
                </a:cubicBezTo>
              </a:path>
            </a:pathLst>
          </a:custGeom>
          <a:noFill/>
          <a:ln w="50800">
            <a:solidFill>
              <a:schemeClr val="tx1"/>
            </a:solidFill>
            <a:prstDash val="dash"/>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6">
            <a:extLst>
              <a:ext uri="{FF2B5EF4-FFF2-40B4-BE49-F238E27FC236}">
                <a16:creationId xmlns:a16="http://schemas.microsoft.com/office/drawing/2014/main" id="{1B70A746-02D4-B0E1-1A0E-1A18BB781C91}"/>
              </a:ext>
            </a:extLst>
          </p:cNvPr>
          <p:cNvSpPr/>
          <p:nvPr/>
        </p:nvSpPr>
        <p:spPr>
          <a:xfrm>
            <a:off x="7359549" y="1513348"/>
            <a:ext cx="3880332" cy="1440868"/>
          </a:xfrm>
          <a:custGeom>
            <a:avLst/>
            <a:gdLst>
              <a:gd name="connsiteX0" fmla="*/ 0 w 3505421"/>
              <a:gd name="connsiteY0" fmla="*/ 495300 h 1282700"/>
              <a:gd name="connsiteX1" fmla="*/ 50800 w 3505421"/>
              <a:gd name="connsiteY1" fmla="*/ 596900 h 1282700"/>
              <a:gd name="connsiteX2" fmla="*/ 139700 w 3505421"/>
              <a:gd name="connsiteY2" fmla="*/ 711200 h 1282700"/>
              <a:gd name="connsiteX3" fmla="*/ 203200 w 3505421"/>
              <a:gd name="connsiteY3" fmla="*/ 736600 h 1282700"/>
              <a:gd name="connsiteX4" fmla="*/ 330200 w 3505421"/>
              <a:gd name="connsiteY4" fmla="*/ 723900 h 1282700"/>
              <a:gd name="connsiteX5" fmla="*/ 457200 w 3505421"/>
              <a:gd name="connsiteY5" fmla="*/ 673100 h 1282700"/>
              <a:gd name="connsiteX6" fmla="*/ 571500 w 3505421"/>
              <a:gd name="connsiteY6" fmla="*/ 546100 h 1282700"/>
              <a:gd name="connsiteX7" fmla="*/ 609600 w 3505421"/>
              <a:gd name="connsiteY7" fmla="*/ 469900 h 1282700"/>
              <a:gd name="connsiteX8" fmla="*/ 660400 w 3505421"/>
              <a:gd name="connsiteY8" fmla="*/ 393700 h 1282700"/>
              <a:gd name="connsiteX9" fmla="*/ 673100 w 3505421"/>
              <a:gd name="connsiteY9" fmla="*/ 355600 h 1282700"/>
              <a:gd name="connsiteX10" fmla="*/ 812800 w 3505421"/>
              <a:gd name="connsiteY10" fmla="*/ 203200 h 1282700"/>
              <a:gd name="connsiteX11" fmla="*/ 901700 w 3505421"/>
              <a:gd name="connsiteY11" fmla="*/ 127000 h 1282700"/>
              <a:gd name="connsiteX12" fmla="*/ 990600 w 3505421"/>
              <a:gd name="connsiteY12" fmla="*/ 50800 h 1282700"/>
              <a:gd name="connsiteX13" fmla="*/ 1028700 w 3505421"/>
              <a:gd name="connsiteY13" fmla="*/ 38100 h 1282700"/>
              <a:gd name="connsiteX14" fmla="*/ 1130300 w 3505421"/>
              <a:gd name="connsiteY14" fmla="*/ 0 h 1282700"/>
              <a:gd name="connsiteX15" fmla="*/ 1181100 w 3505421"/>
              <a:gd name="connsiteY15" fmla="*/ 12700 h 1282700"/>
              <a:gd name="connsiteX16" fmla="*/ 1244600 w 3505421"/>
              <a:gd name="connsiteY16" fmla="*/ 101600 h 1282700"/>
              <a:gd name="connsiteX17" fmla="*/ 1270000 w 3505421"/>
              <a:gd name="connsiteY17" fmla="*/ 533400 h 1282700"/>
              <a:gd name="connsiteX18" fmla="*/ 1282700 w 3505421"/>
              <a:gd name="connsiteY18" fmla="*/ 596900 h 1282700"/>
              <a:gd name="connsiteX19" fmla="*/ 1308100 w 3505421"/>
              <a:gd name="connsiteY19" fmla="*/ 635000 h 1282700"/>
              <a:gd name="connsiteX20" fmla="*/ 1371600 w 3505421"/>
              <a:gd name="connsiteY20" fmla="*/ 762000 h 1282700"/>
              <a:gd name="connsiteX21" fmla="*/ 1435100 w 3505421"/>
              <a:gd name="connsiteY21" fmla="*/ 749300 h 1282700"/>
              <a:gd name="connsiteX22" fmla="*/ 1549400 w 3505421"/>
              <a:gd name="connsiteY22" fmla="*/ 685800 h 1282700"/>
              <a:gd name="connsiteX23" fmla="*/ 1600200 w 3505421"/>
              <a:gd name="connsiteY23" fmla="*/ 647700 h 1282700"/>
              <a:gd name="connsiteX24" fmla="*/ 1701800 w 3505421"/>
              <a:gd name="connsiteY24" fmla="*/ 622300 h 1282700"/>
              <a:gd name="connsiteX25" fmla="*/ 1790700 w 3505421"/>
              <a:gd name="connsiteY25" fmla="*/ 596900 h 1282700"/>
              <a:gd name="connsiteX26" fmla="*/ 1828800 w 3505421"/>
              <a:gd name="connsiteY26" fmla="*/ 571500 h 1282700"/>
              <a:gd name="connsiteX27" fmla="*/ 2032000 w 3505421"/>
              <a:gd name="connsiteY27" fmla="*/ 342900 h 1282700"/>
              <a:gd name="connsiteX28" fmla="*/ 2082800 w 3505421"/>
              <a:gd name="connsiteY28" fmla="*/ 279400 h 1282700"/>
              <a:gd name="connsiteX29" fmla="*/ 2171700 w 3505421"/>
              <a:gd name="connsiteY29" fmla="*/ 215900 h 1282700"/>
              <a:gd name="connsiteX30" fmla="*/ 2286000 w 3505421"/>
              <a:gd name="connsiteY30" fmla="*/ 165100 h 1282700"/>
              <a:gd name="connsiteX31" fmla="*/ 2413000 w 3505421"/>
              <a:gd name="connsiteY31" fmla="*/ 114300 h 1282700"/>
              <a:gd name="connsiteX32" fmla="*/ 2832100 w 3505421"/>
              <a:gd name="connsiteY32" fmla="*/ 127000 h 1282700"/>
              <a:gd name="connsiteX33" fmla="*/ 2933700 w 3505421"/>
              <a:gd name="connsiteY33" fmla="*/ 139700 h 1282700"/>
              <a:gd name="connsiteX34" fmla="*/ 3225800 w 3505421"/>
              <a:gd name="connsiteY34" fmla="*/ 215900 h 1282700"/>
              <a:gd name="connsiteX35" fmla="*/ 3276600 w 3505421"/>
              <a:gd name="connsiteY35" fmla="*/ 254000 h 1282700"/>
              <a:gd name="connsiteX36" fmla="*/ 3441700 w 3505421"/>
              <a:gd name="connsiteY36" fmla="*/ 368300 h 1282700"/>
              <a:gd name="connsiteX37" fmla="*/ 3479800 w 3505421"/>
              <a:gd name="connsiteY37" fmla="*/ 444500 h 1282700"/>
              <a:gd name="connsiteX38" fmla="*/ 3492500 w 3505421"/>
              <a:gd name="connsiteY38" fmla="*/ 520700 h 1282700"/>
              <a:gd name="connsiteX39" fmla="*/ 3505200 w 3505421"/>
              <a:gd name="connsiteY39" fmla="*/ 571500 h 1282700"/>
              <a:gd name="connsiteX40" fmla="*/ 3467100 w 3505421"/>
              <a:gd name="connsiteY40" fmla="*/ 749300 h 1282700"/>
              <a:gd name="connsiteX41" fmla="*/ 3390900 w 3505421"/>
              <a:gd name="connsiteY41" fmla="*/ 800100 h 1282700"/>
              <a:gd name="connsiteX42" fmla="*/ 3263900 w 3505421"/>
              <a:gd name="connsiteY42" fmla="*/ 838200 h 1282700"/>
              <a:gd name="connsiteX43" fmla="*/ 2997200 w 3505421"/>
              <a:gd name="connsiteY43" fmla="*/ 927100 h 1282700"/>
              <a:gd name="connsiteX44" fmla="*/ 2882900 w 3505421"/>
              <a:gd name="connsiteY44" fmla="*/ 965200 h 1282700"/>
              <a:gd name="connsiteX45" fmla="*/ 2603500 w 3505421"/>
              <a:gd name="connsiteY45" fmla="*/ 952500 h 1282700"/>
              <a:gd name="connsiteX46" fmla="*/ 2540000 w 3505421"/>
              <a:gd name="connsiteY46" fmla="*/ 939800 h 1282700"/>
              <a:gd name="connsiteX47" fmla="*/ 2463800 w 3505421"/>
              <a:gd name="connsiteY47" fmla="*/ 927100 h 1282700"/>
              <a:gd name="connsiteX48" fmla="*/ 2362200 w 3505421"/>
              <a:gd name="connsiteY48" fmla="*/ 939800 h 1282700"/>
              <a:gd name="connsiteX49" fmla="*/ 2324100 w 3505421"/>
              <a:gd name="connsiteY49" fmla="*/ 965200 h 1282700"/>
              <a:gd name="connsiteX50" fmla="*/ 2286000 w 3505421"/>
              <a:gd name="connsiteY50" fmla="*/ 977900 h 1282700"/>
              <a:gd name="connsiteX51" fmla="*/ 2247900 w 3505421"/>
              <a:gd name="connsiteY51" fmla="*/ 1016000 h 1282700"/>
              <a:gd name="connsiteX52" fmla="*/ 2171700 w 3505421"/>
              <a:gd name="connsiteY52" fmla="*/ 1168400 h 1282700"/>
              <a:gd name="connsiteX53" fmla="*/ 2146300 w 3505421"/>
              <a:gd name="connsiteY53" fmla="*/ 128270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505421" h="1282700">
                <a:moveTo>
                  <a:pt x="0" y="495300"/>
                </a:moveTo>
                <a:cubicBezTo>
                  <a:pt x="21156" y="601079"/>
                  <a:pt x="-6668" y="523012"/>
                  <a:pt x="50800" y="596900"/>
                </a:cubicBezTo>
                <a:cubicBezTo>
                  <a:pt x="73692" y="626332"/>
                  <a:pt x="102295" y="687822"/>
                  <a:pt x="139700" y="711200"/>
                </a:cubicBezTo>
                <a:cubicBezTo>
                  <a:pt x="159032" y="723282"/>
                  <a:pt x="182033" y="728133"/>
                  <a:pt x="203200" y="736600"/>
                </a:cubicBezTo>
                <a:cubicBezTo>
                  <a:pt x="245533" y="732367"/>
                  <a:pt x="288083" y="729917"/>
                  <a:pt x="330200" y="723900"/>
                </a:cubicBezTo>
                <a:cubicBezTo>
                  <a:pt x="372241" y="717894"/>
                  <a:pt x="424463" y="696909"/>
                  <a:pt x="457200" y="673100"/>
                </a:cubicBezTo>
                <a:cubicBezTo>
                  <a:pt x="496737" y="644346"/>
                  <a:pt x="541057" y="584154"/>
                  <a:pt x="571500" y="546100"/>
                </a:cubicBezTo>
                <a:cubicBezTo>
                  <a:pt x="603422" y="450335"/>
                  <a:pt x="560361" y="568377"/>
                  <a:pt x="609600" y="469900"/>
                </a:cubicBezTo>
                <a:cubicBezTo>
                  <a:pt x="646359" y="396382"/>
                  <a:pt x="588175" y="465925"/>
                  <a:pt x="660400" y="393700"/>
                </a:cubicBezTo>
                <a:cubicBezTo>
                  <a:pt x="664633" y="381000"/>
                  <a:pt x="666458" y="367223"/>
                  <a:pt x="673100" y="355600"/>
                </a:cubicBezTo>
                <a:cubicBezTo>
                  <a:pt x="731574" y="253271"/>
                  <a:pt x="715156" y="349666"/>
                  <a:pt x="812800" y="203200"/>
                </a:cubicBezTo>
                <a:cubicBezTo>
                  <a:pt x="861364" y="130354"/>
                  <a:pt x="809794" y="195930"/>
                  <a:pt x="901700" y="127000"/>
                </a:cubicBezTo>
                <a:cubicBezTo>
                  <a:pt x="973764" y="72952"/>
                  <a:pt x="903044" y="100832"/>
                  <a:pt x="990600" y="50800"/>
                </a:cubicBezTo>
                <a:cubicBezTo>
                  <a:pt x="1002223" y="44158"/>
                  <a:pt x="1016165" y="42800"/>
                  <a:pt x="1028700" y="38100"/>
                </a:cubicBezTo>
                <a:cubicBezTo>
                  <a:pt x="1150187" y="-7458"/>
                  <a:pt x="1043820" y="28827"/>
                  <a:pt x="1130300" y="0"/>
                </a:cubicBezTo>
                <a:cubicBezTo>
                  <a:pt x="1147233" y="4233"/>
                  <a:pt x="1165945" y="4040"/>
                  <a:pt x="1181100" y="12700"/>
                </a:cubicBezTo>
                <a:cubicBezTo>
                  <a:pt x="1217141" y="33295"/>
                  <a:pt x="1227449" y="67299"/>
                  <a:pt x="1244600" y="101600"/>
                </a:cubicBezTo>
                <a:cubicBezTo>
                  <a:pt x="1252067" y="295748"/>
                  <a:pt x="1245666" y="375227"/>
                  <a:pt x="1270000" y="533400"/>
                </a:cubicBezTo>
                <a:cubicBezTo>
                  <a:pt x="1273282" y="554735"/>
                  <a:pt x="1275121" y="576689"/>
                  <a:pt x="1282700" y="596900"/>
                </a:cubicBezTo>
                <a:cubicBezTo>
                  <a:pt x="1288059" y="611192"/>
                  <a:pt x="1301901" y="621052"/>
                  <a:pt x="1308100" y="635000"/>
                </a:cubicBezTo>
                <a:cubicBezTo>
                  <a:pt x="1366452" y="766292"/>
                  <a:pt x="1296677" y="662102"/>
                  <a:pt x="1371600" y="762000"/>
                </a:cubicBezTo>
                <a:cubicBezTo>
                  <a:pt x="1392767" y="757767"/>
                  <a:pt x="1415793" y="758953"/>
                  <a:pt x="1435100" y="749300"/>
                </a:cubicBezTo>
                <a:cubicBezTo>
                  <a:pt x="1604785" y="664457"/>
                  <a:pt x="1412704" y="719974"/>
                  <a:pt x="1549400" y="685800"/>
                </a:cubicBezTo>
                <a:cubicBezTo>
                  <a:pt x="1566333" y="673100"/>
                  <a:pt x="1580662" y="655841"/>
                  <a:pt x="1600200" y="647700"/>
                </a:cubicBezTo>
                <a:cubicBezTo>
                  <a:pt x="1632424" y="634273"/>
                  <a:pt x="1668070" y="631295"/>
                  <a:pt x="1701800" y="622300"/>
                </a:cubicBezTo>
                <a:cubicBezTo>
                  <a:pt x="1731579" y="614359"/>
                  <a:pt x="1761067" y="605367"/>
                  <a:pt x="1790700" y="596900"/>
                </a:cubicBezTo>
                <a:cubicBezTo>
                  <a:pt x="1803400" y="588433"/>
                  <a:pt x="1817455" y="581711"/>
                  <a:pt x="1828800" y="571500"/>
                </a:cubicBezTo>
                <a:cubicBezTo>
                  <a:pt x="1917971" y="491246"/>
                  <a:pt x="1951855" y="441540"/>
                  <a:pt x="2032000" y="342900"/>
                </a:cubicBezTo>
                <a:cubicBezTo>
                  <a:pt x="2049093" y="321862"/>
                  <a:pt x="2061115" y="295664"/>
                  <a:pt x="2082800" y="279400"/>
                </a:cubicBezTo>
                <a:cubicBezTo>
                  <a:pt x="2094305" y="270771"/>
                  <a:pt x="2153129" y="225185"/>
                  <a:pt x="2171700" y="215900"/>
                </a:cubicBezTo>
                <a:cubicBezTo>
                  <a:pt x="2208992" y="197254"/>
                  <a:pt x="2248708" y="183746"/>
                  <a:pt x="2286000" y="165100"/>
                </a:cubicBezTo>
                <a:cubicBezTo>
                  <a:pt x="2395346" y="110427"/>
                  <a:pt x="2301390" y="136622"/>
                  <a:pt x="2413000" y="114300"/>
                </a:cubicBezTo>
                <a:lnTo>
                  <a:pt x="2832100" y="127000"/>
                </a:lnTo>
                <a:cubicBezTo>
                  <a:pt x="2866190" y="128663"/>
                  <a:pt x="2900233" y="133007"/>
                  <a:pt x="2933700" y="139700"/>
                </a:cubicBezTo>
                <a:cubicBezTo>
                  <a:pt x="3111613" y="175283"/>
                  <a:pt x="3102657" y="174852"/>
                  <a:pt x="3225800" y="215900"/>
                </a:cubicBezTo>
                <a:cubicBezTo>
                  <a:pt x="3242733" y="228600"/>
                  <a:pt x="3258795" y="242554"/>
                  <a:pt x="3276600" y="254000"/>
                </a:cubicBezTo>
                <a:cubicBezTo>
                  <a:pt x="3309056" y="274865"/>
                  <a:pt x="3408689" y="318784"/>
                  <a:pt x="3441700" y="368300"/>
                </a:cubicBezTo>
                <a:cubicBezTo>
                  <a:pt x="3457452" y="391929"/>
                  <a:pt x="3467100" y="419100"/>
                  <a:pt x="3479800" y="444500"/>
                </a:cubicBezTo>
                <a:cubicBezTo>
                  <a:pt x="3484033" y="469900"/>
                  <a:pt x="3487450" y="495450"/>
                  <a:pt x="3492500" y="520700"/>
                </a:cubicBezTo>
                <a:cubicBezTo>
                  <a:pt x="3495923" y="537816"/>
                  <a:pt x="3507128" y="554152"/>
                  <a:pt x="3505200" y="571500"/>
                </a:cubicBezTo>
                <a:cubicBezTo>
                  <a:pt x="3498507" y="631741"/>
                  <a:pt x="3487273" y="692143"/>
                  <a:pt x="3467100" y="749300"/>
                </a:cubicBezTo>
                <a:cubicBezTo>
                  <a:pt x="3452867" y="789626"/>
                  <a:pt x="3421194" y="787117"/>
                  <a:pt x="3390900" y="800100"/>
                </a:cubicBezTo>
                <a:cubicBezTo>
                  <a:pt x="3296932" y="840372"/>
                  <a:pt x="3386162" y="817823"/>
                  <a:pt x="3263900" y="838200"/>
                </a:cubicBezTo>
                <a:cubicBezTo>
                  <a:pt x="3141835" y="899233"/>
                  <a:pt x="3247785" y="849997"/>
                  <a:pt x="2997200" y="927100"/>
                </a:cubicBezTo>
                <a:cubicBezTo>
                  <a:pt x="2958815" y="938911"/>
                  <a:pt x="2882900" y="965200"/>
                  <a:pt x="2882900" y="965200"/>
                </a:cubicBezTo>
                <a:cubicBezTo>
                  <a:pt x="2789767" y="960967"/>
                  <a:pt x="2696475" y="959387"/>
                  <a:pt x="2603500" y="952500"/>
                </a:cubicBezTo>
                <a:cubicBezTo>
                  <a:pt x="2581973" y="950905"/>
                  <a:pt x="2561238" y="943661"/>
                  <a:pt x="2540000" y="939800"/>
                </a:cubicBezTo>
                <a:cubicBezTo>
                  <a:pt x="2514665" y="935194"/>
                  <a:pt x="2489200" y="931333"/>
                  <a:pt x="2463800" y="927100"/>
                </a:cubicBezTo>
                <a:cubicBezTo>
                  <a:pt x="2429933" y="931333"/>
                  <a:pt x="2395128" y="930820"/>
                  <a:pt x="2362200" y="939800"/>
                </a:cubicBezTo>
                <a:cubicBezTo>
                  <a:pt x="2347474" y="943816"/>
                  <a:pt x="2337752" y="958374"/>
                  <a:pt x="2324100" y="965200"/>
                </a:cubicBezTo>
                <a:cubicBezTo>
                  <a:pt x="2312126" y="971187"/>
                  <a:pt x="2298700" y="973667"/>
                  <a:pt x="2286000" y="977900"/>
                </a:cubicBezTo>
                <a:cubicBezTo>
                  <a:pt x="2273300" y="990600"/>
                  <a:pt x="2258927" y="1001823"/>
                  <a:pt x="2247900" y="1016000"/>
                </a:cubicBezTo>
                <a:cubicBezTo>
                  <a:pt x="2202156" y="1074813"/>
                  <a:pt x="2189293" y="1098027"/>
                  <a:pt x="2171700" y="1168400"/>
                </a:cubicBezTo>
                <a:cubicBezTo>
                  <a:pt x="2145273" y="1274107"/>
                  <a:pt x="2146300" y="1235091"/>
                  <a:pt x="2146300" y="1282700"/>
                </a:cubicBezTo>
              </a:path>
            </a:pathLst>
          </a:custGeom>
          <a:noFill/>
          <a:ln w="50800">
            <a:solidFill>
              <a:schemeClr val="tx1"/>
            </a:solidFill>
            <a:prstDash val="dash"/>
            <a:extLst>
              <a:ext uri="{C807C97D-BFC1-408E-A445-0C87EB9F89A2}">
                <ask:lineSketchStyleProps xmlns:ask="http://schemas.microsoft.com/office/drawing/2018/sketchyshapes" sd="1219033472">
                  <a:custGeom>
                    <a:avLst/>
                    <a:gdLst>
                      <a:gd name="connsiteX0" fmla="*/ 0 w 3658252"/>
                      <a:gd name="connsiteY0" fmla="*/ 590595 h 1529490"/>
                      <a:gd name="connsiteX1" fmla="*/ 53014 w 3658252"/>
                      <a:gd name="connsiteY1" fmla="*/ 711742 h 1529490"/>
                      <a:gd name="connsiteX2" fmla="*/ 145790 w 3658252"/>
                      <a:gd name="connsiteY2" fmla="*/ 848034 h 1529490"/>
                      <a:gd name="connsiteX3" fmla="*/ 212059 w 3658252"/>
                      <a:gd name="connsiteY3" fmla="*/ 878320 h 1529490"/>
                      <a:gd name="connsiteX4" fmla="*/ 344596 w 3658252"/>
                      <a:gd name="connsiteY4" fmla="*/ 863177 h 1529490"/>
                      <a:gd name="connsiteX5" fmla="*/ 477133 w 3658252"/>
                      <a:gd name="connsiteY5" fmla="*/ 802603 h 1529490"/>
                      <a:gd name="connsiteX6" fmla="*/ 596416 w 3658252"/>
                      <a:gd name="connsiteY6" fmla="*/ 651169 h 1529490"/>
                      <a:gd name="connsiteX7" fmla="*/ 636177 w 3658252"/>
                      <a:gd name="connsiteY7" fmla="*/ 560308 h 1529490"/>
                      <a:gd name="connsiteX8" fmla="*/ 689192 w 3658252"/>
                      <a:gd name="connsiteY8" fmla="*/ 469447 h 1529490"/>
                      <a:gd name="connsiteX9" fmla="*/ 702446 w 3658252"/>
                      <a:gd name="connsiteY9" fmla="*/ 424017 h 1529490"/>
                      <a:gd name="connsiteX10" fmla="*/ 848236 w 3658252"/>
                      <a:gd name="connsiteY10" fmla="*/ 242295 h 1529490"/>
                      <a:gd name="connsiteX11" fmla="*/ 941012 w 3658252"/>
                      <a:gd name="connsiteY11" fmla="*/ 151434 h 1529490"/>
                      <a:gd name="connsiteX12" fmla="*/ 1033788 w 3658252"/>
                      <a:gd name="connsiteY12" fmla="*/ 60573 h 1529490"/>
                      <a:gd name="connsiteX13" fmla="*/ 1073549 w 3658252"/>
                      <a:gd name="connsiteY13" fmla="*/ 45430 h 1529490"/>
                      <a:gd name="connsiteX14" fmla="*/ 1179579 w 3658252"/>
                      <a:gd name="connsiteY14" fmla="*/ 0 h 1529490"/>
                      <a:gd name="connsiteX15" fmla="*/ 1232594 w 3658252"/>
                      <a:gd name="connsiteY15" fmla="*/ 15143 h 1529490"/>
                      <a:gd name="connsiteX16" fmla="*/ 1298862 w 3658252"/>
                      <a:gd name="connsiteY16" fmla="*/ 121147 h 1529490"/>
                      <a:gd name="connsiteX17" fmla="*/ 1325370 w 3658252"/>
                      <a:gd name="connsiteY17" fmla="*/ 636025 h 1529490"/>
                      <a:gd name="connsiteX18" fmla="*/ 1338623 w 3658252"/>
                      <a:gd name="connsiteY18" fmla="*/ 711742 h 1529490"/>
                      <a:gd name="connsiteX19" fmla="*/ 1365131 w 3658252"/>
                      <a:gd name="connsiteY19" fmla="*/ 757173 h 1529490"/>
                      <a:gd name="connsiteX20" fmla="*/ 1431399 w 3658252"/>
                      <a:gd name="connsiteY20" fmla="*/ 908607 h 1529490"/>
                      <a:gd name="connsiteX21" fmla="*/ 1497668 w 3658252"/>
                      <a:gd name="connsiteY21" fmla="*/ 893464 h 1529490"/>
                      <a:gd name="connsiteX22" fmla="*/ 1616951 w 3658252"/>
                      <a:gd name="connsiteY22" fmla="*/ 817747 h 1529490"/>
                      <a:gd name="connsiteX23" fmla="*/ 1669966 w 3658252"/>
                      <a:gd name="connsiteY23" fmla="*/ 772316 h 1529490"/>
                      <a:gd name="connsiteX24" fmla="*/ 1775995 w 3658252"/>
                      <a:gd name="connsiteY24" fmla="*/ 742029 h 1529490"/>
                      <a:gd name="connsiteX25" fmla="*/ 1868771 w 3658252"/>
                      <a:gd name="connsiteY25" fmla="*/ 711742 h 1529490"/>
                      <a:gd name="connsiteX26" fmla="*/ 1908532 w 3658252"/>
                      <a:gd name="connsiteY26" fmla="*/ 681455 h 1529490"/>
                      <a:gd name="connsiteX27" fmla="*/ 2120592 w 3658252"/>
                      <a:gd name="connsiteY27" fmla="*/ 408873 h 1529490"/>
                      <a:gd name="connsiteX28" fmla="*/ 2173606 w 3658252"/>
                      <a:gd name="connsiteY28" fmla="*/ 333156 h 1529490"/>
                      <a:gd name="connsiteX29" fmla="*/ 2266382 w 3658252"/>
                      <a:gd name="connsiteY29" fmla="*/ 257438 h 1529490"/>
                      <a:gd name="connsiteX30" fmla="*/ 2385666 w 3658252"/>
                      <a:gd name="connsiteY30" fmla="*/ 196865 h 1529490"/>
                      <a:gd name="connsiteX31" fmla="*/ 2518203 w 3658252"/>
                      <a:gd name="connsiteY31" fmla="*/ 136291 h 1529490"/>
                      <a:gd name="connsiteX32" fmla="*/ 2955575 w 3658252"/>
                      <a:gd name="connsiteY32" fmla="*/ 151434 h 1529490"/>
                      <a:gd name="connsiteX33" fmla="*/ 3061604 w 3658252"/>
                      <a:gd name="connsiteY33" fmla="*/ 166578 h 1529490"/>
                      <a:gd name="connsiteX34" fmla="*/ 3366439 w 3658252"/>
                      <a:gd name="connsiteY34" fmla="*/ 257438 h 1529490"/>
                      <a:gd name="connsiteX35" fmla="*/ 3419454 w 3658252"/>
                      <a:gd name="connsiteY35" fmla="*/ 302869 h 1529490"/>
                      <a:gd name="connsiteX36" fmla="*/ 3591752 w 3658252"/>
                      <a:gd name="connsiteY36" fmla="*/ 439160 h 1529490"/>
                      <a:gd name="connsiteX37" fmla="*/ 3631513 w 3658252"/>
                      <a:gd name="connsiteY37" fmla="*/ 530021 h 1529490"/>
                      <a:gd name="connsiteX38" fmla="*/ 3644767 w 3658252"/>
                      <a:gd name="connsiteY38" fmla="*/ 620882 h 1529490"/>
                      <a:gd name="connsiteX39" fmla="*/ 3658021 w 3658252"/>
                      <a:gd name="connsiteY39" fmla="*/ 681455 h 1529490"/>
                      <a:gd name="connsiteX40" fmla="*/ 3618260 w 3658252"/>
                      <a:gd name="connsiteY40" fmla="*/ 893464 h 1529490"/>
                      <a:gd name="connsiteX41" fmla="*/ 3538738 w 3658252"/>
                      <a:gd name="connsiteY41" fmla="*/ 954038 h 1529490"/>
                      <a:gd name="connsiteX42" fmla="*/ 3406201 w 3658252"/>
                      <a:gd name="connsiteY42" fmla="*/ 999468 h 1529490"/>
                      <a:gd name="connsiteX43" fmla="*/ 3127873 w 3658252"/>
                      <a:gd name="connsiteY43" fmla="*/ 1105472 h 1529490"/>
                      <a:gd name="connsiteX44" fmla="*/ 3008590 w 3658252"/>
                      <a:gd name="connsiteY44" fmla="*/ 1150903 h 1529490"/>
                      <a:gd name="connsiteX45" fmla="*/ 2717008 w 3658252"/>
                      <a:gd name="connsiteY45" fmla="*/ 1135759 h 1529490"/>
                      <a:gd name="connsiteX46" fmla="*/ 2650740 w 3658252"/>
                      <a:gd name="connsiteY46" fmla="*/ 1120616 h 1529490"/>
                      <a:gd name="connsiteX47" fmla="*/ 2571217 w 3658252"/>
                      <a:gd name="connsiteY47" fmla="*/ 1105472 h 1529490"/>
                      <a:gd name="connsiteX48" fmla="*/ 2465188 w 3658252"/>
                      <a:gd name="connsiteY48" fmla="*/ 1120616 h 1529490"/>
                      <a:gd name="connsiteX49" fmla="*/ 2425427 w 3658252"/>
                      <a:gd name="connsiteY49" fmla="*/ 1150903 h 1529490"/>
                      <a:gd name="connsiteX50" fmla="*/ 2385666 w 3658252"/>
                      <a:gd name="connsiteY50" fmla="*/ 1166046 h 1529490"/>
                      <a:gd name="connsiteX51" fmla="*/ 2345905 w 3658252"/>
                      <a:gd name="connsiteY51" fmla="*/ 1211477 h 1529490"/>
                      <a:gd name="connsiteX52" fmla="*/ 2266382 w 3658252"/>
                      <a:gd name="connsiteY52" fmla="*/ 1393198 h 1529490"/>
                      <a:gd name="connsiteX53" fmla="*/ 2239875 w 3658252"/>
                      <a:gd name="connsiteY53" fmla="*/ 1529490 h 152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658252" h="1529490" extrusionOk="0">
                        <a:moveTo>
                          <a:pt x="0" y="590595"/>
                        </a:moveTo>
                        <a:cubicBezTo>
                          <a:pt x="6521" y="707129"/>
                          <a:pt x="-29540" y="632113"/>
                          <a:pt x="53014" y="711742"/>
                        </a:cubicBezTo>
                        <a:cubicBezTo>
                          <a:pt x="81135" y="747728"/>
                          <a:pt x="99789" y="820379"/>
                          <a:pt x="145790" y="848034"/>
                        </a:cubicBezTo>
                        <a:cubicBezTo>
                          <a:pt x="161837" y="866471"/>
                          <a:pt x="189392" y="871416"/>
                          <a:pt x="212059" y="878320"/>
                        </a:cubicBezTo>
                        <a:cubicBezTo>
                          <a:pt x="250692" y="870239"/>
                          <a:pt x="304132" y="872019"/>
                          <a:pt x="344596" y="863177"/>
                        </a:cubicBezTo>
                        <a:cubicBezTo>
                          <a:pt x="391071" y="856324"/>
                          <a:pt x="447266" y="822147"/>
                          <a:pt x="477133" y="802603"/>
                        </a:cubicBezTo>
                        <a:cubicBezTo>
                          <a:pt x="505930" y="766409"/>
                          <a:pt x="555087" y="705544"/>
                          <a:pt x="596416" y="651169"/>
                        </a:cubicBezTo>
                        <a:cubicBezTo>
                          <a:pt x="628988" y="529900"/>
                          <a:pt x="572392" y="694963"/>
                          <a:pt x="636177" y="560308"/>
                        </a:cubicBezTo>
                        <a:cubicBezTo>
                          <a:pt x="683724" y="477787"/>
                          <a:pt x="619810" y="557009"/>
                          <a:pt x="689192" y="469447"/>
                        </a:cubicBezTo>
                        <a:cubicBezTo>
                          <a:pt x="692427" y="454112"/>
                          <a:pt x="698355" y="440199"/>
                          <a:pt x="702446" y="424017"/>
                        </a:cubicBezTo>
                        <a:cubicBezTo>
                          <a:pt x="777073" y="322251"/>
                          <a:pt x="748431" y="438646"/>
                          <a:pt x="848236" y="242295"/>
                        </a:cubicBezTo>
                        <a:cubicBezTo>
                          <a:pt x="900893" y="158475"/>
                          <a:pt x="852491" y="242681"/>
                          <a:pt x="941012" y="151434"/>
                        </a:cubicBezTo>
                        <a:cubicBezTo>
                          <a:pt x="1018399" y="85077"/>
                          <a:pt x="944652" y="109708"/>
                          <a:pt x="1033788" y="60573"/>
                        </a:cubicBezTo>
                        <a:cubicBezTo>
                          <a:pt x="1043330" y="53078"/>
                          <a:pt x="1059838" y="50599"/>
                          <a:pt x="1073549" y="45430"/>
                        </a:cubicBezTo>
                        <a:cubicBezTo>
                          <a:pt x="1182830" y="-10135"/>
                          <a:pt x="1084932" y="25412"/>
                          <a:pt x="1179579" y="0"/>
                        </a:cubicBezTo>
                        <a:cubicBezTo>
                          <a:pt x="1197304" y="4322"/>
                          <a:pt x="1212763" y="7161"/>
                          <a:pt x="1232594" y="15143"/>
                        </a:cubicBezTo>
                        <a:cubicBezTo>
                          <a:pt x="1269248" y="41413"/>
                          <a:pt x="1285791" y="83835"/>
                          <a:pt x="1298862" y="121147"/>
                        </a:cubicBezTo>
                        <a:cubicBezTo>
                          <a:pt x="1305684" y="375721"/>
                          <a:pt x="1307193" y="443138"/>
                          <a:pt x="1325370" y="636025"/>
                        </a:cubicBezTo>
                        <a:cubicBezTo>
                          <a:pt x="1327498" y="663524"/>
                          <a:pt x="1329103" y="687729"/>
                          <a:pt x="1338623" y="711742"/>
                        </a:cubicBezTo>
                        <a:cubicBezTo>
                          <a:pt x="1345489" y="731305"/>
                          <a:pt x="1358107" y="740833"/>
                          <a:pt x="1365131" y="757173"/>
                        </a:cubicBezTo>
                        <a:cubicBezTo>
                          <a:pt x="1428926" y="897147"/>
                          <a:pt x="1331464" y="788258"/>
                          <a:pt x="1431399" y="908607"/>
                        </a:cubicBezTo>
                        <a:cubicBezTo>
                          <a:pt x="1457079" y="906651"/>
                          <a:pt x="1476580" y="907810"/>
                          <a:pt x="1497668" y="893464"/>
                        </a:cubicBezTo>
                        <a:cubicBezTo>
                          <a:pt x="1671301" y="799223"/>
                          <a:pt x="1452832" y="830018"/>
                          <a:pt x="1616951" y="817747"/>
                        </a:cubicBezTo>
                        <a:cubicBezTo>
                          <a:pt x="1639335" y="804080"/>
                          <a:pt x="1649334" y="777005"/>
                          <a:pt x="1669966" y="772316"/>
                        </a:cubicBezTo>
                        <a:cubicBezTo>
                          <a:pt x="1706003" y="757823"/>
                          <a:pt x="1736769" y="753638"/>
                          <a:pt x="1775995" y="742029"/>
                        </a:cubicBezTo>
                        <a:cubicBezTo>
                          <a:pt x="1806711" y="733689"/>
                          <a:pt x="1836950" y="719016"/>
                          <a:pt x="1868771" y="711742"/>
                        </a:cubicBezTo>
                        <a:cubicBezTo>
                          <a:pt x="1882382" y="701378"/>
                          <a:pt x="1897072" y="692973"/>
                          <a:pt x="1908532" y="681455"/>
                        </a:cubicBezTo>
                        <a:cubicBezTo>
                          <a:pt x="1993497" y="582658"/>
                          <a:pt x="2040684" y="522822"/>
                          <a:pt x="2120592" y="408873"/>
                        </a:cubicBezTo>
                        <a:cubicBezTo>
                          <a:pt x="2136437" y="384905"/>
                          <a:pt x="2153189" y="358544"/>
                          <a:pt x="2173606" y="333156"/>
                        </a:cubicBezTo>
                        <a:cubicBezTo>
                          <a:pt x="2190215" y="321954"/>
                          <a:pt x="2246361" y="270910"/>
                          <a:pt x="2266382" y="257438"/>
                        </a:cubicBezTo>
                        <a:cubicBezTo>
                          <a:pt x="2313484" y="237552"/>
                          <a:pt x="2344371" y="211347"/>
                          <a:pt x="2385666" y="196865"/>
                        </a:cubicBezTo>
                        <a:cubicBezTo>
                          <a:pt x="2521440" y="132362"/>
                          <a:pt x="2414678" y="176327"/>
                          <a:pt x="2518203" y="136291"/>
                        </a:cubicBezTo>
                        <a:cubicBezTo>
                          <a:pt x="2639061" y="152890"/>
                          <a:pt x="2811929" y="140382"/>
                          <a:pt x="2955575" y="151434"/>
                        </a:cubicBezTo>
                        <a:cubicBezTo>
                          <a:pt x="2987376" y="153870"/>
                          <a:pt x="3029948" y="162032"/>
                          <a:pt x="3061604" y="166578"/>
                        </a:cubicBezTo>
                        <a:cubicBezTo>
                          <a:pt x="3246928" y="210880"/>
                          <a:pt x="3238740" y="210580"/>
                          <a:pt x="3366439" y="257438"/>
                        </a:cubicBezTo>
                        <a:cubicBezTo>
                          <a:pt x="3386673" y="273774"/>
                          <a:pt x="3403145" y="291442"/>
                          <a:pt x="3419454" y="302869"/>
                        </a:cubicBezTo>
                        <a:cubicBezTo>
                          <a:pt x="3455746" y="336249"/>
                          <a:pt x="3562270" y="382209"/>
                          <a:pt x="3591752" y="439160"/>
                        </a:cubicBezTo>
                        <a:cubicBezTo>
                          <a:pt x="3601374" y="468594"/>
                          <a:pt x="3617368" y="503003"/>
                          <a:pt x="3631513" y="530021"/>
                        </a:cubicBezTo>
                        <a:cubicBezTo>
                          <a:pt x="3639585" y="554154"/>
                          <a:pt x="3635633" y="596172"/>
                          <a:pt x="3644767" y="620882"/>
                        </a:cubicBezTo>
                        <a:cubicBezTo>
                          <a:pt x="3648356" y="642056"/>
                          <a:pt x="3662682" y="658393"/>
                          <a:pt x="3658021" y="681455"/>
                        </a:cubicBezTo>
                        <a:cubicBezTo>
                          <a:pt x="3648627" y="760807"/>
                          <a:pt x="3655955" y="831019"/>
                          <a:pt x="3618260" y="893464"/>
                        </a:cubicBezTo>
                        <a:cubicBezTo>
                          <a:pt x="3601180" y="937132"/>
                          <a:pt x="3576250" y="937434"/>
                          <a:pt x="3538738" y="954038"/>
                        </a:cubicBezTo>
                        <a:cubicBezTo>
                          <a:pt x="3446645" y="981083"/>
                          <a:pt x="3521950" y="954121"/>
                          <a:pt x="3406201" y="999468"/>
                        </a:cubicBezTo>
                        <a:cubicBezTo>
                          <a:pt x="3280350" y="1058600"/>
                          <a:pt x="3398894" y="1033830"/>
                          <a:pt x="3127873" y="1105472"/>
                        </a:cubicBezTo>
                        <a:cubicBezTo>
                          <a:pt x="3087814" y="1119556"/>
                          <a:pt x="3008589" y="1150903"/>
                          <a:pt x="3008590" y="1150903"/>
                        </a:cubicBezTo>
                        <a:cubicBezTo>
                          <a:pt x="2910054" y="1149909"/>
                          <a:pt x="2822387" y="1158682"/>
                          <a:pt x="2717008" y="1135759"/>
                        </a:cubicBezTo>
                        <a:cubicBezTo>
                          <a:pt x="2697131" y="1136323"/>
                          <a:pt x="2674614" y="1123814"/>
                          <a:pt x="2650740" y="1120616"/>
                        </a:cubicBezTo>
                        <a:cubicBezTo>
                          <a:pt x="2624378" y="1112842"/>
                          <a:pt x="2597259" y="1109657"/>
                          <a:pt x="2571217" y="1105472"/>
                        </a:cubicBezTo>
                        <a:cubicBezTo>
                          <a:pt x="2537215" y="1113127"/>
                          <a:pt x="2503400" y="1108824"/>
                          <a:pt x="2465188" y="1120616"/>
                        </a:cubicBezTo>
                        <a:cubicBezTo>
                          <a:pt x="2450449" y="1122941"/>
                          <a:pt x="2440921" y="1141473"/>
                          <a:pt x="2425427" y="1150903"/>
                        </a:cubicBezTo>
                        <a:cubicBezTo>
                          <a:pt x="2412735" y="1158702"/>
                          <a:pt x="2401267" y="1159334"/>
                          <a:pt x="2385666" y="1166046"/>
                        </a:cubicBezTo>
                        <a:cubicBezTo>
                          <a:pt x="2375110" y="1181606"/>
                          <a:pt x="2358083" y="1195602"/>
                          <a:pt x="2345905" y="1211477"/>
                        </a:cubicBezTo>
                        <a:cubicBezTo>
                          <a:pt x="2303062" y="1281837"/>
                          <a:pt x="2292056" y="1310762"/>
                          <a:pt x="2266382" y="1393198"/>
                        </a:cubicBezTo>
                        <a:cubicBezTo>
                          <a:pt x="2237348" y="1519068"/>
                          <a:pt x="2235930" y="1474050"/>
                          <a:pt x="2239875" y="1529490"/>
                        </a:cubicBezTo>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green and blue abstract painting">
            <a:extLst>
              <a:ext uri="{FF2B5EF4-FFF2-40B4-BE49-F238E27FC236}">
                <a16:creationId xmlns:a16="http://schemas.microsoft.com/office/drawing/2014/main" id="{0786B48C-FBF2-56D9-9A4F-679453F6508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9513" y="3385782"/>
            <a:ext cx="3089822" cy="206091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60979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562115-B9B3-BB75-ECD8-3D4F5DA3B028}"/>
              </a:ext>
            </a:extLst>
          </p:cNvPr>
          <p:cNvSpPr>
            <a:spLocks noGrp="1"/>
          </p:cNvSpPr>
          <p:nvPr>
            <p:ph sz="half" idx="2"/>
          </p:nvPr>
        </p:nvSpPr>
        <p:spPr>
          <a:xfrm>
            <a:off x="838200" y="1478857"/>
            <a:ext cx="6968067" cy="4639309"/>
          </a:xfrm>
        </p:spPr>
        <p:txBody>
          <a:bodyPr/>
          <a:lstStyle/>
          <a:p>
            <a:r>
              <a:rPr lang="es-ES" dirty="0"/>
              <a:t>La confirmación de laboratorio es </a:t>
            </a:r>
            <a:br>
              <a:rPr lang="es-ES" dirty="0"/>
            </a:br>
            <a:r>
              <a:rPr lang="es-ES" dirty="0"/>
              <a:t>útil para:</a:t>
            </a:r>
          </a:p>
          <a:p>
            <a:pPr lvl="1"/>
            <a:r>
              <a:rPr lang="es-ES" dirty="0"/>
              <a:t>Confirmar un caso de enfermedad de notificación obligatoria</a:t>
            </a:r>
          </a:p>
          <a:p>
            <a:pPr lvl="1"/>
            <a:r>
              <a:rPr lang="es-ES" dirty="0"/>
              <a:t>Excluir una enfermedad específica</a:t>
            </a:r>
          </a:p>
          <a:p>
            <a:pPr lvl="1"/>
            <a:r>
              <a:rPr lang="es-ES" dirty="0"/>
              <a:t>Verificar la causa de un presunto brote</a:t>
            </a:r>
          </a:p>
        </p:txBody>
      </p:sp>
      <p:sp>
        <p:nvSpPr>
          <p:cNvPr id="6" name="Title 5">
            <a:extLst>
              <a:ext uri="{FF2B5EF4-FFF2-40B4-BE49-F238E27FC236}">
                <a16:creationId xmlns:a16="http://schemas.microsoft.com/office/drawing/2014/main" id="{A6519C66-CD68-DEF4-8493-C52ED39F76AF}"/>
              </a:ext>
            </a:extLst>
          </p:cNvPr>
          <p:cNvSpPr>
            <a:spLocks noGrp="1"/>
          </p:cNvSpPr>
          <p:nvPr>
            <p:ph type="title"/>
          </p:nvPr>
        </p:nvSpPr>
        <p:spPr/>
        <p:txBody>
          <a:bodyPr/>
          <a:lstStyle/>
          <a:p>
            <a:r>
              <a:rPr lang="es-ES" dirty="0"/>
              <a:t>Papel del Laboratorio</a:t>
            </a:r>
          </a:p>
        </p:txBody>
      </p:sp>
      <p:pic>
        <p:nvPicPr>
          <p:cNvPr id="2" name="Picture 1">
            <a:extLst>
              <a:ext uri="{FF2B5EF4-FFF2-40B4-BE49-F238E27FC236}">
                <a16:creationId xmlns:a16="http://schemas.microsoft.com/office/drawing/2014/main" id="{4478C0D9-1CD8-4413-F58B-36A9B92D3B32}"/>
              </a:ext>
            </a:extLst>
          </p:cNvPr>
          <p:cNvPicPr>
            <a:picLocks noChangeAspect="1"/>
          </p:cNvPicPr>
          <p:nvPr/>
        </p:nvPicPr>
        <p:blipFill>
          <a:blip r:embed="rId3"/>
          <a:stretch>
            <a:fillRect/>
          </a:stretch>
        </p:blipFill>
        <p:spPr>
          <a:xfrm>
            <a:off x="7924800" y="1512511"/>
            <a:ext cx="3429000" cy="2286000"/>
          </a:xfrm>
          <a:prstGeom prst="rect">
            <a:avLst/>
          </a:prstGeom>
          <a:ln>
            <a:solidFill>
              <a:schemeClr val="tx1"/>
            </a:solidFill>
          </a:ln>
        </p:spPr>
      </p:pic>
      <p:pic>
        <p:nvPicPr>
          <p:cNvPr id="7" name="Picture 6">
            <a:extLst>
              <a:ext uri="{FF2B5EF4-FFF2-40B4-BE49-F238E27FC236}">
                <a16:creationId xmlns:a16="http://schemas.microsoft.com/office/drawing/2014/main" id="{23060382-54E9-3CDD-C231-DFE3918A7BC2}"/>
              </a:ext>
            </a:extLst>
          </p:cNvPr>
          <p:cNvPicPr>
            <a:picLocks noChangeAspect="1"/>
          </p:cNvPicPr>
          <p:nvPr/>
        </p:nvPicPr>
        <p:blipFill>
          <a:blip r:embed="rId4"/>
          <a:stretch>
            <a:fillRect/>
          </a:stretch>
        </p:blipFill>
        <p:spPr>
          <a:xfrm>
            <a:off x="7924800" y="3865820"/>
            <a:ext cx="3429000" cy="2286000"/>
          </a:xfrm>
          <a:prstGeom prst="rect">
            <a:avLst/>
          </a:prstGeom>
          <a:ln>
            <a:solidFill>
              <a:schemeClr val="tx1"/>
            </a:solidFill>
          </a:ln>
        </p:spPr>
      </p:pic>
    </p:spTree>
    <p:extLst>
      <p:ext uri="{BB962C8B-B14F-4D97-AF65-F5344CB8AC3E}">
        <p14:creationId xmlns:p14="http://schemas.microsoft.com/office/powerpoint/2010/main" val="71497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3A68C0-A58C-ABDE-83E2-EAF18E12D0FA}"/>
              </a:ext>
            </a:extLst>
          </p:cNvPr>
          <p:cNvSpPr>
            <a:spLocks noGrp="1"/>
          </p:cNvSpPr>
          <p:nvPr>
            <p:ph sz="half" idx="2"/>
          </p:nvPr>
        </p:nvSpPr>
        <p:spPr>
          <a:xfrm>
            <a:off x="838200" y="1478857"/>
            <a:ext cx="7344508" cy="5156405"/>
          </a:xfrm>
        </p:spPr>
        <p:txBody>
          <a:bodyPr/>
          <a:lstStyle/>
          <a:p>
            <a:r>
              <a:rPr lang="es-ES" dirty="0"/>
              <a:t>Los resultados de laboratorio precisos requieren una muestra que sea:</a:t>
            </a:r>
          </a:p>
          <a:p>
            <a:pPr lvl="1"/>
            <a:r>
              <a:rPr lang="es-ES" dirty="0"/>
              <a:t>Colectada en el momento adecuado durante una enfermedad o evento ambiental de una persona o animal</a:t>
            </a:r>
          </a:p>
          <a:p>
            <a:pPr lvl="1"/>
            <a:r>
              <a:rPr lang="es-ES" dirty="0"/>
              <a:t>Colectada de la fuente adecuada o del lugar del cuerpo o del lugar ambiental apropiado</a:t>
            </a:r>
          </a:p>
          <a:p>
            <a:pPr lvl="1"/>
            <a:r>
              <a:rPr lang="es-ES" dirty="0"/>
              <a:t>Etiquetada correctamente</a:t>
            </a:r>
          </a:p>
          <a:p>
            <a:pPr lvl="1"/>
            <a:r>
              <a:rPr lang="es-ES" dirty="0"/>
              <a:t>Colocada en el medio de transporte correcto</a:t>
            </a:r>
          </a:p>
          <a:p>
            <a:pPr lvl="1"/>
            <a:r>
              <a:rPr lang="es-ES" dirty="0"/>
              <a:t>Manipulada, almacenada y transportada correctamente (cadena de frío)</a:t>
            </a:r>
          </a:p>
          <a:p>
            <a:pPr lvl="1"/>
            <a:endParaRPr lang="es-ES" dirty="0"/>
          </a:p>
        </p:txBody>
      </p:sp>
      <p:sp>
        <p:nvSpPr>
          <p:cNvPr id="3" name="Title 2">
            <a:extLst>
              <a:ext uri="{FF2B5EF4-FFF2-40B4-BE49-F238E27FC236}">
                <a16:creationId xmlns:a16="http://schemas.microsoft.com/office/drawing/2014/main" id="{9CBAEAA7-CDCD-3AD3-EA6C-8706C77931FD}"/>
              </a:ext>
            </a:extLst>
          </p:cNvPr>
          <p:cNvSpPr>
            <a:spLocks noGrp="1"/>
          </p:cNvSpPr>
          <p:nvPr>
            <p:ph type="title"/>
          </p:nvPr>
        </p:nvSpPr>
        <p:spPr/>
        <p:txBody>
          <a:bodyPr/>
          <a:lstStyle/>
          <a:p>
            <a:r>
              <a:rPr lang="es-ES" dirty="0"/>
              <a:t>Requisitos de las muestras de laboratorio</a:t>
            </a:r>
          </a:p>
        </p:txBody>
      </p:sp>
      <p:pic>
        <p:nvPicPr>
          <p:cNvPr id="2052" name="Picture 4">
            <a:extLst>
              <a:ext uri="{FF2B5EF4-FFF2-40B4-BE49-F238E27FC236}">
                <a16:creationId xmlns:a16="http://schemas.microsoft.com/office/drawing/2014/main" id="{C6429A23-8218-A18A-AF50-266A2901E9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2581" y="1479550"/>
            <a:ext cx="3341218" cy="462424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9601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A21D269-572B-BA76-0698-0A50E9FABB04}"/>
              </a:ext>
            </a:extLst>
          </p:cNvPr>
          <p:cNvSpPr>
            <a:spLocks noGrp="1"/>
          </p:cNvSpPr>
          <p:nvPr>
            <p:ph type="title"/>
          </p:nvPr>
        </p:nvSpPr>
        <p:spPr/>
        <p:txBody>
          <a:bodyPr/>
          <a:lstStyle/>
          <a:p>
            <a:r>
              <a:rPr lang="es-ES" dirty="0"/>
              <a:t>Fuentes de información</a:t>
            </a:r>
          </a:p>
        </p:txBody>
      </p:sp>
      <p:sp>
        <p:nvSpPr>
          <p:cNvPr id="2" name="Content Placeholder 1">
            <a:extLst>
              <a:ext uri="{FF2B5EF4-FFF2-40B4-BE49-F238E27FC236}">
                <a16:creationId xmlns:a16="http://schemas.microsoft.com/office/drawing/2014/main" id="{6EF344F0-C555-058E-4D4B-1517C4ECCCAE}"/>
              </a:ext>
            </a:extLst>
          </p:cNvPr>
          <p:cNvSpPr>
            <a:spLocks noGrp="1"/>
          </p:cNvSpPr>
          <p:nvPr>
            <p:ph sz="half" idx="2"/>
          </p:nvPr>
        </p:nvSpPr>
        <p:spPr>
          <a:xfrm>
            <a:off x="507954" y="1391772"/>
            <a:ext cx="4518071" cy="4639309"/>
          </a:xfrm>
        </p:spPr>
        <p:txBody>
          <a:bodyPr/>
          <a:lstStyle/>
          <a:p>
            <a:r>
              <a:rPr lang="es-ES" dirty="0"/>
              <a:t>Médica</a:t>
            </a:r>
          </a:p>
          <a:p>
            <a:pPr lvl="1">
              <a:lnSpc>
                <a:spcPct val="100000"/>
              </a:lnSpc>
              <a:spcBef>
                <a:spcPts val="600"/>
              </a:spcBef>
            </a:pPr>
            <a:r>
              <a:rPr lang="es-ES" sz="2300" dirty="0"/>
              <a:t>Profesionales sanitarios</a:t>
            </a:r>
          </a:p>
          <a:p>
            <a:pPr lvl="1">
              <a:lnSpc>
                <a:spcPct val="100000"/>
              </a:lnSpc>
              <a:spcBef>
                <a:spcPts val="0"/>
              </a:spcBef>
            </a:pPr>
            <a:r>
              <a:rPr lang="es-ES" sz="2300" dirty="0"/>
              <a:t>Laboratorios</a:t>
            </a:r>
          </a:p>
          <a:p>
            <a:pPr lvl="1">
              <a:lnSpc>
                <a:spcPct val="100000"/>
              </a:lnSpc>
              <a:spcBef>
                <a:spcPts val="0"/>
              </a:spcBef>
            </a:pPr>
            <a:r>
              <a:rPr lang="es-ES" sz="2300" dirty="0"/>
              <a:t>Farmacéuticos</a:t>
            </a:r>
          </a:p>
          <a:p>
            <a:pPr lvl="1">
              <a:lnSpc>
                <a:spcPct val="100000"/>
              </a:lnSpc>
              <a:spcBef>
                <a:spcPts val="0"/>
              </a:spcBef>
            </a:pPr>
            <a:r>
              <a:rPr lang="es-ES" sz="2300" dirty="0"/>
              <a:t>Trabajadores </a:t>
            </a:r>
            <a:br>
              <a:rPr lang="es-ES" sz="2300" dirty="0"/>
            </a:br>
            <a:r>
              <a:rPr lang="es-ES" sz="2300" dirty="0"/>
              <a:t>sanitarios comunitarios</a:t>
            </a:r>
          </a:p>
          <a:p>
            <a:r>
              <a:rPr lang="es-ES" dirty="0"/>
              <a:t>Ambiental</a:t>
            </a:r>
          </a:p>
          <a:p>
            <a:pPr lvl="1">
              <a:lnSpc>
                <a:spcPct val="100000"/>
              </a:lnSpc>
              <a:spcBef>
                <a:spcPts val="600"/>
              </a:spcBef>
            </a:pPr>
            <a:r>
              <a:rPr lang="es-ES" sz="2300" dirty="0"/>
              <a:t>Estación de datos meteorológicos </a:t>
            </a:r>
            <a:br>
              <a:rPr lang="es-ES" sz="2300" dirty="0"/>
            </a:br>
            <a:r>
              <a:rPr lang="es-ES" sz="2300" dirty="0"/>
              <a:t>(estación meteorológica)</a:t>
            </a:r>
          </a:p>
          <a:p>
            <a:pPr lvl="1">
              <a:lnSpc>
                <a:spcPct val="100000"/>
              </a:lnSpc>
              <a:spcBef>
                <a:spcPts val="0"/>
              </a:spcBef>
            </a:pPr>
            <a:r>
              <a:rPr lang="es-ES" sz="2300" dirty="0"/>
              <a:t>Agentes e </a:t>
            </a:r>
            <a:br>
              <a:rPr lang="es-ES" sz="2300" dirty="0"/>
            </a:br>
            <a:r>
              <a:rPr lang="es-ES" sz="2300" dirty="0"/>
              <a:t>inspectores ambientales</a:t>
            </a:r>
          </a:p>
        </p:txBody>
      </p:sp>
      <p:sp>
        <p:nvSpPr>
          <p:cNvPr id="5" name="Content Placeholder 4">
            <a:extLst>
              <a:ext uri="{FF2B5EF4-FFF2-40B4-BE49-F238E27FC236}">
                <a16:creationId xmlns:a16="http://schemas.microsoft.com/office/drawing/2014/main" id="{B8082CC4-29D5-7CA9-B10E-CD4DFA1FFF25}"/>
              </a:ext>
            </a:extLst>
          </p:cNvPr>
          <p:cNvSpPr>
            <a:spLocks noGrp="1"/>
          </p:cNvSpPr>
          <p:nvPr>
            <p:ph sz="half" idx="4294967295"/>
          </p:nvPr>
        </p:nvSpPr>
        <p:spPr>
          <a:xfrm>
            <a:off x="4850268" y="1386115"/>
            <a:ext cx="6557962" cy="5178425"/>
          </a:xfrm>
          <a:prstGeom prst="rect">
            <a:avLst/>
          </a:prstGeom>
          <a:noFill/>
        </p:spPr>
        <p:txBody>
          <a:bodyPr/>
          <a:lstStyle/>
          <a:p>
            <a:r>
              <a:rPr lang="es-ES" dirty="0"/>
              <a:t>Veterinaria</a:t>
            </a:r>
          </a:p>
          <a:p>
            <a:pPr lvl="1">
              <a:lnSpc>
                <a:spcPct val="100000"/>
              </a:lnSpc>
              <a:spcBef>
                <a:spcPts val="600"/>
              </a:spcBef>
              <a:buClr>
                <a:srgbClr val="00953A"/>
              </a:buClr>
              <a:buFont typeface="Wingdings" panose="05000000000000000000" pitchFamily="2" charset="2"/>
              <a:buChar char="§"/>
            </a:pPr>
            <a:r>
              <a:rPr lang="es-ES" sz="2300" dirty="0"/>
              <a:t>Veterinarios, trabajadores de sanidad animal, funcionarios encargados de la fauna silvestre</a:t>
            </a:r>
          </a:p>
          <a:p>
            <a:pPr lvl="1">
              <a:lnSpc>
                <a:spcPct val="100000"/>
              </a:lnSpc>
              <a:spcBef>
                <a:spcPts val="0"/>
              </a:spcBef>
              <a:buClr>
                <a:srgbClr val="00953A"/>
              </a:buClr>
              <a:buFont typeface="Wingdings" panose="05000000000000000000" pitchFamily="2" charset="2"/>
              <a:buChar char="§"/>
            </a:pPr>
            <a:r>
              <a:rPr lang="es-ES" sz="2300" dirty="0"/>
              <a:t>Clínicas veterinarias, hospitales, empresas de alimentos y suministros para animales</a:t>
            </a:r>
          </a:p>
          <a:p>
            <a:pPr lvl="1">
              <a:lnSpc>
                <a:spcPct val="100000"/>
              </a:lnSpc>
              <a:spcBef>
                <a:spcPts val="0"/>
              </a:spcBef>
              <a:buClr>
                <a:srgbClr val="00953A"/>
              </a:buClr>
              <a:buFont typeface="Wingdings" panose="05000000000000000000" pitchFamily="2" charset="2"/>
              <a:buChar char="§"/>
            </a:pPr>
            <a:r>
              <a:rPr lang="es-ES" sz="2300" dirty="0"/>
              <a:t>Agricultores, ganaderos, criadores</a:t>
            </a:r>
          </a:p>
          <a:p>
            <a:r>
              <a:rPr lang="es-ES" dirty="0"/>
              <a:t>Comunidad</a:t>
            </a:r>
          </a:p>
          <a:p>
            <a:pPr lvl="1">
              <a:spcBef>
                <a:spcPts val="600"/>
              </a:spcBef>
              <a:buClr>
                <a:srgbClr val="00953A"/>
              </a:buClr>
              <a:buFont typeface="Wingdings" panose="05000000000000000000" pitchFamily="2" charset="2"/>
              <a:buChar char="§"/>
            </a:pPr>
            <a:r>
              <a:rPr lang="es-ES" sz="2300" dirty="0"/>
              <a:t>Reportes de los medios de </a:t>
            </a:r>
            <a:br>
              <a:rPr lang="es-ES" sz="2300" dirty="0"/>
            </a:br>
            <a:r>
              <a:rPr lang="es-ES" sz="2300" dirty="0"/>
              <a:t>comunicación (necesitan verificación)</a:t>
            </a:r>
          </a:p>
          <a:p>
            <a:pPr lvl="1">
              <a:lnSpc>
                <a:spcPct val="100000"/>
              </a:lnSpc>
              <a:spcBef>
                <a:spcPts val="0"/>
              </a:spcBef>
              <a:buClr>
                <a:srgbClr val="00953A"/>
              </a:buClr>
              <a:buFont typeface="Wingdings" panose="05000000000000000000" pitchFamily="2" charset="2"/>
              <a:buChar char="§"/>
            </a:pPr>
            <a:r>
              <a:rPr lang="es-ES" sz="2300" dirty="0"/>
              <a:t>Enfermos, familiares, vecinos</a:t>
            </a:r>
          </a:p>
          <a:p>
            <a:pPr lvl="1">
              <a:lnSpc>
                <a:spcPct val="100000"/>
              </a:lnSpc>
              <a:spcBef>
                <a:spcPts val="0"/>
              </a:spcBef>
              <a:buClr>
                <a:srgbClr val="00953A"/>
              </a:buClr>
              <a:buFont typeface="Wingdings" panose="05000000000000000000" pitchFamily="2" charset="2"/>
              <a:buChar char="§"/>
            </a:pPr>
            <a:r>
              <a:rPr lang="es-ES" sz="2300" dirty="0"/>
              <a:t>Curanderos tradicionales</a:t>
            </a:r>
          </a:p>
          <a:p>
            <a:pPr lvl="1">
              <a:lnSpc>
                <a:spcPct val="100000"/>
              </a:lnSpc>
              <a:spcBef>
                <a:spcPts val="0"/>
              </a:spcBef>
              <a:buClr>
                <a:srgbClr val="00953A"/>
              </a:buClr>
              <a:buFont typeface="Wingdings" panose="05000000000000000000" pitchFamily="2" charset="2"/>
              <a:buChar char="§"/>
            </a:pPr>
            <a:r>
              <a:rPr lang="es-ES" sz="2300" dirty="0"/>
              <a:t>Empresas, fábricas, escuelas</a:t>
            </a:r>
          </a:p>
          <a:p>
            <a:pPr lvl="1">
              <a:lnSpc>
                <a:spcPct val="100000"/>
              </a:lnSpc>
              <a:spcBef>
                <a:spcPts val="0"/>
              </a:spcBef>
              <a:buClr>
                <a:srgbClr val="00953A"/>
              </a:buClr>
              <a:buFont typeface="Wingdings" panose="05000000000000000000" pitchFamily="2" charset="2"/>
              <a:buChar char="§"/>
            </a:pPr>
            <a:r>
              <a:rPr lang="es-ES" sz="2300" dirty="0"/>
              <a:t>Líderes comunitarios y religiosos</a:t>
            </a:r>
          </a:p>
        </p:txBody>
      </p:sp>
      <p:sp>
        <p:nvSpPr>
          <p:cNvPr id="18" name="Rectangle: Rounded Corners 17">
            <a:extLst>
              <a:ext uri="{FF2B5EF4-FFF2-40B4-BE49-F238E27FC236}">
                <a16:creationId xmlns:a16="http://schemas.microsoft.com/office/drawing/2014/main" id="{80A5D704-0EC0-E7B0-4BA3-F08689963A05}"/>
              </a:ext>
            </a:extLst>
          </p:cNvPr>
          <p:cNvSpPr/>
          <p:nvPr/>
        </p:nvSpPr>
        <p:spPr>
          <a:xfrm>
            <a:off x="507955" y="1401593"/>
            <a:ext cx="3648075" cy="441180"/>
          </a:xfrm>
          <a:prstGeom prst="roundRect">
            <a:avLst/>
          </a:prstGeom>
          <a:noFill/>
          <a:ln w="381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D65BB34B-44C5-D2F1-5564-A72CADCFA5E9}"/>
              </a:ext>
            </a:extLst>
          </p:cNvPr>
          <p:cNvSpPr/>
          <p:nvPr/>
        </p:nvSpPr>
        <p:spPr>
          <a:xfrm>
            <a:off x="4821698" y="4074569"/>
            <a:ext cx="3648075" cy="441180"/>
          </a:xfrm>
          <a:prstGeom prst="roundRect">
            <a:avLst/>
          </a:prstGeom>
          <a:noFill/>
          <a:ln w="381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A86474D7-0A1C-5055-187C-22852E5337B0}"/>
              </a:ext>
            </a:extLst>
          </p:cNvPr>
          <p:cNvSpPr/>
          <p:nvPr/>
        </p:nvSpPr>
        <p:spPr>
          <a:xfrm>
            <a:off x="4821698" y="1401593"/>
            <a:ext cx="3648075" cy="441180"/>
          </a:xfrm>
          <a:prstGeom prst="roundRect">
            <a:avLst/>
          </a:prstGeom>
          <a:noFill/>
          <a:ln w="381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3730E893-77E8-D0A1-0064-A03DFF3C138D}"/>
              </a:ext>
            </a:extLst>
          </p:cNvPr>
          <p:cNvSpPr/>
          <p:nvPr/>
        </p:nvSpPr>
        <p:spPr>
          <a:xfrm>
            <a:off x="507955" y="4074569"/>
            <a:ext cx="3648075" cy="441180"/>
          </a:xfrm>
          <a:prstGeom prst="roundRect">
            <a:avLst/>
          </a:prstGeom>
          <a:noFill/>
          <a:ln w="381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1307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7" name="Title 2">
            <a:extLst>
              <a:ext uri="{FF2B5EF4-FFF2-40B4-BE49-F238E27FC236}">
                <a16:creationId xmlns:a16="http://schemas.microsoft.com/office/drawing/2014/main" id="{CDF42667-56FD-CBEF-B5C2-F93206144881}"/>
              </a:ext>
            </a:extLst>
          </p:cNvPr>
          <p:cNvSpPr>
            <a:spLocks noGrp="1"/>
          </p:cNvSpPr>
          <p:nvPr>
            <p:ph type="title"/>
          </p:nvPr>
        </p:nvSpPr>
        <p:spPr/>
        <p:txBody>
          <a:bodyPr/>
          <a:lstStyle/>
          <a:p>
            <a:r>
              <a:rPr lang="es-ES" dirty="0">
                <a:latin typeface="Franklin Gothic Medium" panose="020B0603020102020204" pitchFamily="34" charset="0"/>
              </a:rPr>
              <a:t>Formulario de n</a:t>
            </a:r>
            <a:r>
              <a:rPr lang="es-ES" dirty="0"/>
              <a:t>otificación</a:t>
            </a:r>
            <a:r>
              <a:rPr lang="es-ES" dirty="0">
                <a:latin typeface="Franklin Gothic Medium" panose="020B0603020102020204" pitchFamily="34" charset="0"/>
              </a:rPr>
              <a:t> de caso: Información colectada</a:t>
            </a:r>
          </a:p>
        </p:txBody>
      </p:sp>
      <p:sp>
        <p:nvSpPr>
          <p:cNvPr id="451" name="Google Shape;451;p33"/>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es-ES" dirty="0"/>
              <a:t>Información identificativa</a:t>
            </a:r>
          </a:p>
          <a:p>
            <a:pPr marL="228600" lvl="0" indent="-228600" algn="l" rtl="0">
              <a:lnSpc>
                <a:spcPct val="100000"/>
              </a:lnSpc>
              <a:spcBef>
                <a:spcPts val="1000"/>
              </a:spcBef>
              <a:spcAft>
                <a:spcPts val="0"/>
              </a:spcAft>
              <a:buClr>
                <a:schemeClr val="dk1"/>
              </a:buClr>
              <a:buSzPts val="2800"/>
              <a:buChar char="•"/>
            </a:pPr>
            <a:r>
              <a:rPr lang="es-ES" dirty="0"/>
              <a:t>Información demográfica</a:t>
            </a:r>
          </a:p>
          <a:p>
            <a:pPr marL="228600" lvl="0" indent="-228600" algn="l" rtl="0">
              <a:lnSpc>
                <a:spcPct val="100000"/>
              </a:lnSpc>
              <a:spcBef>
                <a:spcPts val="1000"/>
              </a:spcBef>
              <a:spcAft>
                <a:spcPts val="0"/>
              </a:spcAft>
              <a:buClr>
                <a:schemeClr val="dk1"/>
              </a:buClr>
              <a:buSzPts val="2800"/>
              <a:buChar char="•"/>
            </a:pPr>
            <a:r>
              <a:rPr lang="es-ES" dirty="0"/>
              <a:t>Información clínica</a:t>
            </a:r>
          </a:p>
          <a:p>
            <a:pPr marL="228600" lvl="0" indent="-228600" algn="l" rtl="0">
              <a:lnSpc>
                <a:spcPct val="100000"/>
              </a:lnSpc>
              <a:spcBef>
                <a:spcPts val="1000"/>
              </a:spcBef>
              <a:spcAft>
                <a:spcPts val="0"/>
              </a:spcAft>
              <a:buClr>
                <a:schemeClr val="dk1"/>
              </a:buClr>
              <a:buSzPts val="2800"/>
              <a:buChar char="•"/>
            </a:pPr>
            <a:r>
              <a:rPr lang="es-ES" dirty="0"/>
              <a:t>Información sobre exposición y factores de riesgo</a:t>
            </a:r>
          </a:p>
          <a:p>
            <a:pPr marL="228600" lvl="0" indent="-228600" algn="l" rtl="0">
              <a:lnSpc>
                <a:spcPct val="100000"/>
              </a:lnSpc>
              <a:spcBef>
                <a:spcPts val="1000"/>
              </a:spcBef>
              <a:spcAft>
                <a:spcPts val="0"/>
              </a:spcAft>
              <a:buClr>
                <a:srgbClr val="000000"/>
              </a:buClr>
              <a:buSzPts val="2800"/>
              <a:buChar char="•"/>
            </a:pPr>
            <a:r>
              <a:rPr lang="es-ES" sz="2800" dirty="0">
                <a:solidFill>
                  <a:srgbClr val="000000"/>
                </a:solidFill>
              </a:rPr>
              <a:t>Información de persona que reporta</a:t>
            </a:r>
            <a:endParaRPr lang="es-ES" dirty="0"/>
          </a:p>
          <a:p>
            <a:pPr marL="228600" lvl="0" indent="-228600" algn="l" rtl="0">
              <a:lnSpc>
                <a:spcPct val="100000"/>
              </a:lnSpc>
              <a:spcBef>
                <a:spcPts val="1000"/>
              </a:spcBef>
              <a:spcAft>
                <a:spcPts val="0"/>
              </a:spcAft>
              <a:buClr>
                <a:schemeClr val="dk1"/>
              </a:buClr>
              <a:buSzPts val="2800"/>
              <a:buChar char="•"/>
            </a:pPr>
            <a:r>
              <a:rPr lang="es-ES" dirty="0"/>
              <a:t>Contactos y otras personas potencialmente expuestas</a:t>
            </a:r>
          </a:p>
          <a:p>
            <a:pPr marL="228600" lvl="0" indent="-50800" algn="l" rtl="0">
              <a:lnSpc>
                <a:spcPct val="100000"/>
              </a:lnSpc>
              <a:spcBef>
                <a:spcPts val="1000"/>
              </a:spcBef>
              <a:spcAft>
                <a:spcPts val="0"/>
              </a:spcAft>
              <a:buClr>
                <a:schemeClr val="dk1"/>
              </a:buClr>
              <a:buSzPts val="2800"/>
              <a:buNone/>
            </a:pPr>
            <a:endParaRPr lang="es-ES" dirty="0"/>
          </a:p>
        </p:txBody>
      </p:sp>
      <p:pic>
        <p:nvPicPr>
          <p:cNvPr id="452" name="Google Shape;452;p33" descr="A green and blue magnifying glass&#10;&#10;Description automatically generated"/>
          <p:cNvPicPr preferRelativeResize="0"/>
          <p:nvPr/>
        </p:nvPicPr>
        <p:blipFill rotWithShape="1">
          <a:blip r:embed="rId3">
            <a:alphaModFix/>
          </a:blip>
          <a:srcRect/>
          <a:stretch/>
        </p:blipFill>
        <p:spPr>
          <a:xfrm rot="-5400000" flipH="1">
            <a:off x="9381813" y="1963506"/>
            <a:ext cx="2335435" cy="22860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0AD352FB-B64B-D620-DA2B-6F70FF4ED886}"/>
              </a:ext>
            </a:extLst>
          </p:cNvPr>
          <p:cNvSpPr txBox="1">
            <a:spLocks/>
          </p:cNvSpPr>
          <p:nvPr/>
        </p:nvSpPr>
        <p:spPr>
          <a:xfrm>
            <a:off x="838200" y="0"/>
            <a:ext cx="10515600"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Formulario de notificación de </a:t>
            </a:r>
            <a:br>
              <a:rPr lang="es-ES" dirty="0"/>
            </a:br>
            <a:r>
              <a:rPr lang="es-ES" dirty="0"/>
              <a:t>casos humanos </a:t>
            </a:r>
            <a:endParaRPr lang="es-ES" dirty="0">
              <a:latin typeface="Franklin Gothic Medium" panose="020B0603020102020204" pitchFamily="34" charset="0"/>
            </a:endParaRPr>
          </a:p>
        </p:txBody>
      </p:sp>
    </p:spTree>
    <p:extLst>
      <p:ext uri="{BB962C8B-B14F-4D97-AF65-F5344CB8AC3E}">
        <p14:creationId xmlns:p14="http://schemas.microsoft.com/office/powerpoint/2010/main" val="15685226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Google Shape;468;p34">
            <a:extLst>
              <a:ext uri="{FF2B5EF4-FFF2-40B4-BE49-F238E27FC236}">
                <a16:creationId xmlns:a16="http://schemas.microsoft.com/office/drawing/2014/main" id="{05D05B44-C45F-1027-13E0-DAC58C22C5B5}"/>
              </a:ext>
            </a:extLst>
          </p:cNvPr>
          <p:cNvGraphicFramePr/>
          <p:nvPr>
            <p:extLst>
              <p:ext uri="{D42A27DB-BD31-4B8C-83A1-F6EECF244321}">
                <p14:modId xmlns:p14="http://schemas.microsoft.com/office/powerpoint/2010/main" val="3761241448"/>
              </p:ext>
            </p:extLst>
          </p:nvPr>
        </p:nvGraphicFramePr>
        <p:xfrm>
          <a:off x="515247" y="5937701"/>
          <a:ext cx="13271092" cy="688075"/>
        </p:xfrm>
        <a:graphic>
          <a:graphicData uri="http://schemas.openxmlformats.org/drawingml/2006/table">
            <a:tbl>
              <a:tblPr firstRow="1" bandRow="1">
                <a:noFill/>
              </a:tblPr>
              <a:tblGrid>
                <a:gridCol w="4423684">
                  <a:extLst>
                    <a:ext uri="{9D8B030D-6E8A-4147-A177-3AD203B41FA5}">
                      <a16:colId xmlns:a16="http://schemas.microsoft.com/office/drawing/2014/main" val="20000"/>
                    </a:ext>
                  </a:extLst>
                </a:gridCol>
                <a:gridCol w="4873521">
                  <a:extLst>
                    <a:ext uri="{9D8B030D-6E8A-4147-A177-3AD203B41FA5}">
                      <a16:colId xmlns:a16="http://schemas.microsoft.com/office/drawing/2014/main" val="20001"/>
                    </a:ext>
                  </a:extLst>
                </a:gridCol>
                <a:gridCol w="3973887">
                  <a:extLst>
                    <a:ext uri="{9D8B030D-6E8A-4147-A177-3AD203B41FA5}">
                      <a16:colId xmlns:a16="http://schemas.microsoft.com/office/drawing/2014/main" val="20002"/>
                    </a:ext>
                  </a:extLst>
                </a:gridCol>
              </a:tblGrid>
              <a:tr h="317225">
                <a:tc>
                  <a:txBody>
                    <a:bodyPr/>
                    <a:lstStyle/>
                    <a:p>
                      <a:pPr marL="0" marR="0" lvl="0" indent="0" algn="l" rtl="0">
                        <a:spcBef>
                          <a:spcPts val="0"/>
                        </a:spcBef>
                        <a:spcAft>
                          <a:spcPts val="0"/>
                        </a:spcAft>
                        <a:buNone/>
                      </a:pPr>
                      <a:r>
                        <a:rPr lang="es-ES" sz="1800" b="0" noProof="0" dirty="0">
                          <a:solidFill>
                            <a:schemeClr val="tx1"/>
                          </a:solidFill>
                          <a:latin typeface="+mn-lt"/>
                        </a:rPr>
                        <a:t>I = Información identificativa</a:t>
                      </a: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1800" b="0" noProof="0" dirty="0">
                          <a:solidFill>
                            <a:schemeClr val="tx1"/>
                          </a:solidFill>
                          <a:latin typeface="+mn-lt"/>
                        </a:rPr>
                        <a:t>D = Información demográfica</a:t>
                      </a: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endParaRPr lang="es-ES" sz="1800" b="0" i="0" u="none" strike="noStrike" cap="none" noProof="0" dirty="0">
                        <a:solidFill>
                          <a:schemeClr val="tx1"/>
                        </a:solidFill>
                        <a:latin typeface="+mn-lt"/>
                        <a:ea typeface="Times New Roman"/>
                        <a:cs typeface="Times New Roman"/>
                        <a:sym typeface="Times New Roman"/>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chemeClr val="accent5"/>
                        </a:buClr>
                        <a:buSzPts val="1600"/>
                        <a:buFont typeface="Times New Roman"/>
                        <a:buNone/>
                      </a:pPr>
                      <a:r>
                        <a:rPr lang="es-ES" sz="1800" b="0" i="0" u="none" strike="noStrike" cap="none" noProof="0" dirty="0">
                          <a:solidFill>
                            <a:schemeClr val="tx1"/>
                          </a:solidFill>
                          <a:latin typeface="+mn-lt"/>
                          <a:ea typeface="Times New Roman"/>
                          <a:cs typeface="Times New Roman"/>
                          <a:sym typeface="Times New Roman"/>
                        </a:rPr>
                        <a:t>E = </a:t>
                      </a:r>
                      <a:r>
                        <a:rPr lang="es-ES" sz="1800" b="0" noProof="0" dirty="0">
                          <a:solidFill>
                            <a:schemeClr val="tx1"/>
                          </a:solidFill>
                          <a:latin typeface="+mn-lt"/>
                        </a:rPr>
                        <a:t>Información sobre </a:t>
                      </a:r>
                      <a:r>
                        <a:rPr lang="es-ES" sz="1800" b="0" i="0" u="none" strike="noStrike" cap="none" noProof="0" dirty="0">
                          <a:solidFill>
                            <a:schemeClr val="tx1"/>
                          </a:solidFill>
                          <a:latin typeface="+mn-lt"/>
                          <a:ea typeface="Times New Roman"/>
                          <a:cs typeface="Times New Roman"/>
                          <a:sym typeface="Times New Roman"/>
                        </a:rPr>
                        <a:t>la exposición</a:t>
                      </a: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r>
                        <a:rPr lang="es-ES" sz="1800" b="0" i="0" u="none" strike="noStrike" cap="none" noProof="0" dirty="0">
                          <a:solidFill>
                            <a:schemeClr val="tx1"/>
                          </a:solidFill>
                          <a:latin typeface="+mn-lt"/>
                          <a:ea typeface="Times New Roman"/>
                          <a:cs typeface="Times New Roman"/>
                          <a:sym typeface="Times New Roman"/>
                        </a:rPr>
                        <a:t>R = Fuente informante</a:t>
                      </a:r>
                      <a:endParaRPr lang="es-ES" sz="1800" b="0" noProof="0" dirty="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lang="es-ES" sz="1800" b="0" noProof="0" dirty="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6" name="Google Shape;451;p34">
            <a:extLst>
              <a:ext uri="{FF2B5EF4-FFF2-40B4-BE49-F238E27FC236}">
                <a16:creationId xmlns:a16="http://schemas.microsoft.com/office/drawing/2014/main" id="{5A38AFD9-C42C-0498-A632-4B9309B670A7}"/>
              </a:ext>
            </a:extLst>
          </p:cNvPr>
          <p:cNvGraphicFramePr/>
          <p:nvPr>
            <p:extLst>
              <p:ext uri="{D42A27DB-BD31-4B8C-83A1-F6EECF244321}">
                <p14:modId xmlns:p14="http://schemas.microsoft.com/office/powerpoint/2010/main" val="1650330136"/>
              </p:ext>
            </p:extLst>
          </p:nvPr>
        </p:nvGraphicFramePr>
        <p:xfrm>
          <a:off x="677993" y="1385748"/>
          <a:ext cx="10910346" cy="4421906"/>
        </p:xfrm>
        <a:graphic>
          <a:graphicData uri="http://schemas.openxmlformats.org/drawingml/2006/table">
            <a:tbl>
              <a:tblPr firstRow="1" firstCol="1" bandRow="1">
                <a:noFill/>
              </a:tblPr>
              <a:tblGrid>
                <a:gridCol w="661897">
                  <a:extLst>
                    <a:ext uri="{9D8B030D-6E8A-4147-A177-3AD203B41FA5}">
                      <a16:colId xmlns:a16="http://schemas.microsoft.com/office/drawing/2014/main" val="20000"/>
                    </a:ext>
                  </a:extLst>
                </a:gridCol>
                <a:gridCol w="6572113">
                  <a:extLst>
                    <a:ext uri="{9D8B030D-6E8A-4147-A177-3AD203B41FA5}">
                      <a16:colId xmlns:a16="http://schemas.microsoft.com/office/drawing/2014/main" val="20001"/>
                    </a:ext>
                  </a:extLst>
                </a:gridCol>
                <a:gridCol w="806035">
                  <a:extLst>
                    <a:ext uri="{9D8B030D-6E8A-4147-A177-3AD203B41FA5}">
                      <a16:colId xmlns:a16="http://schemas.microsoft.com/office/drawing/2014/main" val="20002"/>
                    </a:ext>
                  </a:extLst>
                </a:gridCol>
                <a:gridCol w="2870301">
                  <a:extLst>
                    <a:ext uri="{9D8B030D-6E8A-4147-A177-3AD203B41FA5}">
                      <a16:colId xmlns:a16="http://schemas.microsoft.com/office/drawing/2014/main" val="20003"/>
                    </a:ext>
                  </a:extLst>
                </a:gridCol>
              </a:tblGrid>
              <a:tr h="139133">
                <a:tc gridSpan="2">
                  <a:txBody>
                    <a:bodyPr/>
                    <a:lstStyle/>
                    <a:p>
                      <a:pPr marL="0" marR="0" lvl="0" indent="0" algn="ctr" rtl="0">
                        <a:lnSpc>
                          <a:spcPct val="115000"/>
                        </a:lnSpc>
                        <a:spcBef>
                          <a:spcPts val="0"/>
                        </a:spcBef>
                        <a:spcAft>
                          <a:spcPts val="0"/>
                        </a:spcAft>
                        <a:buNone/>
                      </a:pPr>
                      <a:r>
                        <a:rPr lang="es-ES" sz="2000" b="1" noProof="0" dirty="0">
                          <a:solidFill>
                            <a:schemeClr val="tx1"/>
                          </a:solidFill>
                          <a:latin typeface="Arial"/>
                          <a:ea typeface="Arial"/>
                          <a:cs typeface="Arial"/>
                          <a:sym typeface="Arial"/>
                        </a:rPr>
                        <a:t>Variables / Preguntas</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0" marR="0" lvl="0" indent="0" algn="ctr" rtl="0">
                        <a:lnSpc>
                          <a:spcPct val="115000"/>
                        </a:lnSpc>
                        <a:spcBef>
                          <a:spcPts val="0"/>
                        </a:spcBef>
                        <a:spcAft>
                          <a:spcPts val="0"/>
                        </a:spcAft>
                        <a:buNone/>
                      </a:pPr>
                      <a:r>
                        <a:rPr lang="es-ES" sz="2000" b="1" noProof="0" dirty="0">
                          <a:solidFill>
                            <a:schemeClr val="tx1"/>
                          </a:solidFill>
                          <a:latin typeface="Arial"/>
                          <a:ea typeface="Arial"/>
                          <a:cs typeface="Arial"/>
                          <a:sym typeface="Arial"/>
                        </a:rPr>
                        <a:t>Tipo</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rtl="0">
                        <a:lnSpc>
                          <a:spcPct val="115000"/>
                        </a:lnSpc>
                        <a:spcBef>
                          <a:spcPts val="0"/>
                        </a:spcBef>
                        <a:spcAft>
                          <a:spcPts val="0"/>
                        </a:spcAft>
                        <a:buNone/>
                      </a:pPr>
                      <a:r>
                        <a:rPr lang="es-ES" sz="2000" b="1" noProof="0" dirty="0">
                          <a:solidFill>
                            <a:schemeClr val="tx1"/>
                          </a:solidFill>
                          <a:latin typeface="Arial"/>
                          <a:ea typeface="Arial"/>
                          <a:cs typeface="Arial"/>
                          <a:sym typeface="Arial"/>
                        </a:rPr>
                        <a:t>Respuesta</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0"/>
                  </a:ext>
                </a:extLst>
              </a:tr>
              <a:tr h="423790">
                <a:tc>
                  <a:txBody>
                    <a:bodyPr/>
                    <a:lstStyle/>
                    <a:p>
                      <a:pPr marL="0" marR="0" lvl="0" indent="0" algn="ctr" rtl="0">
                        <a:lnSpc>
                          <a:spcPct val="115000"/>
                        </a:lnSpc>
                        <a:spcBef>
                          <a:spcPts val="0"/>
                        </a:spcBef>
                        <a:spcAft>
                          <a:spcPts val="0"/>
                        </a:spcAft>
                        <a:buNone/>
                      </a:pPr>
                      <a:r>
                        <a:rPr lang="es-ES" sz="2000" b="0" noProof="0" dirty="0">
                          <a:solidFill>
                            <a:schemeClr val="tx1"/>
                          </a:solidFill>
                          <a:latin typeface="Arial"/>
                          <a:ea typeface="Arial"/>
                          <a:cs typeface="Arial"/>
                          <a:sym typeface="Arial"/>
                        </a:rPr>
                        <a:t>1</a:t>
                      </a:r>
                      <a:endParaRPr lang="es-ES" sz="2000" noProof="0" dirty="0">
                        <a:solidFill>
                          <a:schemeClr val="tx1"/>
                        </a:solidFil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s-ES" sz="2000" noProof="0" dirty="0">
                          <a:solidFill>
                            <a:schemeClr val="tx1"/>
                          </a:solidFill>
                          <a:latin typeface="Arial"/>
                          <a:ea typeface="Arial"/>
                          <a:cs typeface="Arial"/>
                          <a:sym typeface="Arial"/>
                        </a:rPr>
                        <a:t>Lugar de notificación (centro sanitario, campamento, etc.)</a:t>
                      </a:r>
                    </a:p>
                  </a:txBody>
                  <a:tcPr marL="45725"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16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16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23790">
                <a:tc>
                  <a:txBody>
                    <a:bodyPr/>
                    <a:lstStyle/>
                    <a:p>
                      <a:pPr marL="0" marR="0" lvl="0" indent="0" algn="ctr" rtl="0">
                        <a:lnSpc>
                          <a:spcPct val="115000"/>
                        </a:lnSpc>
                        <a:spcBef>
                          <a:spcPts val="0"/>
                        </a:spcBef>
                        <a:spcAft>
                          <a:spcPts val="0"/>
                        </a:spcAft>
                        <a:buNone/>
                      </a:pPr>
                      <a:r>
                        <a:rPr lang="es-ES" sz="2000" b="0" noProof="0" dirty="0">
                          <a:solidFill>
                            <a:schemeClr val="tx1"/>
                          </a:solidFill>
                          <a:latin typeface="Arial"/>
                          <a:ea typeface="Arial"/>
                          <a:cs typeface="Arial"/>
                          <a:sym typeface="Arial"/>
                        </a:rPr>
                        <a:t>2</a:t>
                      </a:r>
                      <a:endParaRPr lang="es-ES" sz="2000" noProof="0" dirty="0">
                        <a:solidFill>
                          <a:schemeClr val="tx1"/>
                        </a:solidFil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s-ES" sz="2000" noProof="0" dirty="0">
                          <a:solidFill>
                            <a:schemeClr val="tx1"/>
                          </a:solidFill>
                          <a:latin typeface="Arial"/>
                          <a:ea typeface="Arial"/>
                          <a:cs typeface="Arial"/>
                          <a:sym typeface="Arial"/>
                        </a:rPr>
                        <a:t>Distrito notificador</a:t>
                      </a:r>
                    </a:p>
                  </a:txBody>
                  <a:tcPr marL="45725"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16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16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2"/>
                  </a:ext>
                </a:extLst>
              </a:tr>
              <a:tr h="635688">
                <a:tc>
                  <a:txBody>
                    <a:bodyPr/>
                    <a:lstStyle/>
                    <a:p>
                      <a:pPr marL="0" marR="0" lvl="0" indent="0" algn="ctr" rtl="0">
                        <a:lnSpc>
                          <a:spcPct val="115000"/>
                        </a:lnSpc>
                        <a:spcBef>
                          <a:spcPts val="0"/>
                        </a:spcBef>
                        <a:spcAft>
                          <a:spcPts val="0"/>
                        </a:spcAft>
                        <a:buNone/>
                      </a:pPr>
                      <a:r>
                        <a:rPr lang="es-ES" sz="2000" b="0" noProof="0" dirty="0">
                          <a:solidFill>
                            <a:schemeClr val="tx1"/>
                          </a:solidFill>
                          <a:latin typeface="Arial"/>
                          <a:ea typeface="Arial"/>
                          <a:cs typeface="Arial"/>
                          <a:sym typeface="Arial"/>
                        </a:rPr>
                        <a:t>3</a:t>
                      </a:r>
                      <a:endParaRPr lang="es-ES" sz="2000" noProof="0" dirty="0">
                        <a:solidFill>
                          <a:schemeClr val="tx1"/>
                        </a:solidFil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s-ES" sz="2000" noProof="0" dirty="0">
                          <a:solidFill>
                            <a:schemeClr val="tx1"/>
                          </a:solidFill>
                          <a:latin typeface="Arial"/>
                          <a:ea typeface="Arial"/>
                          <a:cs typeface="Arial"/>
                          <a:sym typeface="Arial"/>
                        </a:rPr>
                        <a:t>Enfermedad o evento (diagnóstico)</a:t>
                      </a:r>
                    </a:p>
                  </a:txBody>
                  <a:tcPr marL="45725"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16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16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423790">
                <a:tc>
                  <a:txBody>
                    <a:bodyPr/>
                    <a:lstStyle/>
                    <a:p>
                      <a:pPr marL="0" marR="0" lvl="0" indent="0" algn="ctr" rtl="0">
                        <a:lnSpc>
                          <a:spcPct val="115000"/>
                        </a:lnSpc>
                        <a:spcBef>
                          <a:spcPts val="0"/>
                        </a:spcBef>
                        <a:spcAft>
                          <a:spcPts val="0"/>
                        </a:spcAft>
                        <a:buNone/>
                      </a:pPr>
                      <a:r>
                        <a:rPr lang="es-ES" sz="2000" b="0" noProof="0" dirty="0">
                          <a:solidFill>
                            <a:schemeClr val="tx1"/>
                          </a:solidFill>
                          <a:latin typeface="Arial"/>
                          <a:ea typeface="Arial"/>
                          <a:cs typeface="Arial"/>
                          <a:sym typeface="Arial"/>
                        </a:rPr>
                        <a:t>4</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s-ES" sz="2000" noProof="0" dirty="0">
                          <a:solidFill>
                            <a:schemeClr val="tx1"/>
                          </a:solidFill>
                          <a:latin typeface="Arial"/>
                          <a:ea typeface="Arial"/>
                          <a:cs typeface="Arial"/>
                          <a:sym typeface="Arial"/>
                        </a:rPr>
                        <a:t>¿Hospitalización o ambulatorio?</a:t>
                      </a:r>
                    </a:p>
                  </a:txBody>
                  <a:tcPr marL="45725"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16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16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4"/>
                  </a:ext>
                </a:extLst>
              </a:tr>
              <a:tr h="423790">
                <a:tc>
                  <a:txBody>
                    <a:bodyPr/>
                    <a:lstStyle/>
                    <a:p>
                      <a:pPr marL="0" marR="0" lvl="0" indent="0" algn="ctr" rtl="0">
                        <a:lnSpc>
                          <a:spcPct val="115000"/>
                        </a:lnSpc>
                        <a:spcBef>
                          <a:spcPts val="0"/>
                        </a:spcBef>
                        <a:spcAft>
                          <a:spcPts val="0"/>
                        </a:spcAft>
                        <a:buNone/>
                      </a:pPr>
                      <a:r>
                        <a:rPr lang="es-ES" sz="2000" b="0" noProof="0" dirty="0">
                          <a:solidFill>
                            <a:schemeClr val="tx1"/>
                          </a:solidFill>
                          <a:latin typeface="Arial"/>
                          <a:ea typeface="Arial"/>
                          <a:cs typeface="Arial"/>
                          <a:sym typeface="Arial"/>
                        </a:rPr>
                        <a:t>5</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s-ES" sz="2000" noProof="0" dirty="0">
                          <a:solidFill>
                            <a:schemeClr val="tx1"/>
                          </a:solidFill>
                          <a:latin typeface="Arial"/>
                          <a:ea typeface="Arial"/>
                          <a:cs typeface="Arial"/>
                          <a:sym typeface="Arial"/>
                        </a:rPr>
                        <a:t>Fecha de consulta en el servicio de salud </a:t>
                      </a:r>
                      <a:r>
                        <a:rPr lang="es-ES" sz="2000" noProof="0" dirty="0">
                          <a:solidFill>
                            <a:schemeClr val="tx1"/>
                          </a:solidFill>
                          <a:latin typeface="+mn-lt"/>
                          <a:ea typeface="Arial"/>
                          <a:cs typeface="Arial"/>
                          <a:sym typeface="Arial"/>
                        </a:rPr>
                        <a:t>(DD/MMM/AAAA)</a:t>
                      </a:r>
                      <a:endParaRPr lang="es-ES" sz="2000" noProof="0" dirty="0">
                        <a:solidFill>
                          <a:schemeClr val="tx1"/>
                        </a:solidFill>
                        <a:latin typeface="Arial"/>
                        <a:ea typeface="Arial"/>
                        <a:cs typeface="Arial"/>
                        <a:sym typeface="Arial"/>
                      </a:endParaRPr>
                    </a:p>
                  </a:txBody>
                  <a:tcPr marL="45725"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16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16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423790">
                <a:tc>
                  <a:txBody>
                    <a:bodyPr/>
                    <a:lstStyle/>
                    <a:p>
                      <a:pPr marL="0" marR="0" lvl="0" indent="0" algn="ctr" rtl="0">
                        <a:lnSpc>
                          <a:spcPct val="115000"/>
                        </a:lnSpc>
                        <a:spcBef>
                          <a:spcPts val="0"/>
                        </a:spcBef>
                        <a:spcAft>
                          <a:spcPts val="0"/>
                        </a:spcAft>
                        <a:buNone/>
                      </a:pPr>
                      <a:r>
                        <a:rPr lang="es-ES" sz="2000" b="0" noProof="0" dirty="0">
                          <a:solidFill>
                            <a:schemeClr val="tx1"/>
                          </a:solidFill>
                          <a:latin typeface="Arial"/>
                          <a:ea typeface="Arial"/>
                          <a:cs typeface="Arial"/>
                          <a:sym typeface="Arial"/>
                        </a:rPr>
                        <a:t>6</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s-ES" sz="2000" noProof="0" dirty="0">
                          <a:solidFill>
                            <a:schemeClr val="tx1"/>
                          </a:solidFill>
                          <a:latin typeface="Arial"/>
                          <a:ea typeface="Arial"/>
                          <a:cs typeface="Arial"/>
                          <a:sym typeface="Arial"/>
                        </a:rPr>
                        <a:t>Nombre del paciente</a:t>
                      </a:r>
                    </a:p>
                  </a:txBody>
                  <a:tcPr marL="45725"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16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16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6"/>
                  </a:ext>
                </a:extLst>
              </a:tr>
              <a:tr h="423790">
                <a:tc>
                  <a:txBody>
                    <a:bodyPr/>
                    <a:lstStyle/>
                    <a:p>
                      <a:pPr marL="0" marR="0" lvl="0" indent="0" algn="ctr" rtl="0">
                        <a:lnSpc>
                          <a:spcPct val="115000"/>
                        </a:lnSpc>
                        <a:spcBef>
                          <a:spcPts val="0"/>
                        </a:spcBef>
                        <a:spcAft>
                          <a:spcPts val="0"/>
                        </a:spcAft>
                        <a:buNone/>
                      </a:pPr>
                      <a:r>
                        <a:rPr lang="es-ES" sz="2000" b="0" noProof="0" dirty="0">
                          <a:solidFill>
                            <a:schemeClr val="tx1"/>
                          </a:solidFill>
                          <a:latin typeface="Arial"/>
                          <a:ea typeface="Arial"/>
                          <a:cs typeface="Arial"/>
                          <a:sym typeface="Arial"/>
                        </a:rPr>
                        <a:t>7</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s-ES" sz="2000" noProof="0" dirty="0">
                          <a:solidFill>
                            <a:schemeClr val="tx1"/>
                          </a:solidFill>
                          <a:latin typeface="Arial"/>
                          <a:ea typeface="Arial"/>
                          <a:cs typeface="Arial"/>
                          <a:sym typeface="Arial"/>
                        </a:rPr>
                        <a:t>Fecha de nacimiento (DD/MMM/AAAA)</a:t>
                      </a:r>
                    </a:p>
                  </a:txBody>
                  <a:tcPr marL="45725"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16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16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696229">
                <a:tc>
                  <a:txBody>
                    <a:bodyPr/>
                    <a:lstStyle/>
                    <a:p>
                      <a:pPr marL="0" marR="0" lvl="0" indent="0" algn="ctr" rtl="0">
                        <a:lnSpc>
                          <a:spcPct val="115000"/>
                        </a:lnSpc>
                        <a:spcBef>
                          <a:spcPts val="0"/>
                        </a:spcBef>
                        <a:spcAft>
                          <a:spcPts val="0"/>
                        </a:spcAft>
                        <a:buNone/>
                      </a:pPr>
                      <a:r>
                        <a:rPr lang="es-ES" sz="2000" b="0" noProof="0" dirty="0">
                          <a:solidFill>
                            <a:schemeClr val="tx1"/>
                          </a:solidFill>
                          <a:latin typeface="Arial"/>
                          <a:ea typeface="Arial"/>
                          <a:cs typeface="Arial"/>
                          <a:sym typeface="Arial"/>
                        </a:rPr>
                        <a:t>8</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s-ES" sz="2000" noProof="0" dirty="0">
                          <a:solidFill>
                            <a:schemeClr val="tx1"/>
                          </a:solidFill>
                          <a:latin typeface="Arial"/>
                          <a:ea typeface="Arial"/>
                          <a:cs typeface="Arial"/>
                          <a:sym typeface="Arial"/>
                        </a:rPr>
                        <a:t>Edad (en años) </a:t>
                      </a:r>
                    </a:p>
                    <a:p>
                      <a:pPr marL="0" marR="0" lvl="0" indent="0" algn="l" rtl="0">
                        <a:lnSpc>
                          <a:spcPct val="100000"/>
                        </a:lnSpc>
                        <a:spcBef>
                          <a:spcPts val="0"/>
                        </a:spcBef>
                        <a:spcAft>
                          <a:spcPts val="0"/>
                        </a:spcAft>
                        <a:buNone/>
                      </a:pPr>
                      <a:r>
                        <a:rPr lang="es-ES" sz="2000" noProof="0" dirty="0">
                          <a:solidFill>
                            <a:schemeClr val="tx1"/>
                          </a:solidFill>
                          <a:latin typeface="Arial"/>
                          <a:ea typeface="Arial"/>
                          <a:cs typeface="Arial"/>
                          <a:sym typeface="Arial"/>
                        </a:rPr>
                        <a:t>Puede utilizar números decimales</a:t>
                      </a:r>
                    </a:p>
                  </a:txBody>
                  <a:tcPr marL="45725"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16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16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8"/>
                  </a:ext>
                </a:extLst>
              </a:tr>
            </a:tbl>
          </a:graphicData>
        </a:graphic>
      </p:graphicFrame>
      <p:sp>
        <p:nvSpPr>
          <p:cNvPr id="8" name="Google Shape;453;p34">
            <a:extLst>
              <a:ext uri="{FF2B5EF4-FFF2-40B4-BE49-F238E27FC236}">
                <a16:creationId xmlns:a16="http://schemas.microsoft.com/office/drawing/2014/main" id="{549A1005-5958-4D82-6DEA-1950197FC9C4}"/>
              </a:ext>
            </a:extLst>
          </p:cNvPr>
          <p:cNvSpPr txBox="1"/>
          <p:nvPr/>
        </p:nvSpPr>
        <p:spPr>
          <a:xfrm>
            <a:off x="8070729" y="1723986"/>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ea typeface="Arial"/>
                <a:cs typeface="Arial"/>
                <a:sym typeface="Arial"/>
              </a:rPr>
              <a:t>R</a:t>
            </a:r>
            <a:endParaRPr sz="2400" dirty="0">
              <a:solidFill>
                <a:srgbClr val="00953A"/>
              </a:solidFill>
            </a:endParaRPr>
          </a:p>
        </p:txBody>
      </p:sp>
      <p:sp>
        <p:nvSpPr>
          <p:cNvPr id="9" name="Google Shape;454;p34">
            <a:extLst>
              <a:ext uri="{FF2B5EF4-FFF2-40B4-BE49-F238E27FC236}">
                <a16:creationId xmlns:a16="http://schemas.microsoft.com/office/drawing/2014/main" id="{96DB78F6-69F3-496E-A45A-315E9BB36653}"/>
              </a:ext>
            </a:extLst>
          </p:cNvPr>
          <p:cNvSpPr txBox="1"/>
          <p:nvPr/>
        </p:nvSpPr>
        <p:spPr>
          <a:xfrm>
            <a:off x="8061797" y="2680275"/>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ea typeface="Arial"/>
                <a:cs typeface="Arial"/>
                <a:sym typeface="Arial"/>
              </a:rPr>
              <a:t>C</a:t>
            </a:r>
            <a:endParaRPr sz="2400" dirty="0">
              <a:solidFill>
                <a:srgbClr val="00953A"/>
              </a:solidFill>
            </a:endParaRPr>
          </a:p>
        </p:txBody>
      </p:sp>
      <p:sp>
        <p:nvSpPr>
          <p:cNvPr id="11" name="Google Shape;456;p34">
            <a:extLst>
              <a:ext uri="{FF2B5EF4-FFF2-40B4-BE49-F238E27FC236}">
                <a16:creationId xmlns:a16="http://schemas.microsoft.com/office/drawing/2014/main" id="{E186A579-3FA7-4787-DAF7-3FB7DB9890DE}"/>
              </a:ext>
            </a:extLst>
          </p:cNvPr>
          <p:cNvSpPr txBox="1"/>
          <p:nvPr/>
        </p:nvSpPr>
        <p:spPr>
          <a:xfrm>
            <a:off x="8061797" y="3156560"/>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ea typeface="Arial"/>
                <a:cs typeface="Arial"/>
                <a:sym typeface="Arial"/>
              </a:rPr>
              <a:t>C</a:t>
            </a:r>
            <a:endParaRPr sz="2400" dirty="0">
              <a:solidFill>
                <a:srgbClr val="00953A"/>
              </a:solidFill>
            </a:endParaRPr>
          </a:p>
        </p:txBody>
      </p:sp>
      <p:sp>
        <p:nvSpPr>
          <p:cNvPr id="12" name="Google Shape;457;p34">
            <a:extLst>
              <a:ext uri="{FF2B5EF4-FFF2-40B4-BE49-F238E27FC236}">
                <a16:creationId xmlns:a16="http://schemas.microsoft.com/office/drawing/2014/main" id="{BCA7B55D-541D-5D84-BB03-7198B7BA6D67}"/>
              </a:ext>
            </a:extLst>
          </p:cNvPr>
          <p:cNvSpPr txBox="1"/>
          <p:nvPr/>
        </p:nvSpPr>
        <p:spPr>
          <a:xfrm>
            <a:off x="8056216" y="4261344"/>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ea typeface="Arial"/>
                <a:cs typeface="Arial"/>
                <a:sym typeface="Arial"/>
              </a:rPr>
              <a:t>I</a:t>
            </a:r>
            <a:endParaRPr sz="2400" dirty="0">
              <a:solidFill>
                <a:srgbClr val="00953A"/>
              </a:solidFill>
            </a:endParaRPr>
          </a:p>
        </p:txBody>
      </p:sp>
      <p:sp>
        <p:nvSpPr>
          <p:cNvPr id="13" name="Google Shape;458;p34">
            <a:extLst>
              <a:ext uri="{FF2B5EF4-FFF2-40B4-BE49-F238E27FC236}">
                <a16:creationId xmlns:a16="http://schemas.microsoft.com/office/drawing/2014/main" id="{C1CDDDE1-2056-B8B4-5D93-29F7548A4EFC}"/>
              </a:ext>
            </a:extLst>
          </p:cNvPr>
          <p:cNvSpPr txBox="1"/>
          <p:nvPr/>
        </p:nvSpPr>
        <p:spPr>
          <a:xfrm>
            <a:off x="8098967" y="4688112"/>
            <a:ext cx="448151"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ea typeface="Arial"/>
                <a:cs typeface="Arial"/>
                <a:sym typeface="Arial"/>
              </a:rPr>
              <a:t>I</a:t>
            </a:r>
            <a:endParaRPr sz="2400" dirty="0">
              <a:solidFill>
                <a:srgbClr val="00953A"/>
              </a:solidFill>
            </a:endParaRPr>
          </a:p>
        </p:txBody>
      </p:sp>
      <p:sp>
        <p:nvSpPr>
          <p:cNvPr id="14" name="Google Shape;459;p34">
            <a:extLst>
              <a:ext uri="{FF2B5EF4-FFF2-40B4-BE49-F238E27FC236}">
                <a16:creationId xmlns:a16="http://schemas.microsoft.com/office/drawing/2014/main" id="{FF463954-8C49-22DB-A43B-6B3D55AAD017}"/>
              </a:ext>
            </a:extLst>
          </p:cNvPr>
          <p:cNvSpPr txBox="1"/>
          <p:nvPr/>
        </p:nvSpPr>
        <p:spPr>
          <a:xfrm>
            <a:off x="8070730" y="5215983"/>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ea typeface="Arial"/>
                <a:cs typeface="Arial"/>
                <a:sym typeface="Arial"/>
              </a:rPr>
              <a:t>D</a:t>
            </a:r>
            <a:endParaRPr sz="2400" dirty="0">
              <a:solidFill>
                <a:srgbClr val="00953A"/>
              </a:solidFill>
            </a:endParaRPr>
          </a:p>
        </p:txBody>
      </p:sp>
      <p:sp>
        <p:nvSpPr>
          <p:cNvPr id="20" name="Google Shape;465;p34">
            <a:extLst>
              <a:ext uri="{FF2B5EF4-FFF2-40B4-BE49-F238E27FC236}">
                <a16:creationId xmlns:a16="http://schemas.microsoft.com/office/drawing/2014/main" id="{21572DC9-034A-DB9A-8C99-FB80E8FAFC20}"/>
              </a:ext>
            </a:extLst>
          </p:cNvPr>
          <p:cNvSpPr txBox="1"/>
          <p:nvPr/>
        </p:nvSpPr>
        <p:spPr>
          <a:xfrm>
            <a:off x="8768376" y="4284582"/>
            <a:ext cx="2776974" cy="400069"/>
          </a:xfrm>
          <a:prstGeom prst="rect">
            <a:avLst/>
          </a:prstGeom>
          <a:noFill/>
          <a:ln>
            <a:noFill/>
          </a:ln>
        </p:spPr>
        <p:txBody>
          <a:bodyPr spcFirstLastPara="1" wrap="square" lIns="91425" tIns="45700" rIns="91425" bIns="45700" anchor="ctr" anchorCtr="0">
            <a:spAutoFit/>
          </a:bodyPr>
          <a:lstStyle/>
          <a:p>
            <a:pPr marL="0" marR="0" lvl="0" indent="0" rtl="0">
              <a:spcBef>
                <a:spcPts val="0"/>
              </a:spcBef>
              <a:spcAft>
                <a:spcPts val="0"/>
              </a:spcAft>
              <a:buNone/>
            </a:pPr>
            <a:r>
              <a:rPr lang="en-US" sz="2000" b="1" dirty="0">
                <a:solidFill>
                  <a:srgbClr val="00953A"/>
                </a:solidFill>
                <a:ea typeface="Arial"/>
                <a:cs typeface="Arial"/>
                <a:sym typeface="Arial"/>
              </a:rPr>
              <a:t>Taman</a:t>
            </a:r>
            <a:endParaRPr sz="2000" dirty="0">
              <a:solidFill>
                <a:srgbClr val="00953A"/>
              </a:solidFill>
            </a:endParaRPr>
          </a:p>
        </p:txBody>
      </p:sp>
      <p:sp>
        <p:nvSpPr>
          <p:cNvPr id="45" name="Google Shape;453;p34">
            <a:extLst>
              <a:ext uri="{FF2B5EF4-FFF2-40B4-BE49-F238E27FC236}">
                <a16:creationId xmlns:a16="http://schemas.microsoft.com/office/drawing/2014/main" id="{5A5F2B34-DF93-E3E5-A69C-8CF8D6C49EF0}"/>
              </a:ext>
            </a:extLst>
          </p:cNvPr>
          <p:cNvSpPr txBox="1"/>
          <p:nvPr/>
        </p:nvSpPr>
        <p:spPr>
          <a:xfrm>
            <a:off x="8061797" y="2135878"/>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ea typeface="Arial"/>
                <a:cs typeface="Arial"/>
                <a:sym typeface="Arial"/>
              </a:rPr>
              <a:t>R</a:t>
            </a:r>
            <a:endParaRPr sz="2400">
              <a:solidFill>
                <a:srgbClr val="00953A"/>
              </a:solidFill>
            </a:endParaRPr>
          </a:p>
        </p:txBody>
      </p:sp>
      <p:sp>
        <p:nvSpPr>
          <p:cNvPr id="46" name="Google Shape;456;p34">
            <a:extLst>
              <a:ext uri="{FF2B5EF4-FFF2-40B4-BE49-F238E27FC236}">
                <a16:creationId xmlns:a16="http://schemas.microsoft.com/office/drawing/2014/main" id="{6D561D2B-4B16-16AA-B328-7D2C2FE02BE3}"/>
              </a:ext>
            </a:extLst>
          </p:cNvPr>
          <p:cNvSpPr txBox="1"/>
          <p:nvPr/>
        </p:nvSpPr>
        <p:spPr>
          <a:xfrm>
            <a:off x="8072149" y="3722648"/>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ea typeface="Arial"/>
                <a:cs typeface="Arial"/>
                <a:sym typeface="Arial"/>
              </a:rPr>
              <a:t>C</a:t>
            </a:r>
            <a:endParaRPr sz="2400" dirty="0">
              <a:solidFill>
                <a:srgbClr val="00953A"/>
              </a:solidFill>
            </a:endParaRPr>
          </a:p>
        </p:txBody>
      </p:sp>
      <p:sp>
        <p:nvSpPr>
          <p:cNvPr id="47" name="Google Shape;460;p34">
            <a:extLst>
              <a:ext uri="{FF2B5EF4-FFF2-40B4-BE49-F238E27FC236}">
                <a16:creationId xmlns:a16="http://schemas.microsoft.com/office/drawing/2014/main" id="{9783A08F-066C-9077-49EF-820C3A61B21A}"/>
              </a:ext>
            </a:extLst>
          </p:cNvPr>
          <p:cNvSpPr txBox="1"/>
          <p:nvPr/>
        </p:nvSpPr>
        <p:spPr>
          <a:xfrm>
            <a:off x="8768376" y="1741424"/>
            <a:ext cx="3138354" cy="400069"/>
          </a:xfrm>
          <a:prstGeom prst="rect">
            <a:avLst/>
          </a:prstGeom>
          <a:noFill/>
          <a:ln>
            <a:noFill/>
          </a:ln>
        </p:spPr>
        <p:txBody>
          <a:bodyPr spcFirstLastPara="1" wrap="square" lIns="91425" tIns="45700" rIns="91425" bIns="45700" anchor="ctr" anchorCtr="0">
            <a:spAutoFit/>
          </a:bodyPr>
          <a:lstStyle/>
          <a:p>
            <a:pPr marL="0" marR="0" lvl="0" indent="0" rtl="0">
              <a:spcBef>
                <a:spcPts val="0"/>
              </a:spcBef>
              <a:spcAft>
                <a:spcPts val="0"/>
              </a:spcAft>
              <a:buNone/>
            </a:pPr>
            <a:r>
              <a:rPr lang="en-US" sz="2000" b="1" dirty="0">
                <a:solidFill>
                  <a:srgbClr val="00953A"/>
                </a:solidFill>
                <a:latin typeface="Arial"/>
                <a:ea typeface="Arial"/>
                <a:cs typeface="Arial"/>
                <a:sym typeface="Arial"/>
              </a:rPr>
              <a:t>Hospital del distrito D</a:t>
            </a:r>
            <a:endParaRPr sz="2000" b="1" dirty="0">
              <a:solidFill>
                <a:srgbClr val="00953A"/>
              </a:solidFill>
            </a:endParaRPr>
          </a:p>
        </p:txBody>
      </p:sp>
      <p:sp>
        <p:nvSpPr>
          <p:cNvPr id="48" name="Google Shape;461;p34">
            <a:extLst>
              <a:ext uri="{FF2B5EF4-FFF2-40B4-BE49-F238E27FC236}">
                <a16:creationId xmlns:a16="http://schemas.microsoft.com/office/drawing/2014/main" id="{66415E3C-388B-7270-F69A-DCA4B09B321C}"/>
              </a:ext>
            </a:extLst>
          </p:cNvPr>
          <p:cNvSpPr txBox="1"/>
          <p:nvPr/>
        </p:nvSpPr>
        <p:spPr>
          <a:xfrm>
            <a:off x="8768376" y="2150060"/>
            <a:ext cx="2751022" cy="400069"/>
          </a:xfrm>
          <a:prstGeom prst="rect">
            <a:avLst/>
          </a:prstGeom>
          <a:noFill/>
          <a:ln>
            <a:noFill/>
          </a:ln>
        </p:spPr>
        <p:txBody>
          <a:bodyPr spcFirstLastPara="1" wrap="square" lIns="91425" tIns="45700" rIns="91425" bIns="45700" anchor="ctr" anchorCtr="0">
            <a:spAutoFit/>
          </a:bodyPr>
          <a:lstStyle/>
          <a:p>
            <a:pPr marL="0" marR="0" lvl="0" indent="0" rtl="0">
              <a:spcBef>
                <a:spcPts val="0"/>
              </a:spcBef>
              <a:spcAft>
                <a:spcPts val="0"/>
              </a:spcAft>
              <a:buNone/>
            </a:pPr>
            <a:r>
              <a:rPr lang="en-US" sz="2000" b="1" dirty="0">
                <a:solidFill>
                  <a:srgbClr val="00953A"/>
                </a:solidFill>
                <a:latin typeface="Arial"/>
                <a:ea typeface="Arial"/>
                <a:cs typeface="Arial"/>
                <a:sym typeface="Arial"/>
              </a:rPr>
              <a:t>Distrito D</a:t>
            </a:r>
            <a:endParaRPr sz="2000" b="1" dirty="0">
              <a:solidFill>
                <a:srgbClr val="00953A"/>
              </a:solidFill>
            </a:endParaRPr>
          </a:p>
        </p:txBody>
      </p:sp>
      <p:sp>
        <p:nvSpPr>
          <p:cNvPr id="49" name="Google Shape;462;p34">
            <a:extLst>
              <a:ext uri="{FF2B5EF4-FFF2-40B4-BE49-F238E27FC236}">
                <a16:creationId xmlns:a16="http://schemas.microsoft.com/office/drawing/2014/main" id="{05EE8844-F647-3CD8-486B-E94AA9910A30}"/>
              </a:ext>
            </a:extLst>
          </p:cNvPr>
          <p:cNvSpPr txBox="1"/>
          <p:nvPr/>
        </p:nvSpPr>
        <p:spPr>
          <a:xfrm>
            <a:off x="8768376" y="2517515"/>
            <a:ext cx="2751024" cy="707846"/>
          </a:xfrm>
          <a:prstGeom prst="rect">
            <a:avLst/>
          </a:prstGeom>
          <a:noFill/>
          <a:ln>
            <a:noFill/>
          </a:ln>
        </p:spPr>
        <p:txBody>
          <a:bodyPr spcFirstLastPara="1" wrap="square" lIns="91425" tIns="45700" rIns="91425" bIns="45700" anchor="ctr" anchorCtr="0">
            <a:spAutoFit/>
          </a:bodyPr>
          <a:lstStyle/>
          <a:p>
            <a:pPr marL="0" marR="0" lvl="0" indent="0" rtl="0">
              <a:spcBef>
                <a:spcPts val="0"/>
              </a:spcBef>
              <a:spcAft>
                <a:spcPts val="0"/>
              </a:spcAft>
              <a:buNone/>
            </a:pPr>
            <a:r>
              <a:rPr lang="en-US" sz="2000" b="1" dirty="0">
                <a:solidFill>
                  <a:srgbClr val="00953A"/>
                </a:solidFill>
                <a:latin typeface="Arial"/>
                <a:ea typeface="Arial"/>
                <a:cs typeface="Arial"/>
                <a:sym typeface="Arial"/>
              </a:rPr>
              <a:t>Gripe aviar (sospecha)</a:t>
            </a:r>
            <a:endParaRPr lang="en-US" sz="2000" b="1" dirty="0">
              <a:solidFill>
                <a:srgbClr val="00953A"/>
              </a:solidFill>
              <a:cs typeface="Arial"/>
            </a:endParaRPr>
          </a:p>
        </p:txBody>
      </p:sp>
      <p:sp>
        <p:nvSpPr>
          <p:cNvPr id="50" name="Google Shape;463;p34">
            <a:extLst>
              <a:ext uri="{FF2B5EF4-FFF2-40B4-BE49-F238E27FC236}">
                <a16:creationId xmlns:a16="http://schemas.microsoft.com/office/drawing/2014/main" id="{BC7DE744-18B9-DFCD-886C-D8AA0725743E}"/>
              </a:ext>
            </a:extLst>
          </p:cNvPr>
          <p:cNvSpPr txBox="1"/>
          <p:nvPr/>
        </p:nvSpPr>
        <p:spPr>
          <a:xfrm>
            <a:off x="8768376" y="3220374"/>
            <a:ext cx="2751024" cy="400069"/>
          </a:xfrm>
          <a:prstGeom prst="rect">
            <a:avLst/>
          </a:prstGeom>
          <a:noFill/>
          <a:ln>
            <a:noFill/>
          </a:ln>
        </p:spPr>
        <p:txBody>
          <a:bodyPr spcFirstLastPara="1" wrap="square" lIns="91425" tIns="45700" rIns="91425" bIns="45700" anchor="ctr" anchorCtr="0">
            <a:spAutoFit/>
          </a:bodyPr>
          <a:lstStyle/>
          <a:p>
            <a:pPr marL="0" marR="0" lvl="0" indent="0" rtl="0">
              <a:spcBef>
                <a:spcPts val="0"/>
              </a:spcBef>
              <a:spcAft>
                <a:spcPts val="0"/>
              </a:spcAft>
              <a:buNone/>
            </a:pPr>
            <a:r>
              <a:rPr lang="es-ES" sz="2000" b="1" dirty="0">
                <a:solidFill>
                  <a:srgbClr val="00953A"/>
                </a:solidFill>
                <a:latin typeface="Arial"/>
                <a:ea typeface="Arial"/>
                <a:cs typeface="Arial"/>
                <a:sym typeface="Arial"/>
              </a:rPr>
              <a:t>Hospitalización</a:t>
            </a:r>
            <a:endParaRPr lang="es-ES" sz="2000" b="1" dirty="0">
              <a:solidFill>
                <a:srgbClr val="00953A"/>
              </a:solidFill>
            </a:endParaRPr>
          </a:p>
        </p:txBody>
      </p:sp>
      <p:sp>
        <p:nvSpPr>
          <p:cNvPr id="51" name="Google Shape;464;p34">
            <a:extLst>
              <a:ext uri="{FF2B5EF4-FFF2-40B4-BE49-F238E27FC236}">
                <a16:creationId xmlns:a16="http://schemas.microsoft.com/office/drawing/2014/main" id="{F3D918A0-0FA3-DA52-851E-F5FF9A6714FA}"/>
              </a:ext>
            </a:extLst>
          </p:cNvPr>
          <p:cNvSpPr txBox="1"/>
          <p:nvPr/>
        </p:nvSpPr>
        <p:spPr>
          <a:xfrm>
            <a:off x="8768376" y="3726975"/>
            <a:ext cx="2751024" cy="400069"/>
          </a:xfrm>
          <a:prstGeom prst="rect">
            <a:avLst/>
          </a:prstGeom>
          <a:noFill/>
          <a:ln>
            <a:noFill/>
          </a:ln>
        </p:spPr>
        <p:txBody>
          <a:bodyPr spcFirstLastPara="1" wrap="square" lIns="91425" tIns="45700" rIns="91425" bIns="45700" anchor="ctr" anchorCtr="0">
            <a:spAutoFit/>
          </a:bodyPr>
          <a:lstStyle/>
          <a:p>
            <a:pPr marL="0" marR="0" lvl="0" indent="0" rtl="0">
              <a:spcBef>
                <a:spcPts val="0"/>
              </a:spcBef>
              <a:spcAft>
                <a:spcPts val="0"/>
              </a:spcAft>
              <a:buNone/>
            </a:pPr>
            <a:r>
              <a:rPr lang="en-US" sz="2000" b="1" dirty="0">
                <a:solidFill>
                  <a:srgbClr val="00953A"/>
                </a:solidFill>
                <a:latin typeface="Arial"/>
                <a:ea typeface="Arial"/>
                <a:cs typeface="Arial"/>
                <a:sym typeface="Arial"/>
              </a:rPr>
              <a:t>01/SEP/2018</a:t>
            </a:r>
            <a:endParaRPr sz="2000" b="1" dirty="0">
              <a:solidFill>
                <a:srgbClr val="00953A"/>
              </a:solidFill>
            </a:endParaRPr>
          </a:p>
        </p:txBody>
      </p:sp>
      <p:sp>
        <p:nvSpPr>
          <p:cNvPr id="52" name="Google Shape;466;p34">
            <a:extLst>
              <a:ext uri="{FF2B5EF4-FFF2-40B4-BE49-F238E27FC236}">
                <a16:creationId xmlns:a16="http://schemas.microsoft.com/office/drawing/2014/main" id="{14ED0B02-70DD-009D-6866-889983366588}"/>
              </a:ext>
            </a:extLst>
          </p:cNvPr>
          <p:cNvSpPr txBox="1"/>
          <p:nvPr/>
        </p:nvSpPr>
        <p:spPr>
          <a:xfrm>
            <a:off x="8768376" y="4672055"/>
            <a:ext cx="2751023" cy="400069"/>
          </a:xfrm>
          <a:prstGeom prst="rect">
            <a:avLst/>
          </a:prstGeom>
          <a:noFill/>
          <a:ln>
            <a:noFill/>
          </a:ln>
        </p:spPr>
        <p:txBody>
          <a:bodyPr spcFirstLastPara="1" wrap="square" lIns="91425" tIns="45700" rIns="91425" bIns="45700" anchor="ctr" anchorCtr="0">
            <a:spAutoFit/>
          </a:bodyPr>
          <a:lstStyle/>
          <a:p>
            <a:pPr marL="0" marR="0" lvl="0" indent="0" rtl="0">
              <a:spcBef>
                <a:spcPts val="0"/>
              </a:spcBef>
              <a:spcAft>
                <a:spcPts val="0"/>
              </a:spcAft>
              <a:buNone/>
            </a:pPr>
            <a:r>
              <a:rPr lang="en-US" sz="2000" b="1" dirty="0">
                <a:solidFill>
                  <a:srgbClr val="00953A"/>
                </a:solidFill>
                <a:latin typeface="Arial"/>
                <a:ea typeface="Arial"/>
                <a:cs typeface="Arial"/>
                <a:sym typeface="Arial"/>
              </a:rPr>
              <a:t>15/ENE/1985</a:t>
            </a:r>
            <a:endParaRPr sz="2000" b="1" dirty="0">
              <a:solidFill>
                <a:srgbClr val="00953A"/>
              </a:solidFill>
            </a:endParaRPr>
          </a:p>
        </p:txBody>
      </p:sp>
      <p:sp>
        <p:nvSpPr>
          <p:cNvPr id="53" name="Google Shape;467;p34">
            <a:extLst>
              <a:ext uri="{FF2B5EF4-FFF2-40B4-BE49-F238E27FC236}">
                <a16:creationId xmlns:a16="http://schemas.microsoft.com/office/drawing/2014/main" id="{8636217D-EB2C-A170-FEAD-292013F7303C}"/>
              </a:ext>
            </a:extLst>
          </p:cNvPr>
          <p:cNvSpPr txBox="1"/>
          <p:nvPr/>
        </p:nvSpPr>
        <p:spPr>
          <a:xfrm>
            <a:off x="8768376" y="5248364"/>
            <a:ext cx="2751023" cy="400069"/>
          </a:xfrm>
          <a:prstGeom prst="rect">
            <a:avLst/>
          </a:prstGeom>
          <a:noFill/>
          <a:ln>
            <a:noFill/>
          </a:ln>
        </p:spPr>
        <p:txBody>
          <a:bodyPr spcFirstLastPara="1" wrap="square" lIns="91425" tIns="45700" rIns="91425" bIns="45700" anchor="ctr" anchorCtr="0">
            <a:spAutoFit/>
          </a:bodyPr>
          <a:lstStyle/>
          <a:p>
            <a:pPr marL="0" marR="0" lvl="0" indent="0" rtl="0">
              <a:spcBef>
                <a:spcPts val="0"/>
              </a:spcBef>
              <a:spcAft>
                <a:spcPts val="0"/>
              </a:spcAft>
              <a:buNone/>
            </a:pPr>
            <a:r>
              <a:rPr lang="en-US" sz="2000" b="1" dirty="0">
                <a:solidFill>
                  <a:srgbClr val="00953A"/>
                </a:solidFill>
                <a:latin typeface="Arial"/>
                <a:ea typeface="Arial"/>
                <a:cs typeface="Arial"/>
                <a:sym typeface="Arial"/>
              </a:rPr>
              <a:t>33 años</a:t>
            </a:r>
            <a:endParaRPr sz="2000" b="1" dirty="0">
              <a:solidFill>
                <a:srgbClr val="00953A"/>
              </a:solidFill>
            </a:endParaRPr>
          </a:p>
        </p:txBody>
      </p:sp>
      <p:sp>
        <p:nvSpPr>
          <p:cNvPr id="2" name="TextBox 1">
            <a:extLst>
              <a:ext uri="{FF2B5EF4-FFF2-40B4-BE49-F238E27FC236}">
                <a16:creationId xmlns:a16="http://schemas.microsoft.com/office/drawing/2014/main" id="{AD286CF5-1D45-55FE-6B99-7900BAED41BE}"/>
              </a:ext>
            </a:extLst>
          </p:cNvPr>
          <p:cNvSpPr txBox="1"/>
          <p:nvPr/>
        </p:nvSpPr>
        <p:spPr>
          <a:xfrm>
            <a:off x="8239899" y="5870783"/>
            <a:ext cx="2949677" cy="646331"/>
          </a:xfrm>
          <a:prstGeom prst="rect">
            <a:avLst/>
          </a:prstGeom>
          <a:noFill/>
        </p:spPr>
        <p:txBody>
          <a:bodyPr wrap="square" rtlCol="0">
            <a:spAutoFit/>
          </a:bodyPr>
          <a:lstStyle/>
          <a:p>
            <a:r>
              <a:rPr lang="es-ES" b="0" i="0" u="none" strike="noStrike" cap="none" dirty="0">
                <a:solidFill>
                  <a:schemeClr val="tx1"/>
                </a:solidFill>
                <a:latin typeface="+mn-lt"/>
                <a:ea typeface="Times New Roman"/>
                <a:cs typeface="Times New Roman"/>
                <a:sym typeface="Times New Roman"/>
              </a:rPr>
              <a:t>C = </a:t>
            </a:r>
            <a:r>
              <a:rPr lang="es-ES" b="0" dirty="0">
                <a:solidFill>
                  <a:schemeClr val="tx1"/>
                </a:solidFill>
                <a:latin typeface="+mn-lt"/>
              </a:rPr>
              <a:t>Información </a:t>
            </a:r>
            <a:r>
              <a:rPr lang="es-ES" b="0" i="0" u="none" strike="noStrike" cap="none" dirty="0">
                <a:solidFill>
                  <a:schemeClr val="tx1"/>
                </a:solidFill>
                <a:latin typeface="+mn-lt"/>
                <a:ea typeface="Times New Roman"/>
                <a:cs typeface="Times New Roman"/>
                <a:sym typeface="Times New Roman"/>
              </a:rPr>
              <a:t>clínica</a:t>
            </a:r>
          </a:p>
          <a:p>
            <a:endParaRPr lang="es-ES" dirty="0"/>
          </a:p>
        </p:txBody>
      </p:sp>
      <p:sp>
        <p:nvSpPr>
          <p:cNvPr id="4" name="Title 2">
            <a:extLst>
              <a:ext uri="{FF2B5EF4-FFF2-40B4-BE49-F238E27FC236}">
                <a16:creationId xmlns:a16="http://schemas.microsoft.com/office/drawing/2014/main" id="{E657D921-51D1-A7B2-7309-116FF6350B63}"/>
              </a:ext>
            </a:extLst>
          </p:cNvPr>
          <p:cNvSpPr txBox="1">
            <a:spLocks/>
          </p:cNvSpPr>
          <p:nvPr/>
        </p:nvSpPr>
        <p:spPr>
          <a:xfrm>
            <a:off x="838200" y="447675"/>
            <a:ext cx="9752215" cy="800100"/>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Pregunta 2 Respuestas (1-8)</a:t>
            </a:r>
          </a:p>
        </p:txBody>
      </p:sp>
    </p:spTree>
    <p:extLst>
      <p:ext uri="{BB962C8B-B14F-4D97-AF65-F5344CB8AC3E}">
        <p14:creationId xmlns:p14="http://schemas.microsoft.com/office/powerpoint/2010/main" val="99956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3" grpId="0"/>
      <p:bldP spid="14" grpId="0"/>
      <p:bldP spid="20" grpId="0"/>
      <p:bldP spid="45" grpId="0"/>
      <p:bldP spid="46" grpId="0"/>
      <p:bldP spid="47" grpId="0"/>
      <p:bldP spid="48" grpId="0"/>
      <p:bldP spid="49" grpId="0"/>
      <p:bldP spid="50" grpId="0"/>
      <p:bldP spid="51" grpId="0"/>
      <p:bldP spid="52" grpId="0"/>
      <p:bldP spid="5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0280E8-4ADC-2BA7-BB45-6F5092278304}"/>
              </a:ext>
            </a:extLst>
          </p:cNvPr>
          <p:cNvSpPr>
            <a:spLocks noGrp="1"/>
          </p:cNvSpPr>
          <p:nvPr>
            <p:ph type="title"/>
          </p:nvPr>
        </p:nvSpPr>
        <p:spPr/>
        <p:txBody>
          <a:bodyPr/>
          <a:lstStyle/>
          <a:p>
            <a:r>
              <a:rPr lang="es-ES" dirty="0"/>
              <a:t>Pregunta 2 Respuestas (9-15)</a:t>
            </a:r>
          </a:p>
        </p:txBody>
      </p:sp>
      <p:graphicFrame>
        <p:nvGraphicFramePr>
          <p:cNvPr id="6" name="Google Shape;451;p34">
            <a:extLst>
              <a:ext uri="{FF2B5EF4-FFF2-40B4-BE49-F238E27FC236}">
                <a16:creationId xmlns:a16="http://schemas.microsoft.com/office/drawing/2014/main" id="{5A38AFD9-C42C-0498-A632-4B9309B670A7}"/>
              </a:ext>
            </a:extLst>
          </p:cNvPr>
          <p:cNvGraphicFramePr/>
          <p:nvPr>
            <p:extLst>
              <p:ext uri="{D42A27DB-BD31-4B8C-83A1-F6EECF244321}">
                <p14:modId xmlns:p14="http://schemas.microsoft.com/office/powerpoint/2010/main" val="1773961303"/>
              </p:ext>
            </p:extLst>
          </p:nvPr>
        </p:nvGraphicFramePr>
        <p:xfrm>
          <a:off x="953003" y="1469094"/>
          <a:ext cx="10515600" cy="3952270"/>
        </p:xfrm>
        <a:graphic>
          <a:graphicData uri="http://schemas.openxmlformats.org/drawingml/2006/table">
            <a:tbl>
              <a:tblPr firstRow="1" firstCol="1" bandRow="1">
                <a:noFill/>
              </a:tblPr>
              <a:tblGrid>
                <a:gridCol w="640080">
                  <a:extLst>
                    <a:ext uri="{9D8B030D-6E8A-4147-A177-3AD203B41FA5}">
                      <a16:colId xmlns:a16="http://schemas.microsoft.com/office/drawing/2014/main" val="20000"/>
                    </a:ext>
                  </a:extLst>
                </a:gridCol>
                <a:gridCol w="6309360">
                  <a:extLst>
                    <a:ext uri="{9D8B030D-6E8A-4147-A177-3AD203B41FA5}">
                      <a16:colId xmlns:a16="http://schemas.microsoft.com/office/drawing/2014/main" val="20001"/>
                    </a:ext>
                  </a:extLst>
                </a:gridCol>
                <a:gridCol w="82296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tblGrid>
              <a:tr h="457200">
                <a:tc gridSpan="2">
                  <a:txBody>
                    <a:bodyPr/>
                    <a:lstStyle/>
                    <a:p>
                      <a:pPr marL="0" marR="0" lvl="0" indent="0" algn="ctr" rtl="0">
                        <a:lnSpc>
                          <a:spcPct val="115000"/>
                        </a:lnSpc>
                        <a:spcBef>
                          <a:spcPts val="0"/>
                        </a:spcBef>
                        <a:spcAft>
                          <a:spcPts val="0"/>
                        </a:spcAft>
                        <a:buNone/>
                      </a:pPr>
                      <a:r>
                        <a:rPr lang="es-ES" sz="2400" b="1" noProof="0" dirty="0">
                          <a:solidFill>
                            <a:schemeClr val="tx1"/>
                          </a:solidFill>
                          <a:latin typeface="Arial"/>
                          <a:ea typeface="Arial"/>
                          <a:cs typeface="Arial"/>
                          <a:sym typeface="Arial"/>
                        </a:rPr>
                        <a:t>Variables / Preguntas</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0" marR="0" lvl="0" indent="0" algn="ctr" rtl="0">
                        <a:lnSpc>
                          <a:spcPct val="115000"/>
                        </a:lnSpc>
                        <a:spcBef>
                          <a:spcPts val="0"/>
                        </a:spcBef>
                        <a:spcAft>
                          <a:spcPts val="0"/>
                        </a:spcAft>
                        <a:buNone/>
                      </a:pPr>
                      <a:r>
                        <a:rPr lang="es-ES" sz="2400" b="1" noProof="0" dirty="0">
                          <a:solidFill>
                            <a:schemeClr val="tx1"/>
                          </a:solidFill>
                          <a:latin typeface="Arial"/>
                          <a:ea typeface="Arial"/>
                          <a:cs typeface="Arial"/>
                          <a:sym typeface="Arial"/>
                        </a:rPr>
                        <a:t>Tipo</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rtl="0">
                        <a:lnSpc>
                          <a:spcPct val="115000"/>
                        </a:lnSpc>
                        <a:spcBef>
                          <a:spcPts val="0"/>
                        </a:spcBef>
                        <a:spcAft>
                          <a:spcPts val="0"/>
                        </a:spcAft>
                        <a:buNone/>
                      </a:pPr>
                      <a:r>
                        <a:rPr lang="es-ES" sz="2400" b="1" noProof="0" dirty="0">
                          <a:solidFill>
                            <a:schemeClr val="tx1"/>
                          </a:solidFill>
                          <a:latin typeface="Arial"/>
                          <a:ea typeface="Arial"/>
                          <a:cs typeface="Arial"/>
                          <a:sym typeface="Arial"/>
                        </a:rPr>
                        <a:t>Respuesta</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0"/>
                  </a:ext>
                </a:extLst>
              </a:tr>
              <a:tr h="457200">
                <a:tc>
                  <a:txBody>
                    <a:bodyPr/>
                    <a:lstStyle/>
                    <a:p>
                      <a:pPr marL="0" marR="0" lvl="0" indent="0" algn="ctr" rtl="0">
                        <a:lnSpc>
                          <a:spcPct val="115000"/>
                        </a:lnSpc>
                        <a:spcBef>
                          <a:spcPts val="0"/>
                        </a:spcBef>
                        <a:spcAft>
                          <a:spcPts val="0"/>
                        </a:spcAft>
                        <a:buNone/>
                      </a:pPr>
                      <a:r>
                        <a:rPr lang="es-ES" sz="2400" b="0" noProof="0" dirty="0">
                          <a:solidFill>
                            <a:schemeClr val="tx1"/>
                          </a:solidFill>
                          <a:latin typeface="Arial"/>
                          <a:ea typeface="Arial"/>
                          <a:cs typeface="Arial"/>
                          <a:sym typeface="Arial"/>
                        </a:rPr>
                        <a:t>9</a:t>
                      </a:r>
                      <a:endParaRPr lang="es-ES" sz="2400" noProof="0" dirty="0">
                        <a:solidFill>
                          <a:schemeClr val="tx1"/>
                        </a:solidFil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s-ES" sz="2400" noProof="0" dirty="0">
                          <a:solidFill>
                            <a:schemeClr val="tx1"/>
                          </a:solidFill>
                          <a:latin typeface="Arial"/>
                          <a:ea typeface="Arial"/>
                          <a:cs typeface="Arial"/>
                          <a:sym typeface="Arial"/>
                        </a:rPr>
                        <a:t>Sexo:   H=Hombre M=Mujer</a:t>
                      </a:r>
                    </a:p>
                  </a:txBody>
                  <a:tcPr marL="45725" marR="91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24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24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57200">
                <a:tc>
                  <a:txBody>
                    <a:bodyPr/>
                    <a:lstStyle/>
                    <a:p>
                      <a:pPr marL="0" marR="0" lvl="0" indent="0" algn="ctr" rtl="0">
                        <a:lnSpc>
                          <a:spcPct val="115000"/>
                        </a:lnSpc>
                        <a:spcBef>
                          <a:spcPts val="0"/>
                        </a:spcBef>
                        <a:spcAft>
                          <a:spcPts val="0"/>
                        </a:spcAft>
                        <a:buNone/>
                      </a:pPr>
                      <a:r>
                        <a:rPr lang="es-ES" sz="2400" b="0" noProof="0" dirty="0">
                          <a:solidFill>
                            <a:schemeClr val="tx1"/>
                          </a:solidFill>
                          <a:latin typeface="Arial"/>
                          <a:ea typeface="Arial"/>
                          <a:cs typeface="Arial"/>
                          <a:sym typeface="Arial"/>
                        </a:rPr>
                        <a:t>10</a:t>
                      </a:r>
                      <a:endParaRPr lang="es-ES" sz="2400" noProof="0" dirty="0">
                        <a:solidFill>
                          <a:schemeClr val="tx1"/>
                        </a:solidFil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s-ES" sz="2400" noProof="0" dirty="0">
                          <a:solidFill>
                            <a:schemeClr val="tx1"/>
                          </a:solidFill>
                          <a:latin typeface="Arial"/>
                          <a:ea typeface="Arial"/>
                          <a:cs typeface="Arial"/>
                          <a:sym typeface="Arial"/>
                        </a:rPr>
                        <a:t>Residencia del paciente: comunidad o barrio</a:t>
                      </a:r>
                    </a:p>
                  </a:txBody>
                  <a:tcPr marL="45725" marR="91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24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24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2"/>
                  </a:ext>
                </a:extLst>
              </a:tr>
              <a:tr h="457200">
                <a:tc>
                  <a:txBody>
                    <a:bodyPr/>
                    <a:lstStyle/>
                    <a:p>
                      <a:pPr marL="0" marR="0" lvl="0" indent="0" algn="ctr" rtl="0">
                        <a:lnSpc>
                          <a:spcPct val="115000"/>
                        </a:lnSpc>
                        <a:spcBef>
                          <a:spcPts val="0"/>
                        </a:spcBef>
                        <a:spcAft>
                          <a:spcPts val="0"/>
                        </a:spcAft>
                        <a:buNone/>
                      </a:pPr>
                      <a:r>
                        <a:rPr lang="es-ES" sz="2400" b="0" noProof="0" dirty="0">
                          <a:solidFill>
                            <a:schemeClr val="tx1"/>
                          </a:solidFill>
                          <a:latin typeface="Arial"/>
                          <a:ea typeface="Arial"/>
                          <a:cs typeface="Arial"/>
                          <a:sym typeface="Arial"/>
                        </a:rPr>
                        <a:t>11</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s-ES" sz="2400" noProof="0" dirty="0">
                          <a:solidFill>
                            <a:schemeClr val="tx1"/>
                          </a:solidFill>
                          <a:latin typeface="Arial"/>
                          <a:ea typeface="Arial"/>
                          <a:cs typeface="Arial"/>
                          <a:sym typeface="Arial"/>
                        </a:rPr>
                        <a:t>Pueblo o ciudad</a:t>
                      </a:r>
                    </a:p>
                  </a:txBody>
                  <a:tcPr marL="45725" marR="91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24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24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457200">
                <a:tc>
                  <a:txBody>
                    <a:bodyPr/>
                    <a:lstStyle/>
                    <a:p>
                      <a:pPr marL="0" marR="0" lvl="0" indent="0" algn="ctr" rtl="0">
                        <a:lnSpc>
                          <a:spcPct val="115000"/>
                        </a:lnSpc>
                        <a:spcBef>
                          <a:spcPts val="0"/>
                        </a:spcBef>
                        <a:spcAft>
                          <a:spcPts val="0"/>
                        </a:spcAft>
                        <a:buNone/>
                      </a:pPr>
                      <a:r>
                        <a:rPr lang="es-ES" sz="2400" b="0" noProof="0" dirty="0">
                          <a:solidFill>
                            <a:schemeClr val="tx1"/>
                          </a:solidFill>
                          <a:latin typeface="Arial"/>
                          <a:ea typeface="Arial"/>
                          <a:cs typeface="Arial"/>
                          <a:sym typeface="Arial"/>
                        </a:rPr>
                        <a:t>12</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s-ES" sz="2400" noProof="0" dirty="0">
                          <a:solidFill>
                            <a:schemeClr val="tx1"/>
                          </a:solidFill>
                          <a:latin typeface="Arial"/>
                          <a:ea typeface="Arial"/>
                          <a:cs typeface="Arial"/>
                          <a:sym typeface="Arial"/>
                        </a:rPr>
                        <a:t>Distrito de residencia</a:t>
                      </a:r>
                    </a:p>
                  </a:txBody>
                  <a:tcPr marL="45725" marR="91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24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24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4"/>
                  </a:ext>
                </a:extLst>
              </a:tr>
              <a:tr h="457200">
                <a:tc>
                  <a:txBody>
                    <a:bodyPr/>
                    <a:lstStyle/>
                    <a:p>
                      <a:pPr marL="0" marR="0" lvl="0" indent="0" algn="ctr" rtl="0">
                        <a:lnSpc>
                          <a:spcPct val="115000"/>
                        </a:lnSpc>
                        <a:spcBef>
                          <a:spcPts val="0"/>
                        </a:spcBef>
                        <a:spcAft>
                          <a:spcPts val="0"/>
                        </a:spcAft>
                        <a:buNone/>
                      </a:pPr>
                      <a:r>
                        <a:rPr lang="es-ES" sz="2400" b="0" noProof="0" dirty="0">
                          <a:solidFill>
                            <a:schemeClr val="tx1"/>
                          </a:solidFill>
                          <a:latin typeface="Arial"/>
                          <a:ea typeface="Arial"/>
                          <a:cs typeface="Arial"/>
                          <a:sym typeface="Arial"/>
                        </a:rPr>
                        <a:t>13</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s-ES" sz="2400" noProof="0" dirty="0">
                          <a:solidFill>
                            <a:schemeClr val="tx1"/>
                          </a:solidFill>
                          <a:latin typeface="Arial"/>
                          <a:ea typeface="Arial"/>
                          <a:cs typeface="Arial"/>
                          <a:sym typeface="Arial"/>
                        </a:rPr>
                        <a:t>Dirección, número de teléfono móvil</a:t>
                      </a:r>
                    </a:p>
                  </a:txBody>
                  <a:tcPr marL="45725" marR="91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24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24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457200">
                <a:tc>
                  <a:txBody>
                    <a:bodyPr/>
                    <a:lstStyle/>
                    <a:p>
                      <a:pPr marL="0" marR="0" lvl="0" indent="0" algn="ctr" rtl="0">
                        <a:lnSpc>
                          <a:spcPct val="115000"/>
                        </a:lnSpc>
                        <a:spcBef>
                          <a:spcPts val="0"/>
                        </a:spcBef>
                        <a:spcAft>
                          <a:spcPts val="0"/>
                        </a:spcAft>
                        <a:buNone/>
                      </a:pPr>
                      <a:r>
                        <a:rPr lang="es-ES" sz="2400" b="0" noProof="0" dirty="0">
                          <a:solidFill>
                            <a:schemeClr val="tx1"/>
                          </a:solidFill>
                          <a:latin typeface="Arial"/>
                          <a:ea typeface="Arial"/>
                          <a:cs typeface="Arial"/>
                          <a:sym typeface="Arial"/>
                        </a:rPr>
                        <a:t>14</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s-ES" sz="2400" noProof="0" dirty="0">
                          <a:solidFill>
                            <a:schemeClr val="tx1"/>
                          </a:solidFill>
                          <a:latin typeface="Arial"/>
                          <a:ea typeface="Arial"/>
                          <a:cs typeface="Arial"/>
                          <a:sym typeface="Arial"/>
                        </a:rPr>
                        <a:t>Fecha de aparición de los primeros síntomas </a:t>
                      </a:r>
                      <a:r>
                        <a:rPr lang="es-ES" sz="2400" noProof="0" dirty="0">
                          <a:solidFill>
                            <a:schemeClr val="tx1"/>
                          </a:solidFill>
                          <a:latin typeface="+mn-lt"/>
                          <a:ea typeface="Arial"/>
                          <a:cs typeface="Arial"/>
                          <a:sym typeface="Arial"/>
                        </a:rPr>
                        <a:t>(DD/MMM/AAAA)</a:t>
                      </a:r>
                      <a:endParaRPr lang="es-ES" sz="2400" noProof="0" dirty="0">
                        <a:solidFill>
                          <a:schemeClr val="tx1"/>
                        </a:solidFill>
                        <a:latin typeface="Arial"/>
                        <a:ea typeface="Arial"/>
                        <a:cs typeface="Arial"/>
                        <a:sym typeface="Arial"/>
                      </a:endParaRPr>
                    </a:p>
                  </a:txBody>
                  <a:tcPr marL="45725" marR="91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24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24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6"/>
                  </a:ext>
                </a:extLst>
              </a:tr>
              <a:tr h="457200">
                <a:tc>
                  <a:txBody>
                    <a:bodyPr/>
                    <a:lstStyle/>
                    <a:p>
                      <a:pPr marL="0" marR="0" lvl="0" indent="0" algn="ctr" rtl="0">
                        <a:lnSpc>
                          <a:spcPct val="115000"/>
                        </a:lnSpc>
                        <a:spcBef>
                          <a:spcPts val="0"/>
                        </a:spcBef>
                        <a:spcAft>
                          <a:spcPts val="0"/>
                        </a:spcAft>
                        <a:buNone/>
                      </a:pPr>
                      <a:r>
                        <a:rPr lang="es-ES" sz="2400" b="0" noProof="0" dirty="0">
                          <a:solidFill>
                            <a:schemeClr val="tx1"/>
                          </a:solidFill>
                          <a:latin typeface="Arial"/>
                          <a:ea typeface="Arial"/>
                          <a:cs typeface="Arial"/>
                          <a:sym typeface="Arial"/>
                        </a:rPr>
                        <a:t>15</a:t>
                      </a:r>
                      <a:endParaRPr lang="es-ES" sz="2400" noProof="0" dirty="0">
                        <a:solidFill>
                          <a:schemeClr val="tx1"/>
                        </a:solidFil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chemeClr val="accent5"/>
                        </a:buClr>
                        <a:buSzPts val="2000"/>
                        <a:buFont typeface="Arial"/>
                        <a:buNone/>
                      </a:pPr>
                      <a:r>
                        <a:rPr lang="es-ES" sz="2400" b="0" noProof="0" dirty="0">
                          <a:solidFill>
                            <a:schemeClr val="tx1"/>
                          </a:solidFill>
                          <a:latin typeface="Arial"/>
                          <a:ea typeface="Arial"/>
                          <a:cs typeface="Arial"/>
                          <a:sym typeface="Arial"/>
                        </a:rPr>
                        <a:t>Fecha de la última vacunación</a:t>
                      </a:r>
                      <a:endParaRPr lang="es-ES" sz="2400" noProof="0" dirty="0">
                        <a:solidFill>
                          <a:schemeClr val="tx1"/>
                        </a:solidFill>
                      </a:endParaRPr>
                    </a:p>
                  </a:txBody>
                  <a:tcPr marL="45725" marR="91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24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24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bl>
          </a:graphicData>
        </a:graphic>
      </p:graphicFrame>
      <p:sp>
        <p:nvSpPr>
          <p:cNvPr id="8" name="Google Shape;453;p34">
            <a:extLst>
              <a:ext uri="{FF2B5EF4-FFF2-40B4-BE49-F238E27FC236}">
                <a16:creationId xmlns:a16="http://schemas.microsoft.com/office/drawing/2014/main" id="{549A1005-5958-4D82-6DEA-1950197FC9C4}"/>
              </a:ext>
            </a:extLst>
          </p:cNvPr>
          <p:cNvSpPr txBox="1"/>
          <p:nvPr/>
        </p:nvSpPr>
        <p:spPr>
          <a:xfrm>
            <a:off x="8027755" y="1923566"/>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cs typeface="Arial"/>
                <a:sym typeface="Arial"/>
              </a:rPr>
              <a:t>D</a:t>
            </a:r>
            <a:endParaRPr sz="2400">
              <a:solidFill>
                <a:srgbClr val="00953A"/>
              </a:solidFill>
            </a:endParaRPr>
          </a:p>
        </p:txBody>
      </p:sp>
      <p:sp>
        <p:nvSpPr>
          <p:cNvPr id="9" name="Google Shape;454;p34">
            <a:extLst>
              <a:ext uri="{FF2B5EF4-FFF2-40B4-BE49-F238E27FC236}">
                <a16:creationId xmlns:a16="http://schemas.microsoft.com/office/drawing/2014/main" id="{96DB78F6-69F3-496E-A45A-315E9BB36653}"/>
              </a:ext>
            </a:extLst>
          </p:cNvPr>
          <p:cNvSpPr txBox="1"/>
          <p:nvPr/>
        </p:nvSpPr>
        <p:spPr>
          <a:xfrm>
            <a:off x="8024559" y="3279352"/>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cs typeface="Arial"/>
                <a:sym typeface="Arial"/>
              </a:rPr>
              <a:t>I</a:t>
            </a:r>
            <a:endParaRPr sz="2400" b="1">
              <a:solidFill>
                <a:srgbClr val="00953A"/>
              </a:solidFill>
            </a:endParaRPr>
          </a:p>
        </p:txBody>
      </p:sp>
      <p:sp>
        <p:nvSpPr>
          <p:cNvPr id="11" name="Google Shape;456;p34">
            <a:extLst>
              <a:ext uri="{FF2B5EF4-FFF2-40B4-BE49-F238E27FC236}">
                <a16:creationId xmlns:a16="http://schemas.microsoft.com/office/drawing/2014/main" id="{E186A579-3FA7-4787-DAF7-3FB7DB9890DE}"/>
              </a:ext>
            </a:extLst>
          </p:cNvPr>
          <p:cNvSpPr txBox="1"/>
          <p:nvPr/>
        </p:nvSpPr>
        <p:spPr>
          <a:xfrm>
            <a:off x="8027755" y="3739240"/>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cs typeface="Arial"/>
                <a:sym typeface="Arial"/>
              </a:rPr>
              <a:t>I</a:t>
            </a:r>
            <a:endParaRPr sz="2400">
              <a:solidFill>
                <a:srgbClr val="00953A"/>
              </a:solidFill>
            </a:endParaRPr>
          </a:p>
        </p:txBody>
      </p:sp>
      <p:sp>
        <p:nvSpPr>
          <p:cNvPr id="12" name="Google Shape;457;p34">
            <a:extLst>
              <a:ext uri="{FF2B5EF4-FFF2-40B4-BE49-F238E27FC236}">
                <a16:creationId xmlns:a16="http://schemas.microsoft.com/office/drawing/2014/main" id="{BCA7B55D-541D-5D84-BB03-7198B7BA6D67}"/>
              </a:ext>
            </a:extLst>
          </p:cNvPr>
          <p:cNvSpPr txBox="1"/>
          <p:nvPr/>
        </p:nvSpPr>
        <p:spPr>
          <a:xfrm>
            <a:off x="8020983" y="4317745"/>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rPr>
              <a:t>C</a:t>
            </a:r>
            <a:endParaRPr sz="2400" b="1">
              <a:solidFill>
                <a:srgbClr val="00953A"/>
              </a:solidFill>
            </a:endParaRPr>
          </a:p>
        </p:txBody>
      </p:sp>
      <p:sp>
        <p:nvSpPr>
          <p:cNvPr id="13" name="Google Shape;458;p34">
            <a:extLst>
              <a:ext uri="{FF2B5EF4-FFF2-40B4-BE49-F238E27FC236}">
                <a16:creationId xmlns:a16="http://schemas.microsoft.com/office/drawing/2014/main" id="{C1CDDDE1-2056-B8B4-5D93-29F7548A4EFC}"/>
              </a:ext>
            </a:extLst>
          </p:cNvPr>
          <p:cNvSpPr txBox="1"/>
          <p:nvPr/>
        </p:nvSpPr>
        <p:spPr>
          <a:xfrm>
            <a:off x="8024559" y="4952464"/>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rPr>
              <a:t>E</a:t>
            </a:r>
            <a:endParaRPr sz="2400" b="1">
              <a:solidFill>
                <a:srgbClr val="00953A"/>
              </a:solidFill>
            </a:endParaRPr>
          </a:p>
        </p:txBody>
      </p:sp>
      <p:sp>
        <p:nvSpPr>
          <p:cNvPr id="20" name="Google Shape;465;p34">
            <a:extLst>
              <a:ext uri="{FF2B5EF4-FFF2-40B4-BE49-F238E27FC236}">
                <a16:creationId xmlns:a16="http://schemas.microsoft.com/office/drawing/2014/main" id="{21572DC9-034A-DB9A-8C99-FB80E8FAFC20}"/>
              </a:ext>
            </a:extLst>
          </p:cNvPr>
          <p:cNvSpPr txBox="1"/>
          <p:nvPr/>
        </p:nvSpPr>
        <p:spPr>
          <a:xfrm>
            <a:off x="8727141" y="4336460"/>
            <a:ext cx="2737886"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00953A"/>
                </a:solidFill>
                <a:ea typeface="Arial"/>
                <a:cs typeface="Arial"/>
                <a:sym typeface="Arial"/>
              </a:rPr>
              <a:t>29/AGO/2018</a:t>
            </a:r>
            <a:endParaRPr sz="2400" dirty="0">
              <a:solidFill>
                <a:srgbClr val="00953A"/>
              </a:solidFill>
            </a:endParaRPr>
          </a:p>
        </p:txBody>
      </p:sp>
      <p:sp>
        <p:nvSpPr>
          <p:cNvPr id="45" name="Google Shape;453;p34">
            <a:extLst>
              <a:ext uri="{FF2B5EF4-FFF2-40B4-BE49-F238E27FC236}">
                <a16:creationId xmlns:a16="http://schemas.microsoft.com/office/drawing/2014/main" id="{5A5F2B34-DF93-E3E5-A69C-8CF8D6C49EF0}"/>
              </a:ext>
            </a:extLst>
          </p:cNvPr>
          <p:cNvSpPr txBox="1"/>
          <p:nvPr/>
        </p:nvSpPr>
        <p:spPr>
          <a:xfrm>
            <a:off x="8020983" y="2376457"/>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rPr>
              <a:t>I</a:t>
            </a:r>
            <a:endParaRPr sz="2400" b="1">
              <a:solidFill>
                <a:srgbClr val="00953A"/>
              </a:solidFill>
            </a:endParaRPr>
          </a:p>
        </p:txBody>
      </p:sp>
      <p:sp>
        <p:nvSpPr>
          <p:cNvPr id="46" name="Google Shape;456;p34">
            <a:extLst>
              <a:ext uri="{FF2B5EF4-FFF2-40B4-BE49-F238E27FC236}">
                <a16:creationId xmlns:a16="http://schemas.microsoft.com/office/drawing/2014/main" id="{6D561D2B-4B16-16AA-B328-7D2C2FE02BE3}"/>
              </a:ext>
            </a:extLst>
          </p:cNvPr>
          <p:cNvSpPr txBox="1"/>
          <p:nvPr/>
        </p:nvSpPr>
        <p:spPr>
          <a:xfrm>
            <a:off x="8020983" y="2829758"/>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rgbClr val="00953A"/>
                </a:solidFill>
                <a:cs typeface="Arial"/>
                <a:sym typeface="Arial"/>
              </a:rPr>
              <a:t>I</a:t>
            </a:r>
            <a:endParaRPr sz="2400">
              <a:solidFill>
                <a:srgbClr val="00953A"/>
              </a:solidFill>
            </a:endParaRPr>
          </a:p>
        </p:txBody>
      </p:sp>
      <p:sp>
        <p:nvSpPr>
          <p:cNvPr id="47" name="Google Shape;460;p34">
            <a:extLst>
              <a:ext uri="{FF2B5EF4-FFF2-40B4-BE49-F238E27FC236}">
                <a16:creationId xmlns:a16="http://schemas.microsoft.com/office/drawing/2014/main" id="{9783A08F-066C-9077-49EF-820C3A61B21A}"/>
              </a:ext>
            </a:extLst>
          </p:cNvPr>
          <p:cNvSpPr txBox="1"/>
          <p:nvPr/>
        </p:nvSpPr>
        <p:spPr>
          <a:xfrm>
            <a:off x="8733350" y="1900183"/>
            <a:ext cx="3478176"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00953A"/>
                </a:solidFill>
              </a:rPr>
              <a:t>M</a:t>
            </a:r>
            <a:endParaRPr sz="2400" b="1">
              <a:solidFill>
                <a:srgbClr val="00953A"/>
              </a:solidFill>
            </a:endParaRPr>
          </a:p>
        </p:txBody>
      </p:sp>
      <p:sp>
        <p:nvSpPr>
          <p:cNvPr id="48" name="Google Shape;461;p34">
            <a:extLst>
              <a:ext uri="{FF2B5EF4-FFF2-40B4-BE49-F238E27FC236}">
                <a16:creationId xmlns:a16="http://schemas.microsoft.com/office/drawing/2014/main" id="{66415E3C-388B-7270-F69A-DCA4B09B321C}"/>
              </a:ext>
            </a:extLst>
          </p:cNvPr>
          <p:cNvSpPr txBox="1"/>
          <p:nvPr/>
        </p:nvSpPr>
        <p:spPr>
          <a:xfrm>
            <a:off x="8745853" y="2381765"/>
            <a:ext cx="218091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00953A"/>
                </a:solidFill>
                <a:latin typeface="Arial"/>
                <a:ea typeface="Arial"/>
                <a:cs typeface="Arial"/>
                <a:sym typeface="Arial"/>
              </a:rPr>
              <a:t>Pueblo V</a:t>
            </a:r>
            <a:endParaRPr sz="2400" b="1">
              <a:solidFill>
                <a:srgbClr val="00953A"/>
              </a:solidFill>
            </a:endParaRPr>
          </a:p>
        </p:txBody>
      </p:sp>
      <p:sp>
        <p:nvSpPr>
          <p:cNvPr id="49" name="Google Shape;462;p34">
            <a:extLst>
              <a:ext uri="{FF2B5EF4-FFF2-40B4-BE49-F238E27FC236}">
                <a16:creationId xmlns:a16="http://schemas.microsoft.com/office/drawing/2014/main" id="{05EE8844-F647-3CD8-486B-E94AA9910A30}"/>
              </a:ext>
            </a:extLst>
          </p:cNvPr>
          <p:cNvSpPr txBox="1"/>
          <p:nvPr/>
        </p:nvSpPr>
        <p:spPr>
          <a:xfrm>
            <a:off x="8732406" y="2822544"/>
            <a:ext cx="2640548"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00953A"/>
                </a:solidFill>
                <a:latin typeface="Arial"/>
                <a:ea typeface="Arial"/>
                <a:cs typeface="Arial"/>
                <a:sym typeface="Arial"/>
              </a:rPr>
              <a:t>Ciudad P</a:t>
            </a:r>
            <a:endParaRPr sz="2400" b="1" dirty="0">
              <a:solidFill>
                <a:srgbClr val="00953A"/>
              </a:solidFill>
            </a:endParaRPr>
          </a:p>
        </p:txBody>
      </p:sp>
      <p:sp>
        <p:nvSpPr>
          <p:cNvPr id="50" name="Google Shape;463;p34">
            <a:extLst>
              <a:ext uri="{FF2B5EF4-FFF2-40B4-BE49-F238E27FC236}">
                <a16:creationId xmlns:a16="http://schemas.microsoft.com/office/drawing/2014/main" id="{BC7DE744-18B9-DFCD-886C-D8AA0725743E}"/>
              </a:ext>
            </a:extLst>
          </p:cNvPr>
          <p:cNvSpPr txBox="1"/>
          <p:nvPr/>
        </p:nvSpPr>
        <p:spPr>
          <a:xfrm>
            <a:off x="8719903" y="3275065"/>
            <a:ext cx="218091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00953A"/>
                </a:solidFill>
                <a:latin typeface="Arial"/>
                <a:ea typeface="Arial"/>
                <a:cs typeface="Arial"/>
                <a:sym typeface="Arial"/>
              </a:rPr>
              <a:t>Distrito D</a:t>
            </a:r>
            <a:endParaRPr sz="2400" b="1">
              <a:solidFill>
                <a:srgbClr val="00953A"/>
              </a:solidFill>
            </a:endParaRPr>
          </a:p>
        </p:txBody>
      </p:sp>
      <p:sp>
        <p:nvSpPr>
          <p:cNvPr id="51" name="Google Shape;464;p34">
            <a:extLst>
              <a:ext uri="{FF2B5EF4-FFF2-40B4-BE49-F238E27FC236}">
                <a16:creationId xmlns:a16="http://schemas.microsoft.com/office/drawing/2014/main" id="{F3D918A0-0FA3-DA52-851E-F5FF9A6714FA}"/>
              </a:ext>
            </a:extLst>
          </p:cNvPr>
          <p:cNvSpPr txBox="1"/>
          <p:nvPr/>
        </p:nvSpPr>
        <p:spPr>
          <a:xfrm>
            <a:off x="8743797" y="4950516"/>
            <a:ext cx="2640548"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00953A"/>
                </a:solidFill>
                <a:latin typeface="Arial"/>
                <a:ea typeface="Arial"/>
                <a:cs typeface="Arial"/>
                <a:sym typeface="Arial"/>
              </a:rPr>
              <a:t>(en blanco)</a:t>
            </a:r>
            <a:endParaRPr sz="2400" b="1">
              <a:solidFill>
                <a:srgbClr val="00953A"/>
              </a:solidFill>
            </a:endParaRPr>
          </a:p>
        </p:txBody>
      </p:sp>
      <p:sp>
        <p:nvSpPr>
          <p:cNvPr id="2" name="Google Shape;464;p34">
            <a:extLst>
              <a:ext uri="{FF2B5EF4-FFF2-40B4-BE49-F238E27FC236}">
                <a16:creationId xmlns:a16="http://schemas.microsoft.com/office/drawing/2014/main" id="{0B67CBB9-9B61-DBEB-FCC3-BE94DCCF75E2}"/>
              </a:ext>
            </a:extLst>
          </p:cNvPr>
          <p:cNvSpPr txBox="1"/>
          <p:nvPr/>
        </p:nvSpPr>
        <p:spPr>
          <a:xfrm>
            <a:off x="8732406" y="3739240"/>
            <a:ext cx="218091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00953A"/>
                </a:solidFill>
                <a:latin typeface="Arial"/>
                <a:ea typeface="Arial"/>
                <a:cs typeface="Arial"/>
                <a:sym typeface="Arial"/>
              </a:rPr>
              <a:t>(en blanco)</a:t>
            </a:r>
            <a:endParaRPr sz="2400" b="1">
              <a:solidFill>
                <a:srgbClr val="00953A"/>
              </a:solidFill>
            </a:endParaRPr>
          </a:p>
        </p:txBody>
      </p:sp>
      <p:graphicFrame>
        <p:nvGraphicFramePr>
          <p:cNvPr id="4" name="Google Shape;468;p34">
            <a:extLst>
              <a:ext uri="{FF2B5EF4-FFF2-40B4-BE49-F238E27FC236}">
                <a16:creationId xmlns:a16="http://schemas.microsoft.com/office/drawing/2014/main" id="{C1463037-12C9-F2BB-744B-2ED710E5BC72}"/>
              </a:ext>
            </a:extLst>
          </p:cNvPr>
          <p:cNvGraphicFramePr/>
          <p:nvPr>
            <p:extLst>
              <p:ext uri="{D42A27DB-BD31-4B8C-83A1-F6EECF244321}">
                <p14:modId xmlns:p14="http://schemas.microsoft.com/office/powerpoint/2010/main" val="4190865113"/>
              </p:ext>
            </p:extLst>
          </p:nvPr>
        </p:nvGraphicFramePr>
        <p:xfrm>
          <a:off x="697624" y="5804254"/>
          <a:ext cx="13271092" cy="688075"/>
        </p:xfrm>
        <a:graphic>
          <a:graphicData uri="http://schemas.openxmlformats.org/drawingml/2006/table">
            <a:tbl>
              <a:tblPr firstRow="1" bandRow="1">
                <a:noFill/>
              </a:tblPr>
              <a:tblGrid>
                <a:gridCol w="4423684">
                  <a:extLst>
                    <a:ext uri="{9D8B030D-6E8A-4147-A177-3AD203B41FA5}">
                      <a16:colId xmlns:a16="http://schemas.microsoft.com/office/drawing/2014/main" val="20000"/>
                    </a:ext>
                  </a:extLst>
                </a:gridCol>
                <a:gridCol w="4873521">
                  <a:extLst>
                    <a:ext uri="{9D8B030D-6E8A-4147-A177-3AD203B41FA5}">
                      <a16:colId xmlns:a16="http://schemas.microsoft.com/office/drawing/2014/main" val="20001"/>
                    </a:ext>
                  </a:extLst>
                </a:gridCol>
                <a:gridCol w="3973887">
                  <a:extLst>
                    <a:ext uri="{9D8B030D-6E8A-4147-A177-3AD203B41FA5}">
                      <a16:colId xmlns:a16="http://schemas.microsoft.com/office/drawing/2014/main" val="20002"/>
                    </a:ext>
                  </a:extLst>
                </a:gridCol>
              </a:tblGrid>
              <a:tr h="317225">
                <a:tc>
                  <a:txBody>
                    <a:bodyPr/>
                    <a:lstStyle/>
                    <a:p>
                      <a:pPr marL="0" marR="0" lvl="0" indent="0" algn="l" rtl="0">
                        <a:spcBef>
                          <a:spcPts val="0"/>
                        </a:spcBef>
                        <a:spcAft>
                          <a:spcPts val="0"/>
                        </a:spcAft>
                        <a:buNone/>
                      </a:pPr>
                      <a:r>
                        <a:rPr lang="es-ES" sz="1800" b="0" noProof="0" dirty="0">
                          <a:solidFill>
                            <a:schemeClr val="tx1"/>
                          </a:solidFill>
                          <a:latin typeface="+mn-lt"/>
                        </a:rPr>
                        <a:t>I = Información identificativa</a:t>
                      </a: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1800" b="0" noProof="0" dirty="0">
                          <a:solidFill>
                            <a:schemeClr val="tx1"/>
                          </a:solidFill>
                          <a:latin typeface="+mn-lt"/>
                        </a:rPr>
                        <a:t>D = Información demográfica</a:t>
                      </a: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endParaRPr lang="es-ES" sz="1800" b="0" i="0" u="none" strike="noStrike" cap="none" noProof="0" dirty="0">
                        <a:solidFill>
                          <a:schemeClr val="tx1"/>
                        </a:solidFill>
                        <a:latin typeface="+mn-lt"/>
                        <a:ea typeface="Times New Roman"/>
                        <a:cs typeface="Times New Roman"/>
                        <a:sym typeface="Times New Roman"/>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chemeClr val="accent5"/>
                        </a:buClr>
                        <a:buSzPts val="1600"/>
                        <a:buFont typeface="Times New Roman"/>
                        <a:buNone/>
                      </a:pPr>
                      <a:r>
                        <a:rPr lang="es-ES" sz="1800" b="0" i="0" u="none" strike="noStrike" cap="none" noProof="0" dirty="0">
                          <a:solidFill>
                            <a:schemeClr val="tx1"/>
                          </a:solidFill>
                          <a:latin typeface="+mn-lt"/>
                          <a:ea typeface="Times New Roman"/>
                          <a:cs typeface="Times New Roman"/>
                          <a:sym typeface="Times New Roman"/>
                        </a:rPr>
                        <a:t>E = </a:t>
                      </a:r>
                      <a:r>
                        <a:rPr lang="es-ES" sz="1800" b="0" noProof="0" dirty="0">
                          <a:solidFill>
                            <a:schemeClr val="tx1"/>
                          </a:solidFill>
                          <a:latin typeface="+mn-lt"/>
                        </a:rPr>
                        <a:t>Información sobre </a:t>
                      </a:r>
                      <a:r>
                        <a:rPr lang="es-ES" sz="1800" b="0" i="0" u="none" strike="noStrike" cap="none" noProof="0" dirty="0">
                          <a:solidFill>
                            <a:schemeClr val="tx1"/>
                          </a:solidFill>
                          <a:latin typeface="+mn-lt"/>
                          <a:ea typeface="Times New Roman"/>
                          <a:cs typeface="Times New Roman"/>
                          <a:sym typeface="Times New Roman"/>
                        </a:rPr>
                        <a:t>la exposición</a:t>
                      </a: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r>
                        <a:rPr lang="es-ES" sz="1800" b="0" i="0" u="none" strike="noStrike" cap="none" noProof="0" dirty="0">
                          <a:solidFill>
                            <a:schemeClr val="tx1"/>
                          </a:solidFill>
                          <a:latin typeface="+mn-lt"/>
                          <a:ea typeface="Times New Roman"/>
                          <a:cs typeface="Times New Roman"/>
                          <a:sym typeface="Times New Roman"/>
                        </a:rPr>
                        <a:t>R = Fuente informante</a:t>
                      </a:r>
                      <a:endParaRPr lang="es-ES" sz="1800" b="0" noProof="0" dirty="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lang="es-ES" sz="1800" b="0" noProof="0" dirty="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5" name="TextBox 4">
            <a:extLst>
              <a:ext uri="{FF2B5EF4-FFF2-40B4-BE49-F238E27FC236}">
                <a16:creationId xmlns:a16="http://schemas.microsoft.com/office/drawing/2014/main" id="{AB25C2AD-CB90-33F4-E4D4-16728DEA95C5}"/>
              </a:ext>
            </a:extLst>
          </p:cNvPr>
          <p:cNvSpPr txBox="1"/>
          <p:nvPr/>
        </p:nvSpPr>
        <p:spPr>
          <a:xfrm>
            <a:off x="8369489" y="5754917"/>
            <a:ext cx="2949677" cy="646331"/>
          </a:xfrm>
          <a:prstGeom prst="rect">
            <a:avLst/>
          </a:prstGeom>
          <a:noFill/>
        </p:spPr>
        <p:txBody>
          <a:bodyPr wrap="square" rtlCol="0">
            <a:spAutoFit/>
          </a:bodyPr>
          <a:lstStyle/>
          <a:p>
            <a:r>
              <a:rPr lang="es-ES" b="0" i="0" u="none" strike="noStrike" cap="none" dirty="0">
                <a:solidFill>
                  <a:schemeClr val="tx1"/>
                </a:solidFill>
                <a:latin typeface="+mn-lt"/>
                <a:ea typeface="Times New Roman"/>
                <a:cs typeface="Times New Roman"/>
                <a:sym typeface="Times New Roman"/>
              </a:rPr>
              <a:t>C = </a:t>
            </a:r>
            <a:r>
              <a:rPr lang="es-ES" b="0" dirty="0">
                <a:solidFill>
                  <a:schemeClr val="tx1"/>
                </a:solidFill>
                <a:latin typeface="+mn-lt"/>
              </a:rPr>
              <a:t>Información </a:t>
            </a:r>
            <a:r>
              <a:rPr lang="es-ES" b="0" i="0" u="none" strike="noStrike" cap="none" dirty="0">
                <a:solidFill>
                  <a:schemeClr val="tx1"/>
                </a:solidFill>
                <a:latin typeface="+mn-lt"/>
                <a:ea typeface="Times New Roman"/>
                <a:cs typeface="Times New Roman"/>
                <a:sym typeface="Times New Roman"/>
              </a:rPr>
              <a:t>clínica</a:t>
            </a:r>
          </a:p>
          <a:p>
            <a:endParaRPr lang="es-ES" dirty="0"/>
          </a:p>
        </p:txBody>
      </p:sp>
    </p:spTree>
    <p:extLst>
      <p:ext uri="{BB962C8B-B14F-4D97-AF65-F5344CB8AC3E}">
        <p14:creationId xmlns:p14="http://schemas.microsoft.com/office/powerpoint/2010/main" val="1740950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3" grpId="0"/>
      <p:bldP spid="20" grpId="0"/>
      <p:bldP spid="45" grpId="0"/>
      <p:bldP spid="46" grpId="0"/>
      <p:bldP spid="47" grpId="0"/>
      <p:bldP spid="48" grpId="0"/>
      <p:bldP spid="49" grpId="0"/>
      <p:bldP spid="50" grpId="0"/>
      <p:bldP spid="51"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1">
            <a:extLst>
              <a:ext uri="{FF2B5EF4-FFF2-40B4-BE49-F238E27FC236}">
                <a16:creationId xmlns:a16="http://schemas.microsoft.com/office/drawing/2014/main" id="{F3E1CAB8-B890-C1F5-4716-899AFE337158}"/>
              </a:ext>
            </a:extLst>
          </p:cNvPr>
          <p:cNvSpPr/>
          <p:nvPr/>
        </p:nvSpPr>
        <p:spPr>
          <a:xfrm>
            <a:off x="7946485" y="2469379"/>
            <a:ext cx="2208355" cy="914400"/>
          </a:xfrm>
          <a:prstGeom prst="roundRect">
            <a:avLst/>
          </a:prstGeom>
          <a:noFill/>
          <a:ln w="161925" cmpd="sng">
            <a:solidFill>
              <a:srgbClr val="FB9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31973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oogle Shape;451;p34">
            <a:extLst>
              <a:ext uri="{FF2B5EF4-FFF2-40B4-BE49-F238E27FC236}">
                <a16:creationId xmlns:a16="http://schemas.microsoft.com/office/drawing/2014/main" id="{5A38AFD9-C42C-0498-A632-4B9309B670A7}"/>
              </a:ext>
            </a:extLst>
          </p:cNvPr>
          <p:cNvGraphicFramePr/>
          <p:nvPr>
            <p:extLst>
              <p:ext uri="{D42A27DB-BD31-4B8C-83A1-F6EECF244321}">
                <p14:modId xmlns:p14="http://schemas.microsoft.com/office/powerpoint/2010/main" val="52400006"/>
              </p:ext>
            </p:extLst>
          </p:nvPr>
        </p:nvGraphicFramePr>
        <p:xfrm>
          <a:off x="612724" y="1362894"/>
          <a:ext cx="10916339" cy="4529895"/>
        </p:xfrm>
        <a:graphic>
          <a:graphicData uri="http://schemas.openxmlformats.org/drawingml/2006/table">
            <a:tbl>
              <a:tblPr firstRow="1" firstCol="1" bandRow="1">
                <a:noFill/>
              </a:tblPr>
              <a:tblGrid>
                <a:gridCol w="627138">
                  <a:extLst>
                    <a:ext uri="{9D8B030D-6E8A-4147-A177-3AD203B41FA5}">
                      <a16:colId xmlns:a16="http://schemas.microsoft.com/office/drawing/2014/main" val="20000"/>
                    </a:ext>
                  </a:extLst>
                </a:gridCol>
                <a:gridCol w="6437547">
                  <a:extLst>
                    <a:ext uri="{9D8B030D-6E8A-4147-A177-3AD203B41FA5}">
                      <a16:colId xmlns:a16="http://schemas.microsoft.com/office/drawing/2014/main" val="20001"/>
                    </a:ext>
                  </a:extLst>
                </a:gridCol>
                <a:gridCol w="1072031">
                  <a:extLst>
                    <a:ext uri="{9D8B030D-6E8A-4147-A177-3AD203B41FA5}">
                      <a16:colId xmlns:a16="http://schemas.microsoft.com/office/drawing/2014/main" val="20002"/>
                    </a:ext>
                  </a:extLst>
                </a:gridCol>
                <a:gridCol w="2779623">
                  <a:extLst>
                    <a:ext uri="{9D8B030D-6E8A-4147-A177-3AD203B41FA5}">
                      <a16:colId xmlns:a16="http://schemas.microsoft.com/office/drawing/2014/main" val="20003"/>
                    </a:ext>
                  </a:extLst>
                </a:gridCol>
              </a:tblGrid>
              <a:tr h="406794">
                <a:tc gridSpan="2">
                  <a:txBody>
                    <a:bodyPr/>
                    <a:lstStyle/>
                    <a:p>
                      <a:pPr marL="0" marR="0" lvl="0" indent="0" algn="ctr" rtl="0">
                        <a:lnSpc>
                          <a:spcPct val="115000"/>
                        </a:lnSpc>
                        <a:spcBef>
                          <a:spcPts val="0"/>
                        </a:spcBef>
                        <a:spcAft>
                          <a:spcPts val="0"/>
                        </a:spcAft>
                        <a:buNone/>
                      </a:pPr>
                      <a:r>
                        <a:rPr lang="es-ES" sz="2000" b="1" noProof="0" dirty="0">
                          <a:solidFill>
                            <a:schemeClr val="tx1"/>
                          </a:solidFill>
                          <a:latin typeface="Arial"/>
                          <a:ea typeface="Arial"/>
                          <a:cs typeface="Arial"/>
                          <a:sym typeface="Arial"/>
                        </a:rPr>
                        <a:t>Variables / Preguntas</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0" marR="0" lvl="0" indent="0" algn="ctr" rtl="0">
                        <a:lnSpc>
                          <a:spcPct val="115000"/>
                        </a:lnSpc>
                        <a:spcBef>
                          <a:spcPts val="0"/>
                        </a:spcBef>
                        <a:spcAft>
                          <a:spcPts val="0"/>
                        </a:spcAft>
                        <a:buNone/>
                      </a:pPr>
                      <a:r>
                        <a:rPr lang="es-ES" sz="2000" b="1" noProof="0" dirty="0">
                          <a:solidFill>
                            <a:schemeClr val="tx1"/>
                          </a:solidFill>
                          <a:latin typeface="Arial"/>
                          <a:ea typeface="Arial"/>
                          <a:cs typeface="Arial"/>
                          <a:sym typeface="Arial"/>
                        </a:rPr>
                        <a:t>Tipo</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rtl="0">
                        <a:lnSpc>
                          <a:spcPct val="115000"/>
                        </a:lnSpc>
                        <a:spcBef>
                          <a:spcPts val="0"/>
                        </a:spcBef>
                        <a:spcAft>
                          <a:spcPts val="0"/>
                        </a:spcAft>
                        <a:buNone/>
                      </a:pPr>
                      <a:r>
                        <a:rPr lang="es-ES" sz="2000" b="1" noProof="0" dirty="0">
                          <a:solidFill>
                            <a:schemeClr val="tx1"/>
                          </a:solidFill>
                          <a:latin typeface="Arial"/>
                          <a:ea typeface="Arial"/>
                          <a:cs typeface="Arial"/>
                          <a:sym typeface="Arial"/>
                        </a:rPr>
                        <a:t>Respuesta</a:t>
                      </a: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0"/>
                  </a:ext>
                </a:extLst>
              </a:tr>
              <a:tr h="406794">
                <a:tc>
                  <a:txBody>
                    <a:bodyPr/>
                    <a:lstStyle/>
                    <a:p>
                      <a:pPr marL="0" marR="0" lvl="0" indent="0" algn="ctr" rtl="0">
                        <a:lnSpc>
                          <a:spcPct val="115000"/>
                        </a:lnSpc>
                        <a:spcBef>
                          <a:spcPts val="0"/>
                        </a:spcBef>
                        <a:spcAft>
                          <a:spcPts val="0"/>
                        </a:spcAft>
                        <a:buNone/>
                      </a:pPr>
                      <a:r>
                        <a:rPr lang="es-ES" sz="2000" b="0" noProof="0" dirty="0">
                          <a:solidFill>
                            <a:schemeClr val="tx1"/>
                          </a:solidFill>
                          <a:latin typeface="Arial"/>
                          <a:ea typeface="Arial"/>
                          <a:cs typeface="Arial"/>
                          <a:sym typeface="Arial"/>
                        </a:rPr>
                        <a:t>16</a:t>
                      </a:r>
                      <a:endParaRPr lang="es-ES" sz="2000" noProof="0" dirty="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s-ES" sz="2000" b="0" noProof="0" dirty="0">
                          <a:solidFill>
                            <a:schemeClr val="tx1"/>
                          </a:solidFill>
                          <a:latin typeface="Arial"/>
                          <a:ea typeface="Arial"/>
                          <a:cs typeface="Arial"/>
                          <a:sym typeface="Arial"/>
                        </a:rPr>
                        <a:t>Resultados de laboratorio</a:t>
                      </a:r>
                      <a:endParaRPr lang="es-ES" sz="2000" noProof="0" dirty="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20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20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1"/>
                  </a:ext>
                </a:extLst>
              </a:tr>
              <a:tr h="752845">
                <a:tc>
                  <a:txBody>
                    <a:bodyPr/>
                    <a:lstStyle/>
                    <a:p>
                      <a:pPr marL="0" marR="0" lvl="0" indent="0" algn="ctr" rtl="0">
                        <a:lnSpc>
                          <a:spcPct val="115000"/>
                        </a:lnSpc>
                        <a:spcBef>
                          <a:spcPts val="0"/>
                        </a:spcBef>
                        <a:spcAft>
                          <a:spcPts val="0"/>
                        </a:spcAft>
                        <a:buNone/>
                      </a:pPr>
                      <a:r>
                        <a:rPr lang="es-ES" sz="2000" b="0" noProof="0" dirty="0">
                          <a:solidFill>
                            <a:schemeClr val="tx1"/>
                          </a:solidFill>
                          <a:latin typeface="Arial"/>
                          <a:ea typeface="Arial"/>
                          <a:cs typeface="Arial"/>
                          <a:sym typeface="Arial"/>
                        </a:rPr>
                        <a:t>17</a:t>
                      </a:r>
                      <a:endParaRPr lang="es-ES" sz="2000" noProof="0" dirty="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s-ES" sz="2000" b="0" noProof="0" dirty="0">
                          <a:solidFill>
                            <a:schemeClr val="tx1"/>
                          </a:solidFill>
                          <a:latin typeface="Arial"/>
                          <a:ea typeface="Arial"/>
                          <a:cs typeface="Arial"/>
                          <a:sym typeface="Arial"/>
                        </a:rPr>
                        <a:t>Resultado: vivo, muerto, trasladado, perdido durante el seguimiento o desconocido</a:t>
                      </a:r>
                      <a:endParaRPr lang="es-ES" sz="2000" noProof="0" dirty="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20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20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829872">
                <a:tc>
                  <a:txBody>
                    <a:bodyPr/>
                    <a:lstStyle/>
                    <a:p>
                      <a:pPr marL="0" marR="0" lvl="0" indent="0" algn="ctr" rtl="0">
                        <a:lnSpc>
                          <a:spcPct val="115000"/>
                        </a:lnSpc>
                        <a:spcBef>
                          <a:spcPts val="0"/>
                        </a:spcBef>
                        <a:spcAft>
                          <a:spcPts val="0"/>
                        </a:spcAft>
                        <a:buNone/>
                      </a:pPr>
                      <a:r>
                        <a:rPr lang="es-ES" sz="2000" b="0" noProof="0" dirty="0">
                          <a:solidFill>
                            <a:schemeClr val="tx1"/>
                          </a:solidFill>
                          <a:latin typeface="Arial"/>
                          <a:ea typeface="Arial"/>
                          <a:cs typeface="Arial"/>
                          <a:sym typeface="Arial"/>
                        </a:rPr>
                        <a:t>18</a:t>
                      </a:r>
                      <a:endParaRPr lang="es-ES" sz="2000" noProof="0" dirty="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s-ES" sz="2000" b="0" noProof="0" dirty="0">
                          <a:solidFill>
                            <a:schemeClr val="tx1"/>
                          </a:solidFill>
                          <a:latin typeface="Arial"/>
                          <a:ea typeface="Arial"/>
                          <a:cs typeface="Arial"/>
                          <a:sym typeface="Arial"/>
                        </a:rPr>
                        <a:t>Clasificación final: confirmado, probable, compatible, descartado, sospechoso o pendiente.</a:t>
                      </a:r>
                      <a:endParaRPr lang="es-ES" sz="2000" noProof="0" dirty="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20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20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3"/>
                  </a:ext>
                </a:extLst>
              </a:tr>
              <a:tr h="752845">
                <a:tc>
                  <a:txBody>
                    <a:bodyPr/>
                    <a:lstStyle/>
                    <a:p>
                      <a:pPr marL="0" marR="0" lvl="0" indent="0" algn="ctr" rtl="0">
                        <a:lnSpc>
                          <a:spcPct val="115000"/>
                        </a:lnSpc>
                        <a:spcBef>
                          <a:spcPts val="0"/>
                        </a:spcBef>
                        <a:spcAft>
                          <a:spcPts val="0"/>
                        </a:spcAft>
                        <a:buNone/>
                      </a:pPr>
                      <a:r>
                        <a:rPr lang="es-ES" sz="2000" b="0" noProof="0" dirty="0">
                          <a:solidFill>
                            <a:schemeClr val="tx1"/>
                          </a:solidFill>
                          <a:latin typeface="Arial"/>
                          <a:ea typeface="Arial"/>
                          <a:cs typeface="Arial"/>
                          <a:sym typeface="Arial"/>
                        </a:rPr>
                        <a:t>19</a:t>
                      </a:r>
                      <a:endParaRPr lang="es-ES" sz="2000" noProof="0" dirty="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s-ES" sz="2000" b="0" noProof="0" dirty="0">
                          <a:solidFill>
                            <a:schemeClr val="tx1"/>
                          </a:solidFill>
                          <a:latin typeface="Arial"/>
                          <a:ea typeface="Arial"/>
                          <a:cs typeface="Arial"/>
                          <a:sym typeface="Arial"/>
                        </a:rPr>
                        <a:t>Fecha en que el centro de salud notificó al distrito </a:t>
                      </a:r>
                      <a:r>
                        <a:rPr lang="es-ES" sz="2000" noProof="0" dirty="0">
                          <a:solidFill>
                            <a:schemeClr val="tx1"/>
                          </a:solidFill>
                          <a:latin typeface="+mn-lt"/>
                          <a:ea typeface="Arial"/>
                          <a:cs typeface="Arial"/>
                          <a:sym typeface="Arial"/>
                        </a:rPr>
                        <a:t>(DD/MMM/AAAA)</a:t>
                      </a:r>
                      <a:endParaRPr lang="es-ES" sz="2000" noProof="0" dirty="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20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20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406794">
                <a:tc>
                  <a:txBody>
                    <a:bodyPr/>
                    <a:lstStyle/>
                    <a:p>
                      <a:pPr marL="0" marR="0" lvl="0" indent="0" algn="ctr" rtl="0">
                        <a:lnSpc>
                          <a:spcPct val="115000"/>
                        </a:lnSpc>
                        <a:spcBef>
                          <a:spcPts val="0"/>
                        </a:spcBef>
                        <a:spcAft>
                          <a:spcPts val="0"/>
                        </a:spcAft>
                        <a:buNone/>
                      </a:pPr>
                      <a:r>
                        <a:rPr lang="es-ES" sz="2000" b="0" noProof="0" dirty="0">
                          <a:solidFill>
                            <a:schemeClr val="tx1"/>
                          </a:solidFill>
                          <a:latin typeface="Arial"/>
                          <a:ea typeface="Arial"/>
                          <a:cs typeface="Arial"/>
                          <a:sym typeface="Arial"/>
                        </a:rPr>
                        <a:t>20</a:t>
                      </a:r>
                      <a:endParaRPr lang="es-ES" sz="2000" noProof="0" dirty="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rtl="0">
                        <a:lnSpc>
                          <a:spcPct val="100000"/>
                        </a:lnSpc>
                        <a:spcBef>
                          <a:spcPts val="0"/>
                        </a:spcBef>
                        <a:spcAft>
                          <a:spcPts val="0"/>
                        </a:spcAft>
                        <a:buNone/>
                      </a:pPr>
                      <a:r>
                        <a:rPr lang="es-ES" sz="2000" b="0" noProof="0" dirty="0">
                          <a:solidFill>
                            <a:schemeClr val="tx1"/>
                          </a:solidFill>
                          <a:latin typeface="Arial"/>
                          <a:ea typeface="Arial"/>
                          <a:cs typeface="Arial"/>
                          <a:sym typeface="Arial"/>
                        </a:rPr>
                        <a:t>Fecha de envío del formulario al distrito (</a:t>
                      </a:r>
                      <a:r>
                        <a:rPr lang="es-ES" sz="2000" noProof="0" dirty="0">
                          <a:solidFill>
                            <a:schemeClr val="tx1"/>
                          </a:solidFill>
                          <a:latin typeface="+mn-lt"/>
                          <a:ea typeface="Arial"/>
                          <a:cs typeface="Arial"/>
                          <a:sym typeface="Arial"/>
                        </a:rPr>
                        <a:t>DD/MMM/AAAA)</a:t>
                      </a:r>
                      <a:endParaRPr lang="es-ES" sz="2000" noProof="0" dirty="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20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rtl="0">
                        <a:lnSpc>
                          <a:spcPct val="115000"/>
                        </a:lnSpc>
                        <a:spcBef>
                          <a:spcPts val="0"/>
                        </a:spcBef>
                        <a:spcAft>
                          <a:spcPts val="0"/>
                        </a:spcAft>
                        <a:buNone/>
                      </a:pPr>
                      <a:endParaRPr lang="es-ES" sz="20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r h="752845">
                <a:tc>
                  <a:txBody>
                    <a:bodyPr/>
                    <a:lstStyle/>
                    <a:p>
                      <a:pPr marL="0" marR="0" lvl="0" indent="0" algn="ctr" rtl="0">
                        <a:lnSpc>
                          <a:spcPct val="115000"/>
                        </a:lnSpc>
                        <a:spcBef>
                          <a:spcPts val="0"/>
                        </a:spcBef>
                        <a:spcAft>
                          <a:spcPts val="0"/>
                        </a:spcAft>
                        <a:buNone/>
                      </a:pPr>
                      <a:r>
                        <a:rPr lang="es-ES" sz="2000" b="0" noProof="0" dirty="0">
                          <a:solidFill>
                            <a:schemeClr val="tx1"/>
                          </a:solidFill>
                          <a:latin typeface="Arial"/>
                          <a:ea typeface="Arial"/>
                          <a:cs typeface="Arial"/>
                          <a:sym typeface="Arial"/>
                        </a:rPr>
                        <a:t>21</a:t>
                      </a:r>
                      <a:endParaRPr lang="es-ES" sz="2000" noProof="0" dirty="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None/>
                      </a:pPr>
                      <a:r>
                        <a:rPr lang="es-ES" sz="2000" b="0" noProof="0" dirty="0">
                          <a:solidFill>
                            <a:schemeClr val="tx1"/>
                          </a:solidFill>
                          <a:latin typeface="Arial"/>
                          <a:ea typeface="Arial"/>
                          <a:cs typeface="Arial"/>
                          <a:sym typeface="Arial"/>
                        </a:rPr>
                        <a:t>Persona que cumplimenta el formulario: nombre, </a:t>
                      </a:r>
                      <a:br>
                        <a:rPr lang="es-ES" sz="2000" b="0" noProof="0" dirty="0">
                          <a:solidFill>
                            <a:schemeClr val="tx1"/>
                          </a:solidFill>
                          <a:latin typeface="Arial"/>
                          <a:ea typeface="Arial"/>
                          <a:cs typeface="Arial"/>
                          <a:sym typeface="Arial"/>
                        </a:rPr>
                      </a:br>
                      <a:r>
                        <a:rPr lang="es-ES" sz="2000" b="0" noProof="0" dirty="0">
                          <a:solidFill>
                            <a:schemeClr val="tx1"/>
                          </a:solidFill>
                          <a:latin typeface="Arial"/>
                          <a:ea typeface="Arial"/>
                          <a:cs typeface="Arial"/>
                          <a:sym typeface="Arial"/>
                        </a:rPr>
                        <a:t>función, firma</a:t>
                      </a:r>
                      <a:endParaRPr lang="es-ES" sz="2000" noProof="0" dirty="0">
                        <a:solidFill>
                          <a:schemeClr val="tx1"/>
                        </a:solidFill>
                      </a:endParaRPr>
                    </a:p>
                  </a:txBody>
                  <a:tcPr marL="45725" marR="9150" marT="9150" marB="9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20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15000"/>
                        </a:lnSpc>
                        <a:spcBef>
                          <a:spcPts val="0"/>
                        </a:spcBef>
                        <a:spcAft>
                          <a:spcPts val="0"/>
                        </a:spcAft>
                        <a:buNone/>
                      </a:pPr>
                      <a:endParaRPr lang="es-ES" sz="2000" noProof="0" dirty="0">
                        <a:solidFill>
                          <a:schemeClr val="tx1"/>
                        </a:solidFill>
                        <a:latin typeface="Arial"/>
                        <a:ea typeface="Arial"/>
                        <a:cs typeface="Arial"/>
                        <a:sym typeface="Arial"/>
                      </a:endParaRPr>
                    </a:p>
                  </a:txBody>
                  <a:tcPr marL="25250" marR="25250" marT="10175" marB="101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sp>
        <p:nvSpPr>
          <p:cNvPr id="8" name="Google Shape;453;p34">
            <a:extLst>
              <a:ext uri="{FF2B5EF4-FFF2-40B4-BE49-F238E27FC236}">
                <a16:creationId xmlns:a16="http://schemas.microsoft.com/office/drawing/2014/main" id="{549A1005-5958-4D82-6DEA-1950197FC9C4}"/>
              </a:ext>
            </a:extLst>
          </p:cNvPr>
          <p:cNvSpPr txBox="1"/>
          <p:nvPr/>
        </p:nvSpPr>
        <p:spPr>
          <a:xfrm>
            <a:off x="7967940" y="1752518"/>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rPr>
              <a:t>C</a:t>
            </a:r>
            <a:endParaRPr sz="2400" b="1" dirty="0">
              <a:solidFill>
                <a:srgbClr val="00953A"/>
              </a:solidFill>
            </a:endParaRPr>
          </a:p>
        </p:txBody>
      </p:sp>
      <p:sp>
        <p:nvSpPr>
          <p:cNvPr id="9" name="Google Shape;454;p34">
            <a:extLst>
              <a:ext uri="{FF2B5EF4-FFF2-40B4-BE49-F238E27FC236}">
                <a16:creationId xmlns:a16="http://schemas.microsoft.com/office/drawing/2014/main" id="{96DB78F6-69F3-496E-A45A-315E9BB36653}"/>
              </a:ext>
            </a:extLst>
          </p:cNvPr>
          <p:cNvSpPr txBox="1"/>
          <p:nvPr/>
        </p:nvSpPr>
        <p:spPr>
          <a:xfrm>
            <a:off x="7967940" y="3928065"/>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cs typeface="Arial"/>
                <a:sym typeface="Arial"/>
              </a:rPr>
              <a:t>R</a:t>
            </a:r>
            <a:endParaRPr sz="2400" b="1" dirty="0">
              <a:solidFill>
                <a:srgbClr val="00953A"/>
              </a:solidFill>
            </a:endParaRPr>
          </a:p>
        </p:txBody>
      </p:sp>
      <p:sp>
        <p:nvSpPr>
          <p:cNvPr id="12" name="Google Shape;457;p34">
            <a:extLst>
              <a:ext uri="{FF2B5EF4-FFF2-40B4-BE49-F238E27FC236}">
                <a16:creationId xmlns:a16="http://schemas.microsoft.com/office/drawing/2014/main" id="{BCA7B55D-541D-5D84-BB03-7198B7BA6D67}"/>
              </a:ext>
            </a:extLst>
          </p:cNvPr>
          <p:cNvSpPr txBox="1"/>
          <p:nvPr/>
        </p:nvSpPr>
        <p:spPr>
          <a:xfrm>
            <a:off x="7967940" y="4567891"/>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rPr>
              <a:t>R</a:t>
            </a:r>
            <a:endParaRPr sz="2400" b="1" dirty="0">
              <a:solidFill>
                <a:srgbClr val="00953A"/>
              </a:solidFill>
            </a:endParaRPr>
          </a:p>
        </p:txBody>
      </p:sp>
      <p:sp>
        <p:nvSpPr>
          <p:cNvPr id="13" name="Google Shape;458;p34">
            <a:extLst>
              <a:ext uri="{FF2B5EF4-FFF2-40B4-BE49-F238E27FC236}">
                <a16:creationId xmlns:a16="http://schemas.microsoft.com/office/drawing/2014/main" id="{C1CDDDE1-2056-B8B4-5D93-29F7548A4EFC}"/>
              </a:ext>
            </a:extLst>
          </p:cNvPr>
          <p:cNvSpPr txBox="1"/>
          <p:nvPr/>
        </p:nvSpPr>
        <p:spPr>
          <a:xfrm>
            <a:off x="7959008" y="5208458"/>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rPr>
              <a:t>R</a:t>
            </a:r>
            <a:endParaRPr sz="2400" b="1" dirty="0">
              <a:solidFill>
                <a:srgbClr val="00953A"/>
              </a:solidFill>
            </a:endParaRPr>
          </a:p>
        </p:txBody>
      </p:sp>
      <p:sp>
        <p:nvSpPr>
          <p:cNvPr id="20" name="Google Shape;465;p34">
            <a:extLst>
              <a:ext uri="{FF2B5EF4-FFF2-40B4-BE49-F238E27FC236}">
                <a16:creationId xmlns:a16="http://schemas.microsoft.com/office/drawing/2014/main" id="{21572DC9-034A-DB9A-8C99-FB80E8FAFC20}"/>
              </a:ext>
            </a:extLst>
          </p:cNvPr>
          <p:cNvSpPr txBox="1"/>
          <p:nvPr/>
        </p:nvSpPr>
        <p:spPr>
          <a:xfrm>
            <a:off x="8849170" y="3911316"/>
            <a:ext cx="218091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00953A"/>
                </a:solidFill>
                <a:ea typeface="Arial"/>
                <a:cs typeface="Arial"/>
                <a:sym typeface="Arial"/>
              </a:rPr>
              <a:t>02/SEP/2018</a:t>
            </a:r>
            <a:endParaRPr sz="2400" dirty="0">
              <a:solidFill>
                <a:srgbClr val="00953A"/>
              </a:solidFill>
            </a:endParaRPr>
          </a:p>
        </p:txBody>
      </p:sp>
      <p:sp>
        <p:nvSpPr>
          <p:cNvPr id="45" name="Google Shape;453;p34">
            <a:extLst>
              <a:ext uri="{FF2B5EF4-FFF2-40B4-BE49-F238E27FC236}">
                <a16:creationId xmlns:a16="http://schemas.microsoft.com/office/drawing/2014/main" id="{5A5F2B34-DF93-E3E5-A69C-8CF8D6C49EF0}"/>
              </a:ext>
            </a:extLst>
          </p:cNvPr>
          <p:cNvSpPr txBox="1"/>
          <p:nvPr/>
        </p:nvSpPr>
        <p:spPr>
          <a:xfrm>
            <a:off x="7967940" y="2324662"/>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rPr>
              <a:t>C</a:t>
            </a:r>
            <a:endParaRPr sz="2400" b="1" dirty="0">
              <a:solidFill>
                <a:srgbClr val="00953A"/>
              </a:solidFill>
            </a:endParaRPr>
          </a:p>
        </p:txBody>
      </p:sp>
      <p:sp>
        <p:nvSpPr>
          <p:cNvPr id="46" name="Google Shape;456;p34">
            <a:extLst>
              <a:ext uri="{FF2B5EF4-FFF2-40B4-BE49-F238E27FC236}">
                <a16:creationId xmlns:a16="http://schemas.microsoft.com/office/drawing/2014/main" id="{6D561D2B-4B16-16AA-B328-7D2C2FE02BE3}"/>
              </a:ext>
            </a:extLst>
          </p:cNvPr>
          <p:cNvSpPr txBox="1"/>
          <p:nvPr/>
        </p:nvSpPr>
        <p:spPr>
          <a:xfrm>
            <a:off x="7944494" y="3163367"/>
            <a:ext cx="51435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a:solidFill>
                  <a:srgbClr val="00953A"/>
                </a:solidFill>
              </a:rPr>
              <a:t>C</a:t>
            </a:r>
            <a:endParaRPr sz="2400" b="1" dirty="0">
              <a:solidFill>
                <a:srgbClr val="00953A"/>
              </a:solidFill>
            </a:endParaRPr>
          </a:p>
        </p:txBody>
      </p:sp>
      <p:sp>
        <p:nvSpPr>
          <p:cNvPr id="47" name="Google Shape;460;p34">
            <a:extLst>
              <a:ext uri="{FF2B5EF4-FFF2-40B4-BE49-F238E27FC236}">
                <a16:creationId xmlns:a16="http://schemas.microsoft.com/office/drawing/2014/main" id="{9783A08F-066C-9077-49EF-820C3A61B21A}"/>
              </a:ext>
            </a:extLst>
          </p:cNvPr>
          <p:cNvSpPr txBox="1"/>
          <p:nvPr/>
        </p:nvSpPr>
        <p:spPr>
          <a:xfrm>
            <a:off x="8844450" y="1758304"/>
            <a:ext cx="3478176"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solidFill>
                  <a:srgbClr val="00953A"/>
                </a:solidFill>
              </a:rPr>
              <a:t>Pendiente</a:t>
            </a:r>
          </a:p>
        </p:txBody>
      </p:sp>
      <p:sp>
        <p:nvSpPr>
          <p:cNvPr id="48" name="Google Shape;461;p34">
            <a:extLst>
              <a:ext uri="{FF2B5EF4-FFF2-40B4-BE49-F238E27FC236}">
                <a16:creationId xmlns:a16="http://schemas.microsoft.com/office/drawing/2014/main" id="{66415E3C-388B-7270-F69A-DCA4B09B321C}"/>
              </a:ext>
            </a:extLst>
          </p:cNvPr>
          <p:cNvSpPr txBox="1"/>
          <p:nvPr/>
        </p:nvSpPr>
        <p:spPr>
          <a:xfrm>
            <a:off x="8866187" y="2336945"/>
            <a:ext cx="218091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00953A"/>
                </a:solidFill>
                <a:latin typeface="Arial"/>
                <a:ea typeface="Arial"/>
                <a:cs typeface="Arial"/>
                <a:sym typeface="Arial"/>
              </a:rPr>
              <a:t>Vivo</a:t>
            </a:r>
            <a:endParaRPr sz="2400" b="1" dirty="0">
              <a:solidFill>
                <a:srgbClr val="00953A"/>
              </a:solidFill>
            </a:endParaRPr>
          </a:p>
        </p:txBody>
      </p:sp>
      <p:sp>
        <p:nvSpPr>
          <p:cNvPr id="49" name="Google Shape;462;p34">
            <a:extLst>
              <a:ext uri="{FF2B5EF4-FFF2-40B4-BE49-F238E27FC236}">
                <a16:creationId xmlns:a16="http://schemas.microsoft.com/office/drawing/2014/main" id="{05EE8844-F647-3CD8-486B-E94AA9910A30}"/>
              </a:ext>
            </a:extLst>
          </p:cNvPr>
          <p:cNvSpPr txBox="1"/>
          <p:nvPr/>
        </p:nvSpPr>
        <p:spPr>
          <a:xfrm>
            <a:off x="8786917" y="3152409"/>
            <a:ext cx="2640548"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solidFill>
                  <a:srgbClr val="00953A"/>
                </a:solidFill>
                <a:latin typeface="Arial"/>
                <a:cs typeface="Arial"/>
                <a:sym typeface="Arial"/>
              </a:rPr>
              <a:t>(en blanco)</a:t>
            </a:r>
            <a:endParaRPr lang="es-ES" sz="2400" b="1" dirty="0">
              <a:solidFill>
                <a:srgbClr val="00953A"/>
              </a:solidFill>
            </a:endParaRPr>
          </a:p>
        </p:txBody>
      </p:sp>
      <p:sp>
        <p:nvSpPr>
          <p:cNvPr id="51" name="Google Shape;464;p34">
            <a:extLst>
              <a:ext uri="{FF2B5EF4-FFF2-40B4-BE49-F238E27FC236}">
                <a16:creationId xmlns:a16="http://schemas.microsoft.com/office/drawing/2014/main" id="{F3D918A0-0FA3-DA52-851E-F5FF9A6714FA}"/>
              </a:ext>
            </a:extLst>
          </p:cNvPr>
          <p:cNvSpPr txBox="1"/>
          <p:nvPr/>
        </p:nvSpPr>
        <p:spPr>
          <a:xfrm>
            <a:off x="8795849" y="5091400"/>
            <a:ext cx="218091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solidFill>
                  <a:srgbClr val="00953A"/>
                </a:solidFill>
                <a:latin typeface="Arial"/>
                <a:ea typeface="Arial"/>
                <a:cs typeface="Arial"/>
                <a:sym typeface="Arial"/>
              </a:rPr>
              <a:t>(en blanco)</a:t>
            </a:r>
            <a:endParaRPr lang="es-ES" sz="2400" b="1" dirty="0">
              <a:solidFill>
                <a:srgbClr val="00953A"/>
              </a:solidFill>
            </a:endParaRPr>
          </a:p>
        </p:txBody>
      </p:sp>
      <p:sp>
        <p:nvSpPr>
          <p:cNvPr id="2" name="Google Shape;464;p34">
            <a:extLst>
              <a:ext uri="{FF2B5EF4-FFF2-40B4-BE49-F238E27FC236}">
                <a16:creationId xmlns:a16="http://schemas.microsoft.com/office/drawing/2014/main" id="{0B67CBB9-9B61-DBEB-FCC3-BE94DCCF75E2}"/>
              </a:ext>
            </a:extLst>
          </p:cNvPr>
          <p:cNvSpPr txBox="1"/>
          <p:nvPr/>
        </p:nvSpPr>
        <p:spPr>
          <a:xfrm>
            <a:off x="8819295" y="4491634"/>
            <a:ext cx="218091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solidFill>
                  <a:srgbClr val="00953A"/>
                </a:solidFill>
                <a:latin typeface="Arial"/>
                <a:ea typeface="Arial"/>
                <a:cs typeface="Arial"/>
                <a:sym typeface="Arial"/>
              </a:rPr>
              <a:t>(en blanco)</a:t>
            </a:r>
            <a:endParaRPr lang="es-ES" sz="2400" b="1" dirty="0">
              <a:solidFill>
                <a:srgbClr val="00953A"/>
              </a:solidFill>
            </a:endParaRPr>
          </a:p>
        </p:txBody>
      </p:sp>
      <p:graphicFrame>
        <p:nvGraphicFramePr>
          <p:cNvPr id="4" name="Google Shape;468;p34">
            <a:extLst>
              <a:ext uri="{FF2B5EF4-FFF2-40B4-BE49-F238E27FC236}">
                <a16:creationId xmlns:a16="http://schemas.microsoft.com/office/drawing/2014/main" id="{539C5D3D-46F0-E0B8-1B7D-A3D437D6A20B}"/>
              </a:ext>
            </a:extLst>
          </p:cNvPr>
          <p:cNvGraphicFramePr/>
          <p:nvPr>
            <p:extLst>
              <p:ext uri="{D42A27DB-BD31-4B8C-83A1-F6EECF244321}">
                <p14:modId xmlns:p14="http://schemas.microsoft.com/office/powerpoint/2010/main" val="562880325"/>
              </p:ext>
            </p:extLst>
          </p:nvPr>
        </p:nvGraphicFramePr>
        <p:xfrm>
          <a:off x="639568" y="6051002"/>
          <a:ext cx="13271092" cy="688075"/>
        </p:xfrm>
        <a:graphic>
          <a:graphicData uri="http://schemas.openxmlformats.org/drawingml/2006/table">
            <a:tbl>
              <a:tblPr firstRow="1" bandRow="1">
                <a:noFill/>
              </a:tblPr>
              <a:tblGrid>
                <a:gridCol w="4423684">
                  <a:extLst>
                    <a:ext uri="{9D8B030D-6E8A-4147-A177-3AD203B41FA5}">
                      <a16:colId xmlns:a16="http://schemas.microsoft.com/office/drawing/2014/main" val="20000"/>
                    </a:ext>
                  </a:extLst>
                </a:gridCol>
                <a:gridCol w="4873521">
                  <a:extLst>
                    <a:ext uri="{9D8B030D-6E8A-4147-A177-3AD203B41FA5}">
                      <a16:colId xmlns:a16="http://schemas.microsoft.com/office/drawing/2014/main" val="20001"/>
                    </a:ext>
                  </a:extLst>
                </a:gridCol>
                <a:gridCol w="3973887">
                  <a:extLst>
                    <a:ext uri="{9D8B030D-6E8A-4147-A177-3AD203B41FA5}">
                      <a16:colId xmlns:a16="http://schemas.microsoft.com/office/drawing/2014/main" val="20002"/>
                    </a:ext>
                  </a:extLst>
                </a:gridCol>
              </a:tblGrid>
              <a:tr h="317225">
                <a:tc>
                  <a:txBody>
                    <a:bodyPr/>
                    <a:lstStyle/>
                    <a:p>
                      <a:pPr marL="0" marR="0" lvl="0" indent="0" algn="l" rtl="0">
                        <a:spcBef>
                          <a:spcPts val="0"/>
                        </a:spcBef>
                        <a:spcAft>
                          <a:spcPts val="0"/>
                        </a:spcAft>
                        <a:buNone/>
                      </a:pPr>
                      <a:r>
                        <a:rPr lang="es-ES" sz="1800" b="0" noProof="0" dirty="0">
                          <a:solidFill>
                            <a:schemeClr val="tx1"/>
                          </a:solidFill>
                          <a:latin typeface="+mn-lt"/>
                        </a:rPr>
                        <a:t>I = Información identificativa</a:t>
                      </a: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s-ES" sz="1800" b="0" noProof="0" dirty="0">
                          <a:solidFill>
                            <a:schemeClr val="tx1"/>
                          </a:solidFill>
                          <a:latin typeface="+mn-lt"/>
                        </a:rPr>
                        <a:t>D = Información demográfica</a:t>
                      </a: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endParaRPr lang="es-ES" sz="1800" b="0" i="0" u="none" strike="noStrike" cap="none" noProof="0" dirty="0">
                        <a:solidFill>
                          <a:schemeClr val="tx1"/>
                        </a:solidFill>
                        <a:latin typeface="+mn-lt"/>
                        <a:ea typeface="Times New Roman"/>
                        <a:cs typeface="Times New Roman"/>
                        <a:sym typeface="Times New Roman"/>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chemeClr val="accent5"/>
                        </a:buClr>
                        <a:buSzPts val="1600"/>
                        <a:buFont typeface="Times New Roman"/>
                        <a:buNone/>
                      </a:pPr>
                      <a:r>
                        <a:rPr lang="es-ES" sz="1800" b="0" i="0" u="none" strike="noStrike" cap="none" noProof="0" dirty="0">
                          <a:solidFill>
                            <a:schemeClr val="tx1"/>
                          </a:solidFill>
                          <a:latin typeface="+mn-lt"/>
                          <a:ea typeface="Times New Roman"/>
                          <a:cs typeface="Times New Roman"/>
                          <a:sym typeface="Times New Roman"/>
                        </a:rPr>
                        <a:t>E = </a:t>
                      </a:r>
                      <a:r>
                        <a:rPr lang="es-ES" sz="1800" b="0" noProof="0" dirty="0">
                          <a:solidFill>
                            <a:schemeClr val="tx1"/>
                          </a:solidFill>
                          <a:latin typeface="+mn-lt"/>
                        </a:rPr>
                        <a:t>Información sobre </a:t>
                      </a:r>
                      <a:r>
                        <a:rPr lang="es-ES" sz="1800" b="0" i="0" u="none" strike="noStrike" cap="none" noProof="0" dirty="0">
                          <a:solidFill>
                            <a:schemeClr val="tx1"/>
                          </a:solidFill>
                          <a:latin typeface="+mn-lt"/>
                          <a:ea typeface="Times New Roman"/>
                          <a:cs typeface="Times New Roman"/>
                          <a:sym typeface="Times New Roman"/>
                        </a:rPr>
                        <a:t>la exposición</a:t>
                      </a: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r>
                        <a:rPr lang="es-ES" sz="1800" b="0" i="0" u="none" strike="noStrike" cap="none" noProof="0" dirty="0">
                          <a:solidFill>
                            <a:schemeClr val="tx1"/>
                          </a:solidFill>
                          <a:latin typeface="+mn-lt"/>
                          <a:ea typeface="Times New Roman"/>
                          <a:cs typeface="Times New Roman"/>
                          <a:sym typeface="Times New Roman"/>
                        </a:rPr>
                        <a:t>R = Fuente informante</a:t>
                      </a:r>
                      <a:endParaRPr lang="es-ES" sz="1800" b="0" noProof="0" dirty="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endParaRPr lang="es-ES" sz="1800" b="0" noProof="0" dirty="0">
                        <a:solidFill>
                          <a:schemeClr val="tx1"/>
                        </a:solidFill>
                        <a:latin typeface="+mn-lt"/>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5" name="TextBox 4">
            <a:extLst>
              <a:ext uri="{FF2B5EF4-FFF2-40B4-BE49-F238E27FC236}">
                <a16:creationId xmlns:a16="http://schemas.microsoft.com/office/drawing/2014/main" id="{81B71DAB-0715-28A5-0998-7CE977D91BD8}"/>
              </a:ext>
            </a:extLst>
          </p:cNvPr>
          <p:cNvSpPr txBox="1"/>
          <p:nvPr/>
        </p:nvSpPr>
        <p:spPr>
          <a:xfrm>
            <a:off x="8311433" y="5972637"/>
            <a:ext cx="2949677" cy="646331"/>
          </a:xfrm>
          <a:prstGeom prst="rect">
            <a:avLst/>
          </a:prstGeom>
          <a:noFill/>
        </p:spPr>
        <p:txBody>
          <a:bodyPr wrap="square" rtlCol="0">
            <a:spAutoFit/>
          </a:bodyPr>
          <a:lstStyle/>
          <a:p>
            <a:r>
              <a:rPr lang="es-ES" b="0" i="0" u="none" strike="noStrike" cap="none" dirty="0">
                <a:solidFill>
                  <a:schemeClr val="tx1"/>
                </a:solidFill>
                <a:latin typeface="+mn-lt"/>
                <a:ea typeface="Times New Roman"/>
                <a:cs typeface="Times New Roman"/>
                <a:sym typeface="Times New Roman"/>
              </a:rPr>
              <a:t>C = </a:t>
            </a:r>
            <a:r>
              <a:rPr lang="es-ES" b="0" dirty="0">
                <a:solidFill>
                  <a:schemeClr val="tx1"/>
                </a:solidFill>
                <a:latin typeface="+mn-lt"/>
              </a:rPr>
              <a:t>Información </a:t>
            </a:r>
            <a:r>
              <a:rPr lang="es-ES" b="0" i="0" u="none" strike="noStrike" cap="none" dirty="0">
                <a:solidFill>
                  <a:schemeClr val="tx1"/>
                </a:solidFill>
                <a:latin typeface="+mn-lt"/>
                <a:ea typeface="Times New Roman"/>
                <a:cs typeface="Times New Roman"/>
                <a:sym typeface="Times New Roman"/>
              </a:rPr>
              <a:t>clínica</a:t>
            </a:r>
          </a:p>
          <a:p>
            <a:endParaRPr lang="es-ES" dirty="0"/>
          </a:p>
        </p:txBody>
      </p:sp>
      <p:sp>
        <p:nvSpPr>
          <p:cNvPr id="7" name="Title 2">
            <a:extLst>
              <a:ext uri="{FF2B5EF4-FFF2-40B4-BE49-F238E27FC236}">
                <a16:creationId xmlns:a16="http://schemas.microsoft.com/office/drawing/2014/main" id="{58D7D492-3FE2-68DE-3EF0-F2DB31C69717}"/>
              </a:ext>
            </a:extLst>
          </p:cNvPr>
          <p:cNvSpPr txBox="1">
            <a:spLocks/>
          </p:cNvSpPr>
          <p:nvPr/>
        </p:nvSpPr>
        <p:spPr>
          <a:xfrm>
            <a:off x="838200" y="447675"/>
            <a:ext cx="9752215" cy="800100"/>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Pregunta 2 Respuestas (16-21)</a:t>
            </a:r>
          </a:p>
        </p:txBody>
      </p:sp>
    </p:spTree>
    <p:extLst>
      <p:ext uri="{BB962C8B-B14F-4D97-AF65-F5344CB8AC3E}">
        <p14:creationId xmlns:p14="http://schemas.microsoft.com/office/powerpoint/2010/main" val="2719258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P spid="13" grpId="0"/>
      <p:bldP spid="20" grpId="0"/>
      <p:bldP spid="45" grpId="0"/>
      <p:bldP spid="46" grpId="0"/>
      <p:bldP spid="47" grpId="0"/>
      <p:bldP spid="48" grpId="0"/>
      <p:bldP spid="49" grpId="0"/>
      <p:bldP spid="51"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A94D128-614F-2971-9E72-E653E5BB8264}"/>
              </a:ext>
            </a:extLst>
          </p:cNvPr>
          <p:cNvSpPr>
            <a:spLocks noGrp="1"/>
          </p:cNvSpPr>
          <p:nvPr>
            <p:ph sz="half" idx="2"/>
          </p:nvPr>
        </p:nvSpPr>
        <p:spPr>
          <a:xfrm>
            <a:off x="800514" y="1445360"/>
            <a:ext cx="11418276" cy="4639309"/>
          </a:xfrm>
        </p:spPr>
        <p:txBody>
          <a:bodyPr/>
          <a:lstStyle/>
          <a:p>
            <a:pPr marL="0" indent="0">
              <a:buClr>
                <a:schemeClr val="accent5"/>
              </a:buClr>
              <a:buSzPts val="2400"/>
              <a:buFont typeface="Arial" panose="020B0604020202020204" pitchFamily="34" charset="0"/>
              <a:buNone/>
            </a:pPr>
            <a:r>
              <a:rPr lang="es-ES" dirty="0"/>
              <a:t>Si el laboratorio confirma la influenza aviar, ¿qué información sobre la exposición debe recopilar y notificar?</a:t>
            </a:r>
          </a:p>
          <a:p>
            <a:pPr marL="1993900" indent="-1993900">
              <a:spcBef>
                <a:spcPts val="480"/>
              </a:spcBef>
              <a:buClr>
                <a:schemeClr val="accent5"/>
              </a:buClr>
              <a:buSzPts val="2400"/>
              <a:buFont typeface="Arial" panose="020B0604020202020204" pitchFamily="34" charset="0"/>
              <a:buNone/>
            </a:pPr>
            <a:r>
              <a:rPr lang="es-ES" b="1" dirty="0"/>
              <a:t>Respuesta 3:</a:t>
            </a:r>
            <a:endParaRPr lang="es-ES" dirty="0"/>
          </a:p>
          <a:p>
            <a:pPr marL="0" indent="0">
              <a:spcBef>
                <a:spcPts val="480"/>
              </a:spcBef>
              <a:buClr>
                <a:schemeClr val="accent5"/>
              </a:buClr>
              <a:buSzPts val="2400"/>
              <a:buFont typeface="Arial"/>
              <a:buNone/>
            </a:pPr>
            <a:r>
              <a:rPr lang="es-ES" dirty="0"/>
              <a:t>¿Estuvo el paciente expuesto a algún factor de riesgo conocido de influenza aviar en los 2-5 días anteriores a la aparición de la enfermedad, como por ejemplo:</a:t>
            </a:r>
          </a:p>
          <a:p>
            <a:pPr lvl="1">
              <a:spcBef>
                <a:spcPts val="480"/>
              </a:spcBef>
              <a:buClr>
                <a:srgbClr val="00820B"/>
              </a:buClr>
              <a:buSzPts val="2400"/>
            </a:pPr>
            <a:r>
              <a:rPr lang="es-ES" sz="2200" dirty="0"/>
              <a:t>Exposición a aves de corral o silvestres (¿dónde?)</a:t>
            </a:r>
          </a:p>
          <a:p>
            <a:pPr lvl="1">
              <a:spcBef>
                <a:spcPts val="480"/>
              </a:spcBef>
              <a:buClr>
                <a:srgbClr val="00820B"/>
              </a:buClr>
              <a:buSzPts val="2400"/>
            </a:pPr>
            <a:r>
              <a:rPr lang="es-ES" sz="2200" dirty="0"/>
              <a:t>Manipulación de pollos, patos, gansos, etc. muertos o enfermos (¿dónde?)</a:t>
            </a:r>
          </a:p>
          <a:p>
            <a:pPr lvl="1">
              <a:spcBef>
                <a:spcPts val="480"/>
              </a:spcBef>
              <a:buClr>
                <a:srgbClr val="00820B"/>
              </a:buClr>
              <a:buSzPts val="2400"/>
            </a:pPr>
            <a:r>
              <a:rPr lang="es-ES" sz="2200" dirty="0"/>
              <a:t>Reportes de brotes cercanos (en otros pueblos, granjas o  en fauna silvestre)</a:t>
            </a:r>
          </a:p>
          <a:p>
            <a:pPr lvl="1">
              <a:spcBef>
                <a:spcPts val="480"/>
              </a:spcBef>
              <a:buClr>
                <a:srgbClr val="00820B"/>
              </a:buClr>
              <a:buSzPts val="2400"/>
            </a:pPr>
            <a:r>
              <a:rPr lang="es-ES" sz="2200" dirty="0"/>
              <a:t>Vivir o viajar a zonas donde la infleunza aviar es frecuente</a:t>
            </a:r>
          </a:p>
          <a:p>
            <a:pPr lvl="1">
              <a:spcBef>
                <a:spcPts val="480"/>
              </a:spcBef>
              <a:buClr>
                <a:srgbClr val="00820B"/>
              </a:buClr>
              <a:buSzPts val="2400"/>
            </a:pPr>
            <a:r>
              <a:rPr lang="es-ES" sz="2200" dirty="0"/>
              <a:t>Contacto con una persona infectada en casa, trabajo o escuela</a:t>
            </a:r>
          </a:p>
          <a:p>
            <a:pPr marL="1993900" indent="-1993900">
              <a:spcBef>
                <a:spcPts val="480"/>
              </a:spcBef>
              <a:buClr>
                <a:schemeClr val="accent5"/>
              </a:buClr>
              <a:buSzPts val="2400"/>
              <a:buFont typeface="Arial" panose="020B0604020202020204" pitchFamily="34" charset="0"/>
              <a:buNone/>
            </a:pPr>
            <a:endParaRPr lang="es-ES" sz="2400" dirty="0"/>
          </a:p>
          <a:p>
            <a:pPr marL="1993900" indent="-1993900">
              <a:spcBef>
                <a:spcPts val="480"/>
              </a:spcBef>
              <a:buClr>
                <a:schemeClr val="accent5"/>
              </a:buClr>
              <a:buSzPts val="2400"/>
              <a:buFont typeface="Arial" panose="020B0604020202020204" pitchFamily="34" charset="0"/>
              <a:buNone/>
            </a:pPr>
            <a:endParaRPr lang="es-ES" sz="2400" dirty="0"/>
          </a:p>
          <a:p>
            <a:endParaRPr lang="es-ES" sz="2400" dirty="0"/>
          </a:p>
        </p:txBody>
      </p:sp>
      <p:sp>
        <p:nvSpPr>
          <p:cNvPr id="4" name="Title 3">
            <a:extLst>
              <a:ext uri="{FF2B5EF4-FFF2-40B4-BE49-F238E27FC236}">
                <a16:creationId xmlns:a16="http://schemas.microsoft.com/office/drawing/2014/main" id="{ACAEB98D-0DA5-AEEA-4D43-2283086C0114}"/>
              </a:ext>
            </a:extLst>
          </p:cNvPr>
          <p:cNvSpPr>
            <a:spLocks noGrp="1"/>
          </p:cNvSpPr>
          <p:nvPr>
            <p:ph type="title"/>
          </p:nvPr>
        </p:nvSpPr>
        <p:spPr/>
        <p:txBody>
          <a:bodyPr/>
          <a:lstStyle/>
          <a:p>
            <a:r>
              <a:rPr lang="en-US"/>
              <a:t>Pregunta 3</a:t>
            </a:r>
          </a:p>
        </p:txBody>
      </p:sp>
    </p:spTree>
    <p:extLst>
      <p:ext uri="{BB962C8B-B14F-4D97-AF65-F5344CB8AC3E}">
        <p14:creationId xmlns:p14="http://schemas.microsoft.com/office/powerpoint/2010/main" val="2873673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A94D128-614F-2971-9E72-E653E5BB8264}"/>
              </a:ext>
            </a:extLst>
          </p:cNvPr>
          <p:cNvSpPr>
            <a:spLocks noGrp="1"/>
          </p:cNvSpPr>
          <p:nvPr>
            <p:ph sz="half" idx="2"/>
          </p:nvPr>
        </p:nvSpPr>
        <p:spPr/>
        <p:txBody>
          <a:bodyPr/>
          <a:lstStyle/>
          <a:p>
            <a:pPr marL="0" lvl="0" indent="0">
              <a:spcBef>
                <a:spcPts val="0"/>
              </a:spcBef>
              <a:spcAft>
                <a:spcPts val="0"/>
              </a:spcAft>
              <a:buClr>
                <a:schemeClr val="accent5"/>
              </a:buClr>
              <a:buSzPts val="2800"/>
              <a:buNone/>
            </a:pPr>
            <a:r>
              <a:rPr lang="es-ES" dirty="0"/>
              <a:t>¿Cómo puede adaptarse este formulario de reporte de caso a la labor de vigilancia en distintos sectores?</a:t>
            </a:r>
          </a:p>
          <a:p>
            <a:pPr lvl="1">
              <a:spcBef>
                <a:spcPts val="1800"/>
              </a:spcBef>
              <a:spcAft>
                <a:spcPts val="0"/>
              </a:spcAft>
              <a:buClr>
                <a:srgbClr val="00953A"/>
              </a:buClr>
              <a:buSzPts val="2800"/>
            </a:pPr>
            <a:r>
              <a:rPr lang="es-ES" dirty="0"/>
              <a:t>¿Sector de sanidad animal (doméstica o silvestre)? </a:t>
            </a:r>
          </a:p>
          <a:p>
            <a:pPr lvl="1">
              <a:spcBef>
                <a:spcPts val="1800"/>
              </a:spcBef>
              <a:spcAft>
                <a:spcPts val="0"/>
              </a:spcAft>
              <a:buClr>
                <a:srgbClr val="00953A"/>
              </a:buClr>
              <a:buSzPts val="2800"/>
            </a:pPr>
            <a:r>
              <a:rPr lang="es-ES" dirty="0"/>
              <a:t>¿Sector de salud ambiental?</a:t>
            </a:r>
            <a:endParaRPr lang="es-ES" b="1" dirty="0"/>
          </a:p>
          <a:p>
            <a:pPr marL="0" lvl="0" indent="0">
              <a:spcBef>
                <a:spcPts val="1800"/>
              </a:spcBef>
              <a:spcAft>
                <a:spcPts val="0"/>
              </a:spcAft>
              <a:buClr>
                <a:srgbClr val="000000"/>
              </a:buClr>
              <a:buSzPts val="2800"/>
              <a:buNone/>
            </a:pPr>
            <a:r>
              <a:rPr lang="es-ES" dirty="0">
                <a:solidFill>
                  <a:srgbClr val="000000"/>
                </a:solidFill>
                <a:latin typeface="Arial  "/>
                <a:ea typeface="Arial  "/>
                <a:cs typeface="Arial  "/>
                <a:sym typeface="Arial  "/>
              </a:rPr>
              <a:t>¿Qué </a:t>
            </a:r>
            <a:r>
              <a:rPr lang="es-ES" dirty="0">
                <a:latin typeface="Arial  "/>
                <a:ea typeface="Arial  "/>
                <a:cs typeface="Arial  "/>
                <a:sym typeface="Arial  "/>
              </a:rPr>
              <a:t>variables o preguntas adicionales podrían incluirse?</a:t>
            </a:r>
          </a:p>
          <a:p>
            <a:pPr marL="1993900" indent="-1993900">
              <a:spcBef>
                <a:spcPts val="480"/>
              </a:spcBef>
              <a:buClr>
                <a:schemeClr val="accent5"/>
              </a:buClr>
              <a:buSzPts val="2400"/>
              <a:buFont typeface="Arial" panose="020B0604020202020204" pitchFamily="34" charset="0"/>
              <a:buNone/>
            </a:pPr>
            <a:endParaRPr lang="es-ES" sz="2800" dirty="0"/>
          </a:p>
          <a:p>
            <a:endParaRPr lang="es-ES" dirty="0"/>
          </a:p>
        </p:txBody>
      </p:sp>
      <p:sp>
        <p:nvSpPr>
          <p:cNvPr id="4" name="Title 3">
            <a:extLst>
              <a:ext uri="{FF2B5EF4-FFF2-40B4-BE49-F238E27FC236}">
                <a16:creationId xmlns:a16="http://schemas.microsoft.com/office/drawing/2014/main" id="{ACAEB98D-0DA5-AEEA-4D43-2283086C0114}"/>
              </a:ext>
            </a:extLst>
          </p:cNvPr>
          <p:cNvSpPr>
            <a:spLocks noGrp="1"/>
          </p:cNvSpPr>
          <p:nvPr>
            <p:ph type="title"/>
          </p:nvPr>
        </p:nvSpPr>
        <p:spPr/>
        <p:txBody>
          <a:bodyPr/>
          <a:lstStyle/>
          <a:p>
            <a:r>
              <a:rPr lang="en-US"/>
              <a:t>Pregunta 4</a:t>
            </a:r>
          </a:p>
        </p:txBody>
      </p:sp>
    </p:spTree>
    <p:extLst>
      <p:ext uri="{BB962C8B-B14F-4D97-AF65-F5344CB8AC3E}">
        <p14:creationId xmlns:p14="http://schemas.microsoft.com/office/powerpoint/2010/main" val="29921848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51FE65BE-A86F-2624-17B7-5004EBA78FF2}"/>
              </a:ext>
            </a:extLst>
          </p:cNvPr>
          <p:cNvSpPr>
            <a:spLocks noGrp="1"/>
          </p:cNvSpPr>
          <p:nvPr>
            <p:ph sz="half" idx="2"/>
          </p:nvPr>
        </p:nvSpPr>
        <p:spPr>
          <a:xfrm>
            <a:off x="838199" y="1478857"/>
            <a:ext cx="6008077" cy="4639309"/>
          </a:xfrm>
        </p:spPr>
        <p:txBody>
          <a:bodyPr lIns="91440" tIns="45720" rIns="91440" bIns="45720" anchor="t"/>
          <a:lstStyle/>
          <a:p>
            <a:r>
              <a:rPr lang="es-GT" dirty="0"/>
              <a:t>Guía tripartita sobre zoonosis </a:t>
            </a:r>
            <a:r>
              <a:rPr lang="es-GT" dirty="0">
                <a:solidFill>
                  <a:srgbClr val="000000"/>
                </a:solidFill>
                <a:cs typeface="Arial"/>
              </a:rPr>
              <a:t>elaborada por FAO, OMSA y </a:t>
            </a:r>
            <a:r>
              <a:rPr lang="es-GT" dirty="0"/>
              <a:t>OMS </a:t>
            </a:r>
          </a:p>
          <a:p>
            <a:endParaRPr lang="es-GT" dirty="0"/>
          </a:p>
          <a:p>
            <a:r>
              <a:rPr lang="es-GT" dirty="0"/>
              <a:t>Proporciona orientación sobre los enfoques de Una Sola Salud para prevenir, detectar y responder</a:t>
            </a:r>
            <a:endParaRPr lang="es-GT" dirty="0">
              <a:cs typeface="Arial"/>
            </a:endParaRPr>
          </a:p>
          <a:p>
            <a:endParaRPr lang="en-US" dirty="0"/>
          </a:p>
        </p:txBody>
      </p:sp>
      <p:sp>
        <p:nvSpPr>
          <p:cNvPr id="2" name="Text Placeholder 1">
            <a:extLst>
              <a:ext uri="{FF2B5EF4-FFF2-40B4-BE49-F238E27FC236}">
                <a16:creationId xmlns:a16="http://schemas.microsoft.com/office/drawing/2014/main" id="{0833CF70-5B85-49EC-DA64-03222FE5B2F2}"/>
              </a:ext>
            </a:extLst>
          </p:cNvPr>
          <p:cNvSpPr>
            <a:spLocks noGrp="1"/>
          </p:cNvSpPr>
          <p:nvPr>
            <p:ph type="body" sz="quarter" idx="4294967295"/>
          </p:nvPr>
        </p:nvSpPr>
        <p:spPr>
          <a:xfrm>
            <a:off x="5973390" y="6502780"/>
            <a:ext cx="3597328" cy="275662"/>
          </a:xfrm>
          <a:prstGeom prst="rect">
            <a:avLst/>
          </a:prstGeom>
        </p:spPr>
        <p:txBody>
          <a:bodyPr/>
          <a:lstStyle/>
          <a:p>
            <a:pPr marL="0" indent="0" algn="r">
              <a:buNone/>
            </a:pPr>
            <a:r>
              <a:rPr lang="en-US" sz="1200" u="sng" dirty="0">
                <a:solidFill>
                  <a:schemeClr val="accent1"/>
                </a:solidFill>
                <a:hlinkClick r:id="rId3">
                  <a:extLst>
                    <a:ext uri="{A12FA001-AC4F-418D-AE19-62706E023703}">
                      <ahyp:hlinkClr xmlns:ahyp="http://schemas.microsoft.com/office/drawing/2018/hyperlinkcolor" val="tx"/>
                    </a:ext>
                  </a:extLst>
                </a:hlinkClick>
              </a:rPr>
              <a:t>www.who.int/initiatives/tripartite-zoonosis-guide</a:t>
            </a:r>
            <a:endParaRPr lang="en-US" sz="1200" dirty="0"/>
          </a:p>
          <a:p>
            <a:endParaRPr lang="en-US" dirty="0"/>
          </a:p>
        </p:txBody>
      </p:sp>
      <p:pic>
        <p:nvPicPr>
          <p:cNvPr id="3" name="Imagen 2">
            <a:extLst>
              <a:ext uri="{FF2B5EF4-FFF2-40B4-BE49-F238E27FC236}">
                <a16:creationId xmlns:a16="http://schemas.microsoft.com/office/drawing/2014/main" id="{BED33FF9-C0F3-B78B-BA19-6B1E508F3A1D}"/>
              </a:ext>
            </a:extLst>
          </p:cNvPr>
          <p:cNvPicPr>
            <a:picLocks noChangeAspect="1"/>
          </p:cNvPicPr>
          <p:nvPr/>
        </p:nvPicPr>
        <p:blipFill>
          <a:blip r:embed="rId4"/>
          <a:stretch>
            <a:fillRect/>
          </a:stretch>
        </p:blipFill>
        <p:spPr>
          <a:xfrm>
            <a:off x="7785463" y="1336603"/>
            <a:ext cx="3422468" cy="4873594"/>
          </a:xfrm>
          <a:prstGeom prst="rect">
            <a:avLst/>
          </a:prstGeom>
          <a:ln>
            <a:solidFill>
              <a:schemeClr val="tx1"/>
            </a:solidFill>
          </a:ln>
        </p:spPr>
      </p:pic>
      <p:sp>
        <p:nvSpPr>
          <p:cNvPr id="4" name="Title 1">
            <a:extLst>
              <a:ext uri="{FF2B5EF4-FFF2-40B4-BE49-F238E27FC236}">
                <a16:creationId xmlns:a16="http://schemas.microsoft.com/office/drawing/2014/main" id="{693DB041-4570-9FB1-CDDA-6338FCB878D2}"/>
              </a:ext>
            </a:extLst>
          </p:cNvPr>
          <p:cNvSpPr txBox="1">
            <a:spLocks/>
          </p:cNvSpPr>
          <p:nvPr/>
        </p:nvSpPr>
        <p:spPr>
          <a:xfrm>
            <a:off x="838200" y="0"/>
            <a:ext cx="9752215"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Vigilancia con enfoque de Una </a:t>
            </a:r>
            <a:br>
              <a:rPr lang="es-ES" dirty="0"/>
            </a:br>
            <a:r>
              <a:rPr lang="es-ES" dirty="0"/>
              <a:t>Sola Salud</a:t>
            </a:r>
          </a:p>
        </p:txBody>
      </p:sp>
    </p:spTree>
    <p:extLst>
      <p:ext uri="{BB962C8B-B14F-4D97-AF65-F5344CB8AC3E}">
        <p14:creationId xmlns:p14="http://schemas.microsoft.com/office/powerpoint/2010/main" val="32299538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EF6B8-3024-DCC0-52EE-9E856E10DFC1}"/>
              </a:ext>
            </a:extLst>
          </p:cNvPr>
          <p:cNvSpPr>
            <a:spLocks noGrp="1"/>
          </p:cNvSpPr>
          <p:nvPr>
            <p:ph type="title"/>
          </p:nvPr>
        </p:nvSpPr>
        <p:spPr/>
        <p:txBody>
          <a:bodyPr/>
          <a:lstStyle/>
          <a:p>
            <a:r>
              <a:rPr lang="es-ES" dirty="0"/>
              <a:t>Colaboración en la colecta de datos</a:t>
            </a:r>
          </a:p>
        </p:txBody>
      </p:sp>
      <p:sp>
        <p:nvSpPr>
          <p:cNvPr id="3" name="Text Placeholder 2">
            <a:extLst>
              <a:ext uri="{FF2B5EF4-FFF2-40B4-BE49-F238E27FC236}">
                <a16:creationId xmlns:a16="http://schemas.microsoft.com/office/drawing/2014/main" id="{6752589E-5340-4261-AF72-E0FFA5555785}"/>
              </a:ext>
            </a:extLst>
          </p:cNvPr>
          <p:cNvSpPr>
            <a:spLocks noGrp="1"/>
          </p:cNvSpPr>
          <p:nvPr>
            <p:ph sz="half" idx="2"/>
          </p:nvPr>
        </p:nvSpPr>
        <p:spPr>
          <a:xfrm>
            <a:off x="3543299" y="6310605"/>
            <a:ext cx="6003589" cy="229895"/>
          </a:xfrm>
          <a:prstGeom prst="rect">
            <a:avLst/>
          </a:prstGeom>
        </p:spPr>
        <p:txBody>
          <a:bodyPr/>
          <a:lstStyle/>
          <a:p>
            <a:pPr marL="0" indent="0" algn="r">
              <a:buNone/>
            </a:pPr>
            <a:r>
              <a:rPr lang="en-US" sz="1100" dirty="0"/>
              <a:t>Adaptado de </a:t>
            </a:r>
            <a:r>
              <a:rPr lang="en-US" sz="1100" dirty="0" err="1"/>
              <a:t>Bordier </a:t>
            </a:r>
            <a:r>
              <a:rPr lang="en-US" sz="1100" dirty="0"/>
              <a:t>M, et al. Agosto de 2020. Characteristics of One Health surveillance systems: a systematic literature review. </a:t>
            </a:r>
            <a:r>
              <a:rPr lang="en-US" sz="1100" dirty="0">
                <a:hlinkClick r:id="rId3"/>
              </a:rPr>
              <a:t>https://doi.</a:t>
            </a:r>
            <a:r>
              <a:rPr lang="en-US" sz="1100" dirty="0"/>
              <a:t>org/10.1016/j.prevetmed.2018.10.005 </a:t>
            </a:r>
          </a:p>
        </p:txBody>
      </p:sp>
      <p:graphicFrame>
        <p:nvGraphicFramePr>
          <p:cNvPr id="16" name="Table 5">
            <a:extLst>
              <a:ext uri="{FF2B5EF4-FFF2-40B4-BE49-F238E27FC236}">
                <a16:creationId xmlns:a16="http://schemas.microsoft.com/office/drawing/2014/main" id="{60EF185C-BA97-49C2-AA57-60F1B60BC414}"/>
              </a:ext>
            </a:extLst>
          </p:cNvPr>
          <p:cNvGraphicFramePr>
            <a:graphicFrameLocks noGrp="1"/>
          </p:cNvGraphicFramePr>
          <p:nvPr>
            <p:extLst>
              <p:ext uri="{D42A27DB-BD31-4B8C-83A1-F6EECF244321}">
                <p14:modId xmlns:p14="http://schemas.microsoft.com/office/powerpoint/2010/main" val="2731802959"/>
              </p:ext>
            </p:extLst>
          </p:nvPr>
        </p:nvGraphicFramePr>
        <p:xfrm>
          <a:off x="6232554" y="2239234"/>
          <a:ext cx="5494990" cy="3200400"/>
        </p:xfrm>
        <a:graphic>
          <a:graphicData uri="http://schemas.openxmlformats.org/drawingml/2006/table">
            <a:tbl>
              <a:tblPr firstRow="1" bandRow="1">
                <a:tableStyleId>{5C22544A-7EE6-4342-B048-85BDC9FD1C3A}</a:tableStyleId>
              </a:tblPr>
              <a:tblGrid>
                <a:gridCol w="5494990">
                  <a:extLst>
                    <a:ext uri="{9D8B030D-6E8A-4147-A177-3AD203B41FA5}">
                      <a16:colId xmlns:a16="http://schemas.microsoft.com/office/drawing/2014/main" val="2856297230"/>
                    </a:ext>
                  </a:extLst>
                </a:gridCol>
              </a:tblGrid>
              <a:tr h="37177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2400" noProof="0" dirty="0">
                          <a:solidFill>
                            <a:schemeClr val="tx1"/>
                          </a:solidFill>
                          <a:latin typeface="Arial" panose="020B0604020202020204" pitchFamily="34" charset="0"/>
                          <a:cs typeface="Arial" panose="020B0604020202020204" pitchFamily="34" charset="0"/>
                        </a:rPr>
                        <a:t>Colecta de Datos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11182950"/>
                  </a:ext>
                </a:extLst>
              </a:tr>
              <a:tr h="370840">
                <a:tc>
                  <a:txBody>
                    <a:bodyPr/>
                    <a:lstStyle/>
                    <a:p>
                      <a:pPr algn="ctr"/>
                      <a:r>
                        <a:rPr lang="es-ES" sz="2000" noProof="0" dirty="0">
                          <a:solidFill>
                            <a:schemeClr val="tx1"/>
                          </a:solidFill>
                          <a:latin typeface="Arial" panose="020B0604020202020204" pitchFamily="34" charset="0"/>
                          <a:cs typeface="Arial" panose="020B0604020202020204" pitchFamily="34" charset="0"/>
                        </a:rPr>
                        <a:t>Emprendidas por separado en cada sector</a:t>
                      </a: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432105912"/>
                  </a:ext>
                </a:extLst>
              </a:tr>
              <a:tr h="370840">
                <a:tc>
                  <a:txBody>
                    <a:bodyPr/>
                    <a:lstStyle/>
                    <a:p>
                      <a:pPr algn="ctr"/>
                      <a:r>
                        <a:rPr lang="es-ES" sz="2000" noProof="0" dirty="0">
                          <a:solidFill>
                            <a:schemeClr val="tx1"/>
                          </a:solidFill>
                          <a:latin typeface="Arial" panose="020B0604020202020204" pitchFamily="34" charset="0"/>
                          <a:cs typeface="Arial" panose="020B0604020202020204" pitchFamily="34" charset="0"/>
                        </a:rPr>
                        <a:t>A cargo de un único sector para todos </a:t>
                      </a:r>
                      <a:br>
                        <a:rPr lang="es-ES" sz="2000" noProof="0" dirty="0">
                          <a:solidFill>
                            <a:schemeClr val="tx1"/>
                          </a:solidFill>
                          <a:latin typeface="Arial" panose="020B0604020202020204" pitchFamily="34" charset="0"/>
                          <a:cs typeface="Arial" panose="020B0604020202020204" pitchFamily="34" charset="0"/>
                        </a:rPr>
                      </a:br>
                      <a:r>
                        <a:rPr lang="es-ES" sz="2000" noProof="0" dirty="0">
                          <a:solidFill>
                            <a:schemeClr val="tx1"/>
                          </a:solidFill>
                          <a:latin typeface="Arial" panose="020B0604020202020204" pitchFamily="34" charset="0"/>
                          <a:cs typeface="Arial" panose="020B0604020202020204" pitchFamily="34" charset="0"/>
                        </a:rPr>
                        <a:t>los componentes</a:t>
                      </a: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97871521"/>
                  </a:ext>
                </a:extLst>
              </a:tr>
              <a:tr h="370840">
                <a:tc>
                  <a:txBody>
                    <a:bodyPr/>
                    <a:lstStyle/>
                    <a:p>
                      <a:pPr algn="ctr"/>
                      <a:r>
                        <a:rPr lang="es-ES" sz="2000" noProof="0" dirty="0">
                          <a:solidFill>
                            <a:schemeClr val="tx1"/>
                          </a:solidFill>
                          <a:latin typeface="Arial" panose="020B0604020202020204" pitchFamily="34" charset="0"/>
                          <a:cs typeface="Arial" panose="020B0604020202020204" pitchFamily="34" charset="0"/>
                        </a:rPr>
                        <a:t>Armonización intersectorial</a:t>
                      </a: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5806646"/>
                  </a:ext>
                </a:extLst>
              </a:tr>
              <a:tr h="370840">
                <a:tc>
                  <a:txBody>
                    <a:bodyPr/>
                    <a:lstStyle/>
                    <a:p>
                      <a:pPr algn="ctr"/>
                      <a:r>
                        <a:rPr lang="es-ES" sz="2000" noProof="0" dirty="0">
                          <a:solidFill>
                            <a:schemeClr val="tx1"/>
                          </a:solidFill>
                          <a:latin typeface="Arial" panose="020B0604020202020204" pitchFamily="34" charset="0"/>
                          <a:cs typeface="Arial" panose="020B0604020202020204" pitchFamily="34" charset="0"/>
                        </a:rPr>
                        <a:t>Algunas actividades conjuntas entre sectores</a:t>
                      </a: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45280052"/>
                  </a:ext>
                </a:extLst>
              </a:tr>
              <a:tr h="370840">
                <a:tc>
                  <a:txBody>
                    <a:bodyPr/>
                    <a:lstStyle/>
                    <a:p>
                      <a:pPr algn="ctr"/>
                      <a:r>
                        <a:rPr lang="es-ES" sz="2000" noProof="0" dirty="0">
                          <a:solidFill>
                            <a:schemeClr val="tx1"/>
                          </a:solidFill>
                          <a:latin typeface="Arial" panose="020B0604020202020204" pitchFamily="34" charset="0"/>
                          <a:cs typeface="Arial" panose="020B0604020202020204" pitchFamily="34" charset="0"/>
                        </a:rPr>
                        <a:t>A cargo de un organismo multisectorial</a:t>
                      </a:r>
                    </a:p>
                  </a:txBody>
                  <a:tcPr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52149442"/>
                  </a:ext>
                </a:extLst>
              </a:tr>
            </a:tbl>
          </a:graphicData>
        </a:graphic>
      </p:graphicFrame>
      <p:sp>
        <p:nvSpPr>
          <p:cNvPr id="17" name="TextBox 16">
            <a:extLst>
              <a:ext uri="{FF2B5EF4-FFF2-40B4-BE49-F238E27FC236}">
                <a16:creationId xmlns:a16="http://schemas.microsoft.com/office/drawing/2014/main" id="{1D7990A1-8182-47A7-BA8C-4B99147CA673}"/>
              </a:ext>
            </a:extLst>
          </p:cNvPr>
          <p:cNvSpPr txBox="1"/>
          <p:nvPr/>
        </p:nvSpPr>
        <p:spPr>
          <a:xfrm rot="16200000">
            <a:off x="4274469" y="3435923"/>
            <a:ext cx="2771191" cy="830997"/>
          </a:xfrm>
          <a:prstGeom prst="rect">
            <a:avLst/>
          </a:prstGeom>
          <a:noFill/>
        </p:spPr>
        <p:txBody>
          <a:bodyPr wrap="square" rtlCol="0">
            <a:spAutoFit/>
          </a:bodyPr>
          <a:lstStyle/>
          <a:p>
            <a:pPr algn="ctr"/>
            <a:r>
              <a:rPr lang="en-US" sz="2400" b="1">
                <a:latin typeface="Arial" panose="020B0604020202020204" pitchFamily="34" charset="0"/>
                <a:cs typeface="Arial" panose="020B0604020202020204" pitchFamily="34" charset="0"/>
              </a:rPr>
              <a:t>Posibles grados de colaboración</a:t>
            </a:r>
          </a:p>
        </p:txBody>
      </p:sp>
      <p:pic>
        <p:nvPicPr>
          <p:cNvPr id="6" name="Picture 5">
            <a:extLst>
              <a:ext uri="{FF2B5EF4-FFF2-40B4-BE49-F238E27FC236}">
                <a16:creationId xmlns:a16="http://schemas.microsoft.com/office/drawing/2014/main" id="{8E50C689-0FA5-1BF2-9AFE-BED787D3DD8A}"/>
              </a:ext>
            </a:extLst>
          </p:cNvPr>
          <p:cNvPicPr>
            <a:picLocks noChangeAspect="1"/>
          </p:cNvPicPr>
          <p:nvPr/>
        </p:nvPicPr>
        <p:blipFill rotWithShape="1">
          <a:blip r:embed="rId4"/>
          <a:srcRect l="4913" r="5328"/>
          <a:stretch/>
        </p:blipFill>
        <p:spPr>
          <a:xfrm>
            <a:off x="316912" y="2253968"/>
            <a:ext cx="4698434" cy="2914326"/>
          </a:xfrm>
          <a:prstGeom prst="rect">
            <a:avLst/>
          </a:prstGeom>
        </p:spPr>
      </p:pic>
      <p:pic>
        <p:nvPicPr>
          <p:cNvPr id="8" name="Picture 7">
            <a:extLst>
              <a:ext uri="{FF2B5EF4-FFF2-40B4-BE49-F238E27FC236}">
                <a16:creationId xmlns:a16="http://schemas.microsoft.com/office/drawing/2014/main" id="{7664741C-79D4-13EF-32D3-A1A5404C78B6}"/>
              </a:ext>
            </a:extLst>
          </p:cNvPr>
          <p:cNvPicPr>
            <a:picLocks noChangeAspect="1"/>
          </p:cNvPicPr>
          <p:nvPr/>
        </p:nvPicPr>
        <p:blipFill>
          <a:blip r:embed="rId5"/>
          <a:stretch>
            <a:fillRect/>
          </a:stretch>
        </p:blipFill>
        <p:spPr>
          <a:xfrm>
            <a:off x="184191" y="2318188"/>
            <a:ext cx="5039937" cy="2904963"/>
          </a:xfrm>
          <a:prstGeom prst="rect">
            <a:avLst/>
          </a:prstGeom>
        </p:spPr>
      </p:pic>
      <p:pic>
        <p:nvPicPr>
          <p:cNvPr id="5" name="Picture 4">
            <a:extLst>
              <a:ext uri="{FF2B5EF4-FFF2-40B4-BE49-F238E27FC236}">
                <a16:creationId xmlns:a16="http://schemas.microsoft.com/office/drawing/2014/main" id="{1F5D8427-E4C7-E1C9-DF0C-0EB8C32B304F}"/>
              </a:ext>
            </a:extLst>
          </p:cNvPr>
          <p:cNvPicPr>
            <a:picLocks noChangeAspect="1"/>
          </p:cNvPicPr>
          <p:nvPr/>
        </p:nvPicPr>
        <p:blipFill>
          <a:blip r:embed="rId6"/>
          <a:stretch>
            <a:fillRect/>
          </a:stretch>
        </p:blipFill>
        <p:spPr>
          <a:xfrm>
            <a:off x="54858" y="2370566"/>
            <a:ext cx="5298601" cy="2817238"/>
          </a:xfrm>
          <a:prstGeom prst="rect">
            <a:avLst/>
          </a:prstGeom>
        </p:spPr>
      </p:pic>
      <p:sp>
        <p:nvSpPr>
          <p:cNvPr id="7" name="TextBox 6">
            <a:extLst>
              <a:ext uri="{FF2B5EF4-FFF2-40B4-BE49-F238E27FC236}">
                <a16:creationId xmlns:a16="http://schemas.microsoft.com/office/drawing/2014/main" id="{389CC844-7147-7B14-15FE-21A3A5D2D030}"/>
              </a:ext>
            </a:extLst>
          </p:cNvPr>
          <p:cNvSpPr txBox="1"/>
          <p:nvPr/>
        </p:nvSpPr>
        <p:spPr>
          <a:xfrm>
            <a:off x="4670854" y="4893276"/>
            <a:ext cx="682605" cy="425134"/>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18767208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752589E-5340-4261-AF72-E0FFA5555785}"/>
              </a:ext>
            </a:extLst>
          </p:cNvPr>
          <p:cNvSpPr>
            <a:spLocks noGrp="1"/>
          </p:cNvSpPr>
          <p:nvPr>
            <p:ph sz="half" idx="2"/>
          </p:nvPr>
        </p:nvSpPr>
        <p:spPr/>
        <p:txBody>
          <a:bodyPr/>
          <a:lstStyle/>
          <a:p>
            <a:r>
              <a:rPr lang="es-ES" dirty="0"/>
              <a:t>Tener en cuenta el enfoque de Una Sola Salud al recopilar datos de vigilancia</a:t>
            </a:r>
          </a:p>
          <a:p>
            <a:r>
              <a:rPr lang="es-ES" dirty="0"/>
              <a:t>Para las Floraciones de Algas Nocivas (FAN) y las enfermedades animales causadas por las FAN</a:t>
            </a:r>
          </a:p>
          <a:p>
            <a:r>
              <a:rPr lang="es-ES" dirty="0"/>
              <a:t>Monitorea: </a:t>
            </a:r>
          </a:p>
          <a:p>
            <a:pPr lvl="1"/>
            <a:r>
              <a:rPr lang="es-ES" dirty="0"/>
              <a:t>Humanos</a:t>
            </a:r>
          </a:p>
          <a:p>
            <a:pPr lvl="1"/>
            <a:r>
              <a:rPr lang="es-ES" dirty="0"/>
              <a:t>Animales</a:t>
            </a:r>
          </a:p>
          <a:p>
            <a:pPr lvl="1"/>
            <a:r>
              <a:rPr lang="es-ES" dirty="0"/>
              <a:t>Ambiente</a:t>
            </a:r>
          </a:p>
          <a:p>
            <a:endParaRPr lang="es-ES" dirty="0"/>
          </a:p>
        </p:txBody>
      </p:sp>
      <p:sp>
        <p:nvSpPr>
          <p:cNvPr id="4" name="Text Placeholder 2">
            <a:extLst>
              <a:ext uri="{FF2B5EF4-FFF2-40B4-BE49-F238E27FC236}">
                <a16:creationId xmlns:a16="http://schemas.microsoft.com/office/drawing/2014/main" id="{DC315625-CE8A-843D-FC0D-DD86EAE8EAD2}"/>
              </a:ext>
            </a:extLst>
          </p:cNvPr>
          <p:cNvSpPr txBox="1">
            <a:spLocks/>
          </p:cNvSpPr>
          <p:nvPr/>
        </p:nvSpPr>
        <p:spPr>
          <a:xfrm>
            <a:off x="2678723" y="6390037"/>
            <a:ext cx="6834554" cy="76297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n-US" sz="1200" dirty="0"/>
              <a:t>CDC.</a:t>
            </a:r>
            <a:r>
              <a:rPr lang="es-ES" sz="1200" dirty="0">
                <a:effectLst/>
                <a:latin typeface="Segoe UI" panose="020B0502040204020203" pitchFamily="34" charset="0"/>
              </a:rPr>
              <a:t> </a:t>
            </a:r>
            <a:r>
              <a:rPr lang="es-ES" sz="1200" dirty="0">
                <a:effectLst/>
                <a:latin typeface="Segoe UI" panose="020B0502040204020203" pitchFamily="34" charset="0"/>
                <a:hlinkClick r:id="rId3"/>
              </a:rPr>
              <a:t>https://www.cdc.gov/ohhabs/about/index.html</a:t>
            </a:r>
            <a:r>
              <a:rPr lang="es-ES" sz="1200" dirty="0">
                <a:effectLst/>
                <a:latin typeface="Segoe UI" panose="020B0502040204020203" pitchFamily="34" charset="0"/>
              </a:rPr>
              <a:t> </a:t>
            </a:r>
            <a:endParaRPr lang="en-US" sz="1200" dirty="0"/>
          </a:p>
        </p:txBody>
      </p:sp>
      <p:pic>
        <p:nvPicPr>
          <p:cNvPr id="7" name="Picture 6">
            <a:extLst>
              <a:ext uri="{FF2B5EF4-FFF2-40B4-BE49-F238E27FC236}">
                <a16:creationId xmlns:a16="http://schemas.microsoft.com/office/drawing/2014/main" id="{0143F55B-864B-AF55-2889-BC9596ED812D}"/>
              </a:ext>
            </a:extLst>
          </p:cNvPr>
          <p:cNvPicPr>
            <a:picLocks noChangeAspect="1"/>
          </p:cNvPicPr>
          <p:nvPr/>
        </p:nvPicPr>
        <p:blipFill>
          <a:blip r:embed="rId4"/>
          <a:stretch>
            <a:fillRect/>
          </a:stretch>
        </p:blipFill>
        <p:spPr>
          <a:xfrm>
            <a:off x="5254596" y="3530958"/>
            <a:ext cx="6219825" cy="1676400"/>
          </a:xfrm>
          <a:prstGeom prst="rect">
            <a:avLst/>
          </a:prstGeom>
        </p:spPr>
      </p:pic>
      <p:sp>
        <p:nvSpPr>
          <p:cNvPr id="2" name="Title 1">
            <a:extLst>
              <a:ext uri="{FF2B5EF4-FFF2-40B4-BE49-F238E27FC236}">
                <a16:creationId xmlns:a16="http://schemas.microsoft.com/office/drawing/2014/main" id="{EC7A05D6-2E53-0C36-A60E-9B891A273A09}"/>
              </a:ext>
            </a:extLst>
          </p:cNvPr>
          <p:cNvSpPr txBox="1">
            <a:spLocks/>
          </p:cNvSpPr>
          <p:nvPr/>
        </p:nvSpPr>
        <p:spPr>
          <a:xfrm>
            <a:off x="838200" y="25400"/>
            <a:ext cx="9752215"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Sistemas de Vigilancia de Una </a:t>
            </a:r>
            <a:br>
              <a:rPr lang="es-ES" dirty="0"/>
            </a:br>
            <a:r>
              <a:rPr lang="es-ES" dirty="0"/>
              <a:t>Sola Salud</a:t>
            </a:r>
          </a:p>
        </p:txBody>
      </p:sp>
    </p:spTree>
    <p:extLst>
      <p:ext uri="{BB962C8B-B14F-4D97-AF65-F5344CB8AC3E}">
        <p14:creationId xmlns:p14="http://schemas.microsoft.com/office/powerpoint/2010/main" val="3998746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9F830-8B2F-444F-9265-26EBDED4B86C}"/>
              </a:ext>
            </a:extLst>
          </p:cNvPr>
          <p:cNvSpPr>
            <a:spLocks noGrp="1"/>
          </p:cNvSpPr>
          <p:nvPr>
            <p:ph type="title"/>
          </p:nvPr>
        </p:nvSpPr>
        <p:spPr/>
        <p:txBody>
          <a:bodyPr/>
          <a:lstStyle/>
          <a:p>
            <a:r>
              <a:rPr lang="es-ES" sz="4400" dirty="0"/>
              <a:t>¿</a:t>
            </a:r>
            <a:r>
              <a:rPr lang="es-ES" dirty="0"/>
              <a:t>Q</a:t>
            </a:r>
            <a:r>
              <a:rPr lang="es-ES" sz="4400" dirty="0"/>
              <a:t>ué se ha reportado bajo OHHABS?</a:t>
            </a:r>
          </a:p>
        </p:txBody>
      </p:sp>
      <p:graphicFrame>
        <p:nvGraphicFramePr>
          <p:cNvPr id="5" name="Table 4">
            <a:extLst>
              <a:ext uri="{FF2B5EF4-FFF2-40B4-BE49-F238E27FC236}">
                <a16:creationId xmlns:a16="http://schemas.microsoft.com/office/drawing/2014/main" id="{7217D0B9-E1C0-4052-8342-01ACDD260B72}"/>
              </a:ext>
            </a:extLst>
          </p:cNvPr>
          <p:cNvGraphicFramePr>
            <a:graphicFrameLocks noGrp="1"/>
          </p:cNvGraphicFramePr>
          <p:nvPr>
            <p:extLst>
              <p:ext uri="{D42A27DB-BD31-4B8C-83A1-F6EECF244321}">
                <p14:modId xmlns:p14="http://schemas.microsoft.com/office/powerpoint/2010/main" val="1855641506"/>
              </p:ext>
            </p:extLst>
          </p:nvPr>
        </p:nvGraphicFramePr>
        <p:xfrm>
          <a:off x="362855" y="1366256"/>
          <a:ext cx="11480800" cy="4843770"/>
        </p:xfrm>
        <a:graphic>
          <a:graphicData uri="http://schemas.openxmlformats.org/drawingml/2006/table">
            <a:tbl>
              <a:tblPr firstRow="1" bandRow="1">
                <a:tableStyleId>{5C22544A-7EE6-4342-B048-85BDC9FD1C3A}</a:tableStyleId>
              </a:tblPr>
              <a:tblGrid>
                <a:gridCol w="3637096">
                  <a:extLst>
                    <a:ext uri="{9D8B030D-6E8A-4147-A177-3AD203B41FA5}">
                      <a16:colId xmlns:a16="http://schemas.microsoft.com/office/drawing/2014/main" val="1343792877"/>
                    </a:ext>
                  </a:extLst>
                </a:gridCol>
                <a:gridCol w="7843704">
                  <a:extLst>
                    <a:ext uri="{9D8B030D-6E8A-4147-A177-3AD203B41FA5}">
                      <a16:colId xmlns:a16="http://schemas.microsoft.com/office/drawing/2014/main" val="2074315596"/>
                    </a:ext>
                  </a:extLst>
                </a:gridCol>
              </a:tblGrid>
              <a:tr h="350314">
                <a:tc>
                  <a:txBody>
                    <a:bodyPr/>
                    <a:lstStyle/>
                    <a:p>
                      <a:pPr algn="ctr"/>
                      <a:r>
                        <a:rPr lang="en-US" sz="1800" dirty="0">
                          <a:solidFill>
                            <a:sysClr val="windowText" lastClr="000000"/>
                          </a:solidFill>
                          <a:latin typeface="Arial" panose="020B0604020202020204" pitchFamily="34" charset="0"/>
                          <a:cs typeface="Arial" panose="020B0604020202020204" pitchFamily="34" charset="0"/>
                        </a:rPr>
                        <a:t>Categorías de datos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800" dirty="0">
                          <a:solidFill>
                            <a:sysClr val="windowText" lastClr="000000"/>
                          </a:solidFill>
                          <a:latin typeface="Arial" panose="020B0604020202020204" pitchFamily="34" charset="0"/>
                          <a:cs typeface="Arial" panose="020B0604020202020204" pitchFamily="34" charset="0"/>
                        </a:rPr>
                        <a:t>Descripción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92897200"/>
                  </a:ext>
                </a:extLst>
              </a:tr>
              <a:tr h="1094730">
                <a:tc>
                  <a:txBody>
                    <a:bodyPr/>
                    <a:lstStyle/>
                    <a:p>
                      <a:pPr lvl="0" algn="l"/>
                      <a:r>
                        <a:rPr lang="es-ES" sz="1800" b="1" noProof="0" dirty="0">
                          <a:solidFill>
                            <a:schemeClr val="tx1"/>
                          </a:solidFill>
                          <a:latin typeface="Arial" panose="020B0604020202020204" pitchFamily="34" charset="0"/>
                          <a:cs typeface="Arial" panose="020B0604020202020204" pitchFamily="34" charset="0"/>
                        </a:rPr>
                        <a:t>Floraciones de algas nocivas (HAB)</a:t>
                      </a:r>
                    </a:p>
                  </a:txBody>
                  <a:tcPr marL="457200" marT="182880" marB="1828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s-ES" sz="1650" noProof="0" dirty="0">
                          <a:solidFill>
                            <a:schemeClr val="tx1"/>
                          </a:solidFill>
                          <a:latin typeface="Arial" panose="020B0604020202020204" pitchFamily="34" charset="0"/>
                          <a:cs typeface="Arial" panose="020B0604020202020204" pitchFamily="34" charset="0"/>
                        </a:rPr>
                        <a:t>Localización y descripción de una FAN en cualquier cuerpo de agua, incluidos lagos, aguas costeras y cuerpos de agua salobre (mezcla de agua dulce y salada)</a:t>
                      </a:r>
                    </a:p>
                  </a:txBody>
                  <a:tcPr marT="182880" marB="1828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316687013"/>
                  </a:ext>
                </a:extLst>
              </a:tr>
              <a:tr h="1342869">
                <a:tc>
                  <a:txBody>
                    <a:bodyPr/>
                    <a:lstStyle/>
                    <a:p>
                      <a:r>
                        <a:rPr lang="es-ES" sz="1800" b="1" noProof="0" dirty="0">
                          <a:solidFill>
                            <a:schemeClr val="tx1"/>
                          </a:solidFill>
                          <a:latin typeface="Arial" panose="020B0604020202020204" pitchFamily="34" charset="0"/>
                          <a:cs typeface="Arial" panose="020B0604020202020204" pitchFamily="34" charset="0"/>
                        </a:rPr>
                        <a:t>Fuentes alimentarias</a:t>
                      </a:r>
                    </a:p>
                  </a:txBody>
                  <a:tcPr marL="457200" marT="182880" marB="1828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s-ES" sz="1650" noProof="0" dirty="0">
                          <a:solidFill>
                            <a:schemeClr val="tx1"/>
                          </a:solidFill>
                          <a:latin typeface="Arial" panose="020B0604020202020204" pitchFamily="34" charset="0"/>
                          <a:cs typeface="Arial" panose="020B0604020202020204" pitchFamily="34" charset="0"/>
                        </a:rPr>
                        <a:t>En el caso de las enfermedades transmitidas por los alimentos y causadas por toxinas de floraciones de algas nocivas en las que no se hayan observado floraciones de algas nocivas, los usuarios pueden notificar la fuente alimentaria más probable, como la captura de marisco o el lugar de recolección</a:t>
                      </a:r>
                    </a:p>
                  </a:txBody>
                  <a:tcPr marT="182880" marB="1828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03575785"/>
                  </a:ext>
                </a:extLst>
              </a:tr>
              <a:tr h="613049">
                <a:tc>
                  <a:txBody>
                    <a:bodyPr/>
                    <a:lstStyle/>
                    <a:p>
                      <a:r>
                        <a:rPr lang="es-ES" sz="1800" b="1" noProof="0" dirty="0">
                          <a:solidFill>
                            <a:schemeClr val="tx1"/>
                          </a:solidFill>
                          <a:latin typeface="Arial" panose="020B0604020202020204" pitchFamily="34" charset="0"/>
                          <a:cs typeface="Arial" panose="020B0604020202020204" pitchFamily="34" charset="0"/>
                        </a:rPr>
                        <a:t>Enfermedades humanas</a:t>
                      </a:r>
                    </a:p>
                  </a:txBody>
                  <a:tcPr marL="457200" marT="182880" marB="1828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s-ES" sz="1650" noProof="0" dirty="0">
                          <a:solidFill>
                            <a:schemeClr val="tx1"/>
                          </a:solidFill>
                          <a:latin typeface="Arial" panose="020B0604020202020204" pitchFamily="34" charset="0"/>
                          <a:cs typeface="Arial" panose="020B0604020202020204" pitchFamily="34" charset="0"/>
                        </a:rPr>
                        <a:t>Casos de enfermedades humanas causadas por las HAB</a:t>
                      </a:r>
                    </a:p>
                  </a:txBody>
                  <a:tcPr marT="182880" marB="1828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359239041"/>
                  </a:ext>
                </a:extLst>
              </a:tr>
              <a:tr h="1342869">
                <a:tc>
                  <a:txBody>
                    <a:bodyPr/>
                    <a:lstStyle/>
                    <a:p>
                      <a:r>
                        <a:rPr lang="es-ES" sz="1800" b="1" noProof="0" dirty="0">
                          <a:solidFill>
                            <a:schemeClr val="tx1"/>
                          </a:solidFill>
                          <a:latin typeface="Arial" panose="020B0604020202020204" pitchFamily="34" charset="0"/>
                          <a:cs typeface="Arial" panose="020B0604020202020204" pitchFamily="34" charset="0"/>
                        </a:rPr>
                        <a:t>Enfermedades animales</a:t>
                      </a:r>
                    </a:p>
                  </a:txBody>
                  <a:tcPr marL="457200" marT="182880" marB="1828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s-ES" sz="1650" noProof="0" dirty="0">
                          <a:solidFill>
                            <a:schemeClr val="tx1"/>
                          </a:solidFill>
                          <a:latin typeface="Arial" panose="020B0604020202020204" pitchFamily="34" charset="0"/>
                          <a:cs typeface="Arial" panose="020B0604020202020204" pitchFamily="34" charset="0"/>
                        </a:rPr>
                        <a:t>Casos de enfermedades animales causadas por FAN, incluso en: </a:t>
                      </a:r>
                    </a:p>
                    <a:p>
                      <a:pPr marL="182880" lvl="0" indent="-274320">
                        <a:buClr>
                          <a:srgbClr val="00953A"/>
                        </a:buClr>
                        <a:buFont typeface="Wingdings" panose="05000000000000000000" pitchFamily="2" charset="2"/>
                        <a:buChar char="§"/>
                      </a:pPr>
                      <a:r>
                        <a:rPr lang="es-ES" sz="1650" noProof="0" dirty="0">
                          <a:solidFill>
                            <a:schemeClr val="tx1"/>
                          </a:solidFill>
                          <a:latin typeface="Arial" panose="020B0604020202020204" pitchFamily="34" charset="0"/>
                          <a:cs typeface="Arial" panose="020B0604020202020204" pitchFamily="34" charset="0"/>
                        </a:rPr>
                        <a:t>Mascotas</a:t>
                      </a:r>
                    </a:p>
                    <a:p>
                      <a:pPr marL="182880" lvl="0" indent="-274320">
                        <a:buClr>
                          <a:srgbClr val="00953A"/>
                        </a:buClr>
                        <a:buFont typeface="Wingdings" panose="05000000000000000000" pitchFamily="2" charset="2"/>
                        <a:buChar char="§"/>
                      </a:pPr>
                      <a:r>
                        <a:rPr lang="es-ES" sz="1650" noProof="0" dirty="0">
                          <a:solidFill>
                            <a:schemeClr val="tx1"/>
                          </a:solidFill>
                          <a:latin typeface="Arial" panose="020B0604020202020204" pitchFamily="34" charset="0"/>
                          <a:cs typeface="Arial" panose="020B0604020202020204" pitchFamily="34" charset="0"/>
                        </a:rPr>
                        <a:t>Ganado</a:t>
                      </a:r>
                    </a:p>
                    <a:p>
                      <a:pPr marL="182880" lvl="0" indent="-274320">
                        <a:buClr>
                          <a:srgbClr val="00953A"/>
                        </a:buClr>
                        <a:buFont typeface="Wingdings" panose="05000000000000000000" pitchFamily="2" charset="2"/>
                        <a:buChar char="§"/>
                      </a:pPr>
                      <a:r>
                        <a:rPr lang="es-ES" sz="1650" noProof="0" dirty="0">
                          <a:solidFill>
                            <a:schemeClr val="tx1"/>
                          </a:solidFill>
                          <a:latin typeface="Arial" panose="020B0604020202020204" pitchFamily="34" charset="0"/>
                          <a:cs typeface="Arial" panose="020B0604020202020204" pitchFamily="34" charset="0"/>
                        </a:rPr>
                        <a:t>Vida silvestre</a:t>
                      </a:r>
                    </a:p>
                  </a:txBody>
                  <a:tcPr marT="182880" marB="1828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51618090"/>
                  </a:ext>
                </a:extLst>
              </a:tr>
            </a:tbl>
          </a:graphicData>
        </a:graphic>
      </p:graphicFrame>
      <p:pic>
        <p:nvPicPr>
          <p:cNvPr id="8" name="Content Placeholder 12" descr="User with solid fill">
            <a:extLst>
              <a:ext uri="{FF2B5EF4-FFF2-40B4-BE49-F238E27FC236}">
                <a16:creationId xmlns:a16="http://schemas.microsoft.com/office/drawing/2014/main" id="{25FA2E9A-EFAF-1A17-E2AA-531A2B8D78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9134" y="4319105"/>
            <a:ext cx="365760" cy="365760"/>
          </a:xfrm>
          <a:prstGeom prst="rect">
            <a:avLst/>
          </a:prstGeom>
        </p:spPr>
      </p:pic>
      <p:pic>
        <p:nvPicPr>
          <p:cNvPr id="9" name="Graphic 8" descr="Fish with solid fill">
            <a:extLst>
              <a:ext uri="{FF2B5EF4-FFF2-40B4-BE49-F238E27FC236}">
                <a16:creationId xmlns:a16="http://schemas.microsoft.com/office/drawing/2014/main" id="{2B8E4EEE-9EE5-A244-7BB3-3A2B7DE7D9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39771" y="3344633"/>
            <a:ext cx="365760" cy="365760"/>
          </a:xfrm>
          <a:prstGeom prst="rect">
            <a:avLst/>
          </a:prstGeom>
        </p:spPr>
      </p:pic>
      <p:pic>
        <p:nvPicPr>
          <p:cNvPr id="10" name="Graphic 9" descr="Dog with solid fill">
            <a:extLst>
              <a:ext uri="{FF2B5EF4-FFF2-40B4-BE49-F238E27FC236}">
                <a16:creationId xmlns:a16="http://schemas.microsoft.com/office/drawing/2014/main" id="{C9C79EFD-3BBE-2C1E-CB4B-089538D31AE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71460" y="5290033"/>
            <a:ext cx="457200" cy="457200"/>
          </a:xfrm>
          <a:prstGeom prst="rect">
            <a:avLst/>
          </a:prstGeom>
        </p:spPr>
      </p:pic>
      <p:pic>
        <p:nvPicPr>
          <p:cNvPr id="11" name="Graphic 10" descr="Wave with solid fill">
            <a:extLst>
              <a:ext uri="{FF2B5EF4-FFF2-40B4-BE49-F238E27FC236}">
                <a16:creationId xmlns:a16="http://schemas.microsoft.com/office/drawing/2014/main" id="{2745EEAF-3CAF-7094-4BC2-374AB807AA9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29088" y="2095909"/>
            <a:ext cx="365760" cy="365760"/>
          </a:xfrm>
          <a:prstGeom prst="rect">
            <a:avLst/>
          </a:prstGeom>
        </p:spPr>
      </p:pic>
    </p:spTree>
    <p:extLst>
      <p:ext uri="{BB962C8B-B14F-4D97-AF65-F5344CB8AC3E}">
        <p14:creationId xmlns:p14="http://schemas.microsoft.com/office/powerpoint/2010/main" val="31343259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376F1FAB-9281-56C3-FA66-1AA942BEAF5F}"/>
              </a:ext>
            </a:extLst>
          </p:cNvPr>
          <p:cNvSpPr>
            <a:spLocks noGrp="1"/>
          </p:cNvSpPr>
          <p:nvPr>
            <p:ph sz="half" idx="2"/>
          </p:nvPr>
        </p:nvSpPr>
        <p:spPr/>
        <p:txBody>
          <a:bodyPr lIns="91440" tIns="45720" rIns="91440" bIns="45720" anchor="t"/>
          <a:lstStyle/>
          <a:p>
            <a:r>
              <a:rPr lang="es-GT" dirty="0"/>
              <a:t>Subnotificación, notificación incompleta</a:t>
            </a:r>
          </a:p>
          <a:p>
            <a:r>
              <a:rPr lang="es-GT" dirty="0"/>
              <a:t>Falta de representatividad de los casos notificados</a:t>
            </a:r>
            <a:endParaRPr lang="es-GT" dirty="0">
              <a:cs typeface="Arial"/>
            </a:endParaRPr>
          </a:p>
          <a:p>
            <a:r>
              <a:rPr lang="es-GT" dirty="0"/>
              <a:t>Falta de oportunidad</a:t>
            </a:r>
            <a:endParaRPr lang="es-GT" dirty="0">
              <a:cs typeface="Arial"/>
            </a:endParaRPr>
          </a:p>
          <a:p>
            <a:r>
              <a:rPr lang="es-GT" dirty="0"/>
              <a:t>Uso inconsistente de las definiciones de caso</a:t>
            </a:r>
            <a:endParaRPr lang="es-GT" dirty="0">
              <a:cs typeface="Arial"/>
            </a:endParaRPr>
          </a:p>
          <a:p>
            <a:r>
              <a:rPr lang="es-GT" dirty="0"/>
              <a:t>Falta de consistencia en el intercambio de datos entre sectores</a:t>
            </a:r>
            <a:endParaRPr lang="es-GT" dirty="0">
              <a:cs typeface="Arial"/>
            </a:endParaRPr>
          </a:p>
          <a:p>
            <a:r>
              <a:rPr lang="es-GT" dirty="0">
                <a:cs typeface="Arial"/>
              </a:rPr>
              <a:t>Falta de recursos para apoyar el sistema de vigilancia</a:t>
            </a:r>
          </a:p>
          <a:p>
            <a:endParaRPr lang="en-US" dirty="0">
              <a:cs typeface="Arial"/>
            </a:endParaRPr>
          </a:p>
          <a:p>
            <a:endParaRPr lang="en-US" dirty="0"/>
          </a:p>
          <a:p>
            <a:endParaRPr lang="en-US" dirty="0">
              <a:cs typeface="Arial"/>
            </a:endParaRPr>
          </a:p>
          <a:p>
            <a:endParaRPr lang="en-US" dirty="0">
              <a:cs typeface="Arial"/>
            </a:endParaRPr>
          </a:p>
        </p:txBody>
      </p:sp>
      <p:sp>
        <p:nvSpPr>
          <p:cNvPr id="3" name="Title 2">
            <a:extLst>
              <a:ext uri="{FF2B5EF4-FFF2-40B4-BE49-F238E27FC236}">
                <a16:creationId xmlns:a16="http://schemas.microsoft.com/office/drawing/2014/main" id="{5F3FEC8E-1689-5F3D-98C0-952FFEE7D8B1}"/>
              </a:ext>
            </a:extLst>
          </p:cNvPr>
          <p:cNvSpPr txBox="1">
            <a:spLocks/>
          </p:cNvSpPr>
          <p:nvPr/>
        </p:nvSpPr>
        <p:spPr>
          <a:xfrm>
            <a:off x="838200" y="0"/>
            <a:ext cx="9752215"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Limitaciones de los sistemas </a:t>
            </a:r>
            <a:br>
              <a:rPr lang="es-ES" dirty="0"/>
            </a:br>
            <a:r>
              <a:rPr lang="es-ES" dirty="0"/>
              <a:t>de notificación (1/2)</a:t>
            </a:r>
            <a:br>
              <a:rPr lang="es-ES" dirty="0"/>
            </a:br>
            <a:endParaRPr lang="es-ES" dirty="0"/>
          </a:p>
        </p:txBody>
      </p:sp>
      <p:pic>
        <p:nvPicPr>
          <p:cNvPr id="6" name="Picture 5" descr="Discovery Dialogue ">
            <a:extLst>
              <a:ext uri="{FF2B5EF4-FFF2-40B4-BE49-F238E27FC236}">
                <a16:creationId xmlns:a16="http://schemas.microsoft.com/office/drawing/2014/main" id="{E88B0E23-80A1-C956-BFCF-6BFA1F26AC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9517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78E62-3151-BF57-AE67-A68C70F0D0A6}"/>
              </a:ext>
            </a:extLst>
          </p:cNvPr>
          <p:cNvSpPr>
            <a:spLocks noGrp="1"/>
          </p:cNvSpPr>
          <p:nvPr>
            <p:ph type="title"/>
          </p:nvPr>
        </p:nvSpPr>
        <p:spPr/>
        <p:txBody>
          <a:bodyPr/>
          <a:lstStyle/>
          <a:p>
            <a:r>
              <a:rPr lang="es-ES" dirty="0"/>
              <a:t>Limitaciones de los sistemas </a:t>
            </a:r>
            <a:br>
              <a:rPr lang="es-ES" dirty="0"/>
            </a:br>
            <a:r>
              <a:rPr lang="es-ES" dirty="0"/>
              <a:t>de notificación (2/2)</a:t>
            </a:r>
            <a:endParaRPr lang="es-ES" sz="4400" dirty="0"/>
          </a:p>
        </p:txBody>
      </p:sp>
      <p:sp>
        <p:nvSpPr>
          <p:cNvPr id="8" name="Content Placeholder 7">
            <a:extLst>
              <a:ext uri="{FF2B5EF4-FFF2-40B4-BE49-F238E27FC236}">
                <a16:creationId xmlns:a16="http://schemas.microsoft.com/office/drawing/2014/main" id="{0A0ED0D6-F626-7B86-E0FA-DDA6F3112778}"/>
              </a:ext>
            </a:extLst>
          </p:cNvPr>
          <p:cNvSpPr>
            <a:spLocks noGrp="1"/>
          </p:cNvSpPr>
          <p:nvPr>
            <p:ph sz="half" idx="2"/>
          </p:nvPr>
        </p:nvSpPr>
        <p:spPr/>
        <p:txBody>
          <a:bodyPr/>
          <a:lstStyle/>
          <a:p>
            <a:r>
              <a:rPr lang="es-ES" dirty="0"/>
              <a:t>¿Cuáles son algunas de las deficiencias o limitaciones que ha observado en los sistemas de notificación? </a:t>
            </a:r>
          </a:p>
          <a:p>
            <a:r>
              <a:rPr lang="es-ES" dirty="0"/>
              <a:t>¿Cuáles son algunas de las razones por las que no se notifica?</a:t>
            </a:r>
          </a:p>
          <a:p>
            <a:r>
              <a:rPr lang="es-ES" dirty="0"/>
              <a:t>¿Cuáles son algunas de las consecuencias de la falta </a:t>
            </a:r>
            <a:br>
              <a:rPr lang="es-ES" dirty="0"/>
            </a:br>
            <a:r>
              <a:rPr lang="es-ES" dirty="0"/>
              <a:t>de notificación? </a:t>
            </a:r>
          </a:p>
          <a:p>
            <a:endParaRPr lang="es-ES" dirty="0"/>
          </a:p>
          <a:p>
            <a:endParaRPr lang="es-ES" dirty="0"/>
          </a:p>
          <a:p>
            <a:endParaRPr lang="es-ES" dirty="0"/>
          </a:p>
        </p:txBody>
      </p:sp>
      <p:pic>
        <p:nvPicPr>
          <p:cNvPr id="3" name="Picture 5" descr="Discovery Dialogue ">
            <a:extLst>
              <a:ext uri="{FF2B5EF4-FFF2-40B4-BE49-F238E27FC236}">
                <a16:creationId xmlns:a16="http://schemas.microsoft.com/office/drawing/2014/main" id="{AAD963D9-789B-8CCA-115A-CB543FE42A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712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2AA3907-49A6-CD4F-C2A0-3C288A56D7D3}"/>
              </a:ext>
            </a:extLst>
          </p:cNvPr>
          <p:cNvSpPr>
            <a:spLocks noGrp="1"/>
          </p:cNvSpPr>
          <p:nvPr>
            <p:ph type="title"/>
          </p:nvPr>
        </p:nvSpPr>
        <p:spPr/>
        <p:txBody>
          <a:bodyPr/>
          <a:lstStyle/>
          <a:p>
            <a:r>
              <a:rPr lang="es-ES" dirty="0"/>
              <a:t>Formas de mejorar la notificación</a:t>
            </a:r>
          </a:p>
        </p:txBody>
      </p:sp>
      <p:sp>
        <p:nvSpPr>
          <p:cNvPr id="2" name="Text Placeholder 1"/>
          <p:cNvSpPr>
            <a:spLocks noGrp="1"/>
          </p:cNvSpPr>
          <p:nvPr>
            <p:ph sz="half" idx="2"/>
          </p:nvPr>
        </p:nvSpPr>
        <p:spPr>
          <a:xfrm>
            <a:off x="835070" y="1478857"/>
            <a:ext cx="10785231" cy="4639309"/>
          </a:xfrm>
          <a:prstGeom prst="rect">
            <a:avLst/>
          </a:prstGeom>
          <a:noFill/>
        </p:spPr>
        <p:txBody>
          <a:bodyPr lIns="91440" tIns="45720" rIns="91440" bIns="45720" anchor="t"/>
          <a:lstStyle/>
          <a:p>
            <a:pPr>
              <a:spcBef>
                <a:spcPts val="600"/>
              </a:spcBef>
              <a:spcAft>
                <a:spcPts val="600"/>
              </a:spcAft>
              <a:buClr>
                <a:srgbClr val="000000"/>
              </a:buClr>
            </a:pPr>
            <a:r>
              <a:rPr lang="es-GT" dirty="0">
                <a:latin typeface="Arial" panose="020B0604020202020204" pitchFamily="34" charset="0"/>
                <a:cs typeface="Arial" panose="020B0604020202020204" pitchFamily="34" charset="0"/>
              </a:rPr>
              <a:t>¿Qué soluciones puede recomendar para mejorar la notificación?</a:t>
            </a:r>
          </a:p>
          <a:p>
            <a:pPr lvl="1">
              <a:spcBef>
                <a:spcPts val="600"/>
              </a:spcBef>
              <a:spcAft>
                <a:spcPts val="600"/>
              </a:spcAft>
              <a:buClr>
                <a:srgbClr val="00953A"/>
              </a:buClr>
            </a:pPr>
            <a:r>
              <a:rPr lang="es-GT" dirty="0">
                <a:latin typeface="Arial" panose="020B0604020202020204" pitchFamily="34" charset="0"/>
                <a:cs typeface="Arial" panose="020B0604020202020204" pitchFamily="34" charset="0"/>
              </a:rPr>
              <a:t>Mejorar la sensibilización</a:t>
            </a:r>
          </a:p>
          <a:p>
            <a:pPr lvl="1">
              <a:spcBef>
                <a:spcPts val="600"/>
              </a:spcBef>
              <a:spcAft>
                <a:spcPts val="600"/>
              </a:spcAft>
              <a:buClr>
                <a:srgbClr val="00953A"/>
              </a:buClr>
            </a:pPr>
            <a:r>
              <a:rPr lang="es-GT" dirty="0">
                <a:latin typeface="Arial" panose="020B0604020202020204" pitchFamily="34" charset="0"/>
                <a:cs typeface="Arial" panose="020B0604020202020204" pitchFamily="34" charset="0"/>
              </a:rPr>
              <a:t>Proporcionar retroalimentación usando reportes</a:t>
            </a:r>
          </a:p>
          <a:p>
            <a:pPr lvl="1">
              <a:spcBef>
                <a:spcPts val="600"/>
              </a:spcBef>
              <a:spcAft>
                <a:spcPts val="600"/>
              </a:spcAft>
              <a:buClr>
                <a:srgbClr val="00953A"/>
              </a:buClr>
            </a:pPr>
            <a:r>
              <a:rPr lang="es-GT" dirty="0">
                <a:latin typeface="Arial" panose="020B0604020202020204" pitchFamily="34" charset="0"/>
                <a:cs typeface="Arial" panose="020B0604020202020204" pitchFamily="34" charset="0"/>
              </a:rPr>
              <a:t>Reducir la carga de la notificación simplificando los reportes </a:t>
            </a:r>
          </a:p>
          <a:p>
            <a:pPr lvl="1">
              <a:spcBef>
                <a:spcPts val="600"/>
              </a:spcBef>
              <a:spcAft>
                <a:spcPts val="600"/>
              </a:spcAft>
              <a:buClr>
                <a:srgbClr val="00953A"/>
              </a:buClr>
            </a:pPr>
            <a:r>
              <a:rPr lang="es-GT" dirty="0">
                <a:latin typeface="Arial" panose="020B0604020202020204" pitchFamily="34" charset="0"/>
                <a:cs typeface="Arial" panose="020B0604020202020204" pitchFamily="34" charset="0"/>
              </a:rPr>
              <a:t>Supervisar los datos y programar revisiones continuas</a:t>
            </a:r>
          </a:p>
          <a:p>
            <a:pPr lvl="1">
              <a:spcBef>
                <a:spcPts val="600"/>
              </a:spcBef>
              <a:spcAft>
                <a:spcPts val="600"/>
              </a:spcAft>
              <a:buClr>
                <a:srgbClr val="00953A"/>
              </a:buClr>
            </a:pPr>
            <a:r>
              <a:rPr lang="es-GT" dirty="0">
                <a:latin typeface="Arial" panose="020B0604020202020204" pitchFamily="34" charset="0"/>
                <a:cs typeface="Arial" panose="020B0604020202020204" pitchFamily="34" charset="0"/>
              </a:rPr>
              <a:t>Realizar visitas a los centros y auditorías de la calidad de los datos</a:t>
            </a:r>
          </a:p>
          <a:p>
            <a:pPr lvl="1">
              <a:spcBef>
                <a:spcPts val="600"/>
              </a:spcBef>
              <a:spcAft>
                <a:spcPts val="600"/>
              </a:spcAft>
              <a:buClr>
                <a:srgbClr val="00953A"/>
              </a:buClr>
            </a:pPr>
            <a:r>
              <a:rPr lang="es-GT" dirty="0">
                <a:latin typeface="Arial" panose="020B0604020202020204" pitchFamily="34" charset="0"/>
                <a:cs typeface="Arial" panose="020B0604020202020204" pitchFamily="34" charset="0"/>
              </a:rPr>
              <a:t>Mejorar la coordinación y la comunicación entre los distintos sectores para compartir los datos de forma más oportuna y eficaz</a:t>
            </a:r>
          </a:p>
        </p:txBody>
      </p:sp>
    </p:spTree>
    <p:extLst>
      <p:ext uri="{BB962C8B-B14F-4D97-AF65-F5344CB8AC3E}">
        <p14:creationId xmlns:p14="http://schemas.microsoft.com/office/powerpoint/2010/main" val="2127295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p:txBody>
          <a:bodyPr lIns="91440" tIns="45720" rIns="91440" bIns="45720" anchor="t"/>
          <a:lstStyle/>
          <a:p>
            <a:pPr>
              <a:spcBef>
                <a:spcPts val="1800"/>
              </a:spcBef>
            </a:pPr>
            <a:endParaRPr lang="en-US" dirty="0"/>
          </a:p>
          <a:p>
            <a:pPr marL="0" indent="0">
              <a:buNone/>
            </a:pPr>
            <a:endParaRPr lang="en-US" dirty="0"/>
          </a:p>
        </p:txBody>
      </p:sp>
      <p:sp>
        <p:nvSpPr>
          <p:cNvPr id="16" name="Title 15">
            <a:extLst>
              <a:ext uri="{FF2B5EF4-FFF2-40B4-BE49-F238E27FC236}">
                <a16:creationId xmlns:a16="http://schemas.microsoft.com/office/drawing/2014/main" id="{6D476CC9-41B6-4D36-DEAC-E51456AD16B9}"/>
              </a:ext>
            </a:extLst>
          </p:cNvPr>
          <p:cNvSpPr>
            <a:spLocks noGrp="1"/>
          </p:cNvSpPr>
          <p:nvPr>
            <p:ph type="title"/>
          </p:nvPr>
        </p:nvSpPr>
        <p:spPr>
          <a:xfrm>
            <a:off x="838200" y="5040"/>
            <a:ext cx="10515600" cy="800100"/>
          </a:xfrm>
        </p:spPr>
        <p:txBody>
          <a:bodyPr/>
          <a:lstStyle/>
          <a:p>
            <a:r>
              <a:rPr lang="en-US" sz="4400"/>
              <a:t>Normativa sobre enfermedades de declaración obligatoria</a:t>
            </a:r>
          </a:p>
        </p:txBody>
      </p:sp>
      <p:sp>
        <p:nvSpPr>
          <p:cNvPr id="3" name="TextBox 2">
            <a:extLst>
              <a:ext uri="{FF2B5EF4-FFF2-40B4-BE49-F238E27FC236}">
                <a16:creationId xmlns:a16="http://schemas.microsoft.com/office/drawing/2014/main" id="{63953CAD-9440-3B85-155F-47B2453B8DDB}"/>
              </a:ext>
            </a:extLst>
          </p:cNvPr>
          <p:cNvSpPr txBox="1"/>
          <p:nvPr/>
        </p:nvSpPr>
        <p:spPr>
          <a:xfrm>
            <a:off x="311942" y="3179879"/>
            <a:ext cx="4127054" cy="2354491"/>
          </a:xfrm>
          <a:prstGeom prst="rect">
            <a:avLst/>
          </a:prstGeom>
          <a:noFill/>
          <a:ln w="60325">
            <a:solidFill>
              <a:srgbClr val="00953A"/>
            </a:solidFill>
          </a:ln>
        </p:spPr>
        <p:txBody>
          <a:bodyPr wrap="square">
            <a:spAutoFit/>
          </a:bodyPr>
          <a:lstStyle/>
          <a:p>
            <a:pPr algn="ctr">
              <a:buClr>
                <a:srgbClr val="00953A"/>
              </a:buClr>
            </a:pPr>
            <a:r>
              <a:rPr lang="es-ES" sz="2100" b="1" dirty="0"/>
              <a:t>Varía según el país</a:t>
            </a:r>
          </a:p>
          <a:p>
            <a:pPr marL="342900" indent="-342900">
              <a:buClr>
                <a:schemeClr val="tx1"/>
              </a:buClr>
              <a:buFont typeface="Arial" panose="020B0604020202020204" pitchFamily="34" charset="0"/>
              <a:buChar char="•"/>
            </a:pPr>
            <a:r>
              <a:rPr lang="es-ES" sz="2100" dirty="0"/>
              <a:t>Lista de enfermedades </a:t>
            </a:r>
          </a:p>
          <a:p>
            <a:pPr indent="228600">
              <a:buClr>
                <a:schemeClr val="tx1"/>
              </a:buClr>
            </a:pPr>
            <a:r>
              <a:rPr lang="es-ES" sz="2100" dirty="0"/>
              <a:t> (20-80+)</a:t>
            </a:r>
          </a:p>
          <a:p>
            <a:pPr marL="342900" indent="-342900">
              <a:buClr>
                <a:schemeClr val="tx1"/>
              </a:buClr>
              <a:buFont typeface="Arial" panose="020B0604020202020204" pitchFamily="34" charset="0"/>
              <a:buChar char="•"/>
            </a:pPr>
            <a:r>
              <a:rPr lang="es-ES" sz="2100" dirty="0"/>
              <a:t>Definiciones de caso</a:t>
            </a:r>
          </a:p>
          <a:p>
            <a:pPr marL="342900" indent="-342900">
              <a:buClr>
                <a:schemeClr val="tx1"/>
              </a:buClr>
              <a:buFont typeface="Arial" panose="020B0604020202020204" pitchFamily="34" charset="0"/>
              <a:buChar char="•"/>
            </a:pPr>
            <a:r>
              <a:rPr lang="es-ES" sz="2100" dirty="0"/>
              <a:t>Cómo reportar</a:t>
            </a:r>
          </a:p>
          <a:p>
            <a:pPr marL="342900" indent="-342900">
              <a:buClr>
                <a:schemeClr val="tx1"/>
              </a:buClr>
              <a:buFont typeface="Arial" panose="020B0604020202020204" pitchFamily="34" charset="0"/>
              <a:buChar char="•"/>
            </a:pPr>
            <a:r>
              <a:rPr lang="es-ES" sz="2100" dirty="0"/>
              <a:t>Rapidez para reportar</a:t>
            </a:r>
          </a:p>
          <a:p>
            <a:pPr marL="342900" indent="-342900">
              <a:buClr>
                <a:schemeClr val="tx1"/>
              </a:buClr>
              <a:buFont typeface="Arial" panose="020B0604020202020204" pitchFamily="34" charset="0"/>
              <a:buChar char="•"/>
            </a:pPr>
            <a:r>
              <a:rPr lang="es-ES" sz="2100" dirty="0"/>
              <a:t>Cuántos detalles proporcionar</a:t>
            </a:r>
          </a:p>
        </p:txBody>
      </p:sp>
      <p:sp>
        <p:nvSpPr>
          <p:cNvPr id="10" name="TextBox 9">
            <a:extLst>
              <a:ext uri="{FF2B5EF4-FFF2-40B4-BE49-F238E27FC236}">
                <a16:creationId xmlns:a16="http://schemas.microsoft.com/office/drawing/2014/main" id="{F85F4142-3CC0-F63E-BED1-35343EA06274}"/>
              </a:ext>
            </a:extLst>
          </p:cNvPr>
          <p:cNvSpPr txBox="1"/>
          <p:nvPr/>
        </p:nvSpPr>
        <p:spPr>
          <a:xfrm>
            <a:off x="7280874" y="3179879"/>
            <a:ext cx="4599184" cy="3000821"/>
          </a:xfrm>
          <a:prstGeom prst="rect">
            <a:avLst/>
          </a:prstGeom>
          <a:noFill/>
          <a:ln w="60325">
            <a:solidFill>
              <a:srgbClr val="00953A"/>
            </a:solidFill>
          </a:ln>
        </p:spPr>
        <p:txBody>
          <a:bodyPr wrap="square">
            <a:spAutoFit/>
          </a:bodyPr>
          <a:lstStyle/>
          <a:p>
            <a:pPr algn="ctr">
              <a:spcBef>
                <a:spcPts val="1800"/>
              </a:spcBef>
              <a:buClr>
                <a:srgbClr val="00953A"/>
              </a:buClr>
            </a:pPr>
            <a:r>
              <a:rPr lang="es-ES" sz="2100" b="1" dirty="0"/>
              <a:t>OMSA</a:t>
            </a:r>
          </a:p>
          <a:p>
            <a:pPr marL="342900" indent="-342900">
              <a:buFont typeface="Arial" panose="020B0604020202020204" pitchFamily="34" charset="0"/>
              <a:buChar char="•"/>
            </a:pPr>
            <a:r>
              <a:rPr lang="es-ES" sz="2100" dirty="0"/>
              <a:t>Notificación de determinadas enfermedades de animales terrestres y acuáticos, incluidas las zoonosis</a:t>
            </a:r>
          </a:p>
          <a:p>
            <a:pPr marL="342900" indent="-342900">
              <a:buFont typeface="Arial" panose="020B0604020202020204" pitchFamily="34" charset="0"/>
              <a:buChar char="•"/>
            </a:pPr>
            <a:r>
              <a:rPr lang="es-ES" sz="2100" dirty="0"/>
              <a:t>Informa a los gobiernos sobre la aparición, evolución y distribución de las enfermedades animales en el mundo</a:t>
            </a:r>
          </a:p>
        </p:txBody>
      </p:sp>
      <p:sp>
        <p:nvSpPr>
          <p:cNvPr id="2" name="TextBox 1">
            <a:extLst>
              <a:ext uri="{FF2B5EF4-FFF2-40B4-BE49-F238E27FC236}">
                <a16:creationId xmlns:a16="http://schemas.microsoft.com/office/drawing/2014/main" id="{435BB727-06FC-2BF4-4995-18B22F676220}"/>
              </a:ext>
            </a:extLst>
          </p:cNvPr>
          <p:cNvSpPr txBox="1"/>
          <p:nvPr/>
        </p:nvSpPr>
        <p:spPr>
          <a:xfrm>
            <a:off x="3360464" y="1473324"/>
            <a:ext cx="4862313" cy="1384995"/>
          </a:xfrm>
          <a:prstGeom prst="rect">
            <a:avLst/>
          </a:prstGeom>
          <a:noFill/>
          <a:ln w="60325">
            <a:solidFill>
              <a:srgbClr val="00953A"/>
            </a:solidFill>
          </a:ln>
        </p:spPr>
        <p:txBody>
          <a:bodyPr wrap="square" lIns="91440" tIns="45720" rIns="91440" bIns="45720" anchor="t">
            <a:spAutoFit/>
          </a:bodyPr>
          <a:lstStyle/>
          <a:p>
            <a:pPr algn="ctr">
              <a:spcBef>
                <a:spcPts val="1800"/>
              </a:spcBef>
              <a:buClr>
                <a:srgbClr val="00953A"/>
              </a:buClr>
            </a:pPr>
            <a:r>
              <a:rPr lang="es-ES" sz="2100" b="1" dirty="0"/>
              <a:t>Reglamento Sanitario Internacional</a:t>
            </a:r>
            <a:endParaRPr lang="es-ES" sz="2100" b="1" dirty="0">
              <a:cs typeface="Arial"/>
            </a:endParaRPr>
          </a:p>
          <a:p>
            <a:pPr marL="342900" indent="-342900">
              <a:buFont typeface="Arial" panose="020B0604020202020204" pitchFamily="34" charset="0"/>
              <a:buChar char="•"/>
            </a:pPr>
            <a:r>
              <a:rPr lang="es-ES" sz="2100" dirty="0"/>
              <a:t>Prevenir y responder a los riesgos graves para la salud pública que puedan traspasar las fronteras</a:t>
            </a:r>
            <a:endParaRPr lang="es-ES" sz="2100" dirty="0">
              <a:cs typeface="Arial"/>
            </a:endParaRPr>
          </a:p>
        </p:txBody>
      </p:sp>
      <p:pic>
        <p:nvPicPr>
          <p:cNvPr id="5" name="Imagen 4">
            <a:extLst>
              <a:ext uri="{FF2B5EF4-FFF2-40B4-BE49-F238E27FC236}">
                <a16:creationId xmlns:a16="http://schemas.microsoft.com/office/drawing/2014/main" id="{0AA284FA-3E94-88F3-EAB8-BB33B96E4031}"/>
              </a:ext>
            </a:extLst>
          </p:cNvPr>
          <p:cNvPicPr>
            <a:picLocks noChangeAspect="1"/>
          </p:cNvPicPr>
          <p:nvPr/>
        </p:nvPicPr>
        <p:blipFill>
          <a:blip r:embed="rId3"/>
          <a:stretch>
            <a:fillRect/>
          </a:stretch>
        </p:blipFill>
        <p:spPr>
          <a:xfrm>
            <a:off x="1014153" y="1397471"/>
            <a:ext cx="1450494" cy="1603422"/>
          </a:xfrm>
          <a:prstGeom prst="rect">
            <a:avLst/>
          </a:prstGeom>
        </p:spPr>
      </p:pic>
      <p:pic>
        <p:nvPicPr>
          <p:cNvPr id="7" name="Imagen 6">
            <a:extLst>
              <a:ext uri="{FF2B5EF4-FFF2-40B4-BE49-F238E27FC236}">
                <a16:creationId xmlns:a16="http://schemas.microsoft.com/office/drawing/2014/main" id="{58E08735-481F-A3CB-B3A3-A49AE3261E91}"/>
              </a:ext>
            </a:extLst>
          </p:cNvPr>
          <p:cNvPicPr>
            <a:picLocks noChangeAspect="1"/>
          </p:cNvPicPr>
          <p:nvPr/>
        </p:nvPicPr>
        <p:blipFill>
          <a:blip r:embed="rId4"/>
          <a:srcRect t="10974" b="12127"/>
          <a:stretch/>
        </p:blipFill>
        <p:spPr>
          <a:xfrm>
            <a:off x="8343946" y="1426499"/>
            <a:ext cx="3414172" cy="1475881"/>
          </a:xfrm>
          <a:prstGeom prst="rect">
            <a:avLst/>
          </a:prstGeom>
        </p:spPr>
      </p:pic>
      <p:pic>
        <p:nvPicPr>
          <p:cNvPr id="8" name="Picture 2" descr="Reglamento sanitario international (‎2005)‎">
            <a:extLst>
              <a:ext uri="{FF2B5EF4-FFF2-40B4-BE49-F238E27FC236}">
                <a16:creationId xmlns:a16="http://schemas.microsoft.com/office/drawing/2014/main" id="{7E09C6BA-7F38-45ED-17C8-E270E484A6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7988" y="3179879"/>
            <a:ext cx="2232660" cy="3189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9178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B75504-712A-BF54-75A5-A3142D01E244}"/>
              </a:ext>
            </a:extLst>
          </p:cNvPr>
          <p:cNvSpPr>
            <a:spLocks noGrp="1"/>
          </p:cNvSpPr>
          <p:nvPr>
            <p:ph type="title"/>
          </p:nvPr>
        </p:nvSpPr>
        <p:spPr/>
        <p:txBody>
          <a:bodyPr/>
          <a:lstStyle/>
          <a:p>
            <a:r>
              <a:rPr lang="es-ES" dirty="0"/>
              <a:t>Trabajo de campo 1: Auditoría de la calidad de los datos</a:t>
            </a:r>
          </a:p>
        </p:txBody>
      </p:sp>
      <p:sp>
        <p:nvSpPr>
          <p:cNvPr id="9" name="Content Placeholder 8">
            <a:extLst>
              <a:ext uri="{FF2B5EF4-FFF2-40B4-BE49-F238E27FC236}">
                <a16:creationId xmlns:a16="http://schemas.microsoft.com/office/drawing/2014/main" id="{8C743576-C395-00D1-436E-98EE5EE98C13}"/>
              </a:ext>
            </a:extLst>
          </p:cNvPr>
          <p:cNvSpPr>
            <a:spLocks noGrp="1"/>
          </p:cNvSpPr>
          <p:nvPr>
            <p:ph sz="half" idx="2"/>
          </p:nvPr>
        </p:nvSpPr>
        <p:spPr/>
        <p:txBody>
          <a:bodyPr/>
          <a:lstStyle/>
          <a:p>
            <a:r>
              <a:rPr lang="es-ES" dirty="0"/>
              <a:t>Colecta de datos</a:t>
            </a:r>
          </a:p>
          <a:p>
            <a:pPr lvl="1"/>
            <a:r>
              <a:rPr lang="es-ES" dirty="0"/>
              <a:t>Para registrar casos</a:t>
            </a:r>
          </a:p>
          <a:p>
            <a:pPr lvl="1"/>
            <a:r>
              <a:rPr lang="es-ES" dirty="0"/>
              <a:t>Para notificar</a:t>
            </a:r>
          </a:p>
          <a:p>
            <a:r>
              <a:rPr lang="es-ES" dirty="0"/>
              <a:t>Análisis</a:t>
            </a:r>
          </a:p>
          <a:p>
            <a:r>
              <a:rPr lang="es-ES" dirty="0"/>
              <a:t>Interpretación</a:t>
            </a:r>
          </a:p>
          <a:p>
            <a:r>
              <a:rPr lang="es-ES" dirty="0"/>
              <a:t>Acción</a:t>
            </a:r>
          </a:p>
          <a:p>
            <a:pPr lvl="1"/>
            <a:r>
              <a:rPr lang="es-ES" dirty="0"/>
              <a:t>Investigar</a:t>
            </a:r>
          </a:p>
          <a:p>
            <a:pPr lvl="1"/>
            <a:r>
              <a:rPr lang="es-ES" dirty="0"/>
              <a:t>Confirmar</a:t>
            </a:r>
          </a:p>
        </p:txBody>
      </p:sp>
      <p:sp>
        <p:nvSpPr>
          <p:cNvPr id="2" name="Text Placeholder 1"/>
          <p:cNvSpPr>
            <a:spLocks noGrp="1"/>
          </p:cNvSpPr>
          <p:nvPr>
            <p:ph type="body" sz="quarter" idx="4294967295"/>
          </p:nvPr>
        </p:nvSpPr>
        <p:spPr>
          <a:xfrm>
            <a:off x="7419975" y="6510338"/>
            <a:ext cx="4772025" cy="211137"/>
          </a:xfrm>
          <a:prstGeom prst="rect">
            <a:avLst/>
          </a:prstGeom>
        </p:spPr>
        <p:txBody>
          <a:bodyPr/>
          <a:lstStyle/>
          <a:p>
            <a:endParaRPr lang="en-US" sz="3000">
              <a:latin typeface="Franklin Gothic Medium" panose="020B0603020102020204" pitchFamily="34" charset="0"/>
            </a:endParaRPr>
          </a:p>
          <a:p>
            <a:endParaRPr lang="en-US"/>
          </a:p>
        </p:txBody>
      </p:sp>
      <p:pic>
        <p:nvPicPr>
          <p:cNvPr id="5" name="Picture 4">
            <a:extLst>
              <a:ext uri="{FF2B5EF4-FFF2-40B4-BE49-F238E27FC236}">
                <a16:creationId xmlns:a16="http://schemas.microsoft.com/office/drawing/2014/main" id="{4F2FCD8B-40F8-C1F8-896A-E6A8F752173F}"/>
              </a:ext>
            </a:extLst>
          </p:cNvPr>
          <p:cNvPicPr>
            <a:picLocks noChangeAspect="1"/>
          </p:cNvPicPr>
          <p:nvPr/>
        </p:nvPicPr>
        <p:blipFill>
          <a:blip r:embed="rId3"/>
          <a:stretch>
            <a:fillRect/>
          </a:stretch>
        </p:blipFill>
        <p:spPr>
          <a:xfrm>
            <a:off x="6096000" y="1500629"/>
            <a:ext cx="3412909" cy="4563774"/>
          </a:xfrm>
          <a:prstGeom prst="rect">
            <a:avLst/>
          </a:prstGeom>
          <a:ln>
            <a:solidFill>
              <a:schemeClr val="tx1"/>
            </a:solidFill>
          </a:ln>
        </p:spPr>
      </p:pic>
    </p:spTree>
    <p:extLst>
      <p:ext uri="{BB962C8B-B14F-4D97-AF65-F5344CB8AC3E}">
        <p14:creationId xmlns:p14="http://schemas.microsoft.com/office/powerpoint/2010/main" val="19629866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1D763C-F922-0352-15FF-7731F3B6B19D}"/>
              </a:ext>
            </a:extLst>
          </p:cNvPr>
          <p:cNvSpPr>
            <a:spLocks noGrp="1"/>
          </p:cNvSpPr>
          <p:nvPr>
            <p:ph sz="half" idx="2"/>
          </p:nvPr>
        </p:nvSpPr>
        <p:spPr>
          <a:xfrm>
            <a:off x="835129" y="1510756"/>
            <a:ext cx="11009541" cy="4639309"/>
          </a:xfrm>
        </p:spPr>
        <p:txBody>
          <a:bodyPr/>
          <a:lstStyle/>
          <a:p>
            <a:r>
              <a:rPr lang="es-GT" sz="2600" dirty="0"/>
              <a:t>La vigilancia de la salud pública comienza con la colecta de datos</a:t>
            </a:r>
          </a:p>
          <a:p>
            <a:r>
              <a:rPr lang="es-GT" sz="2600" dirty="0"/>
              <a:t>La vigilancia de las enfermedades de notificación obligatoria </a:t>
            </a:r>
            <a:br>
              <a:rPr lang="es-GT" sz="2600" dirty="0"/>
            </a:br>
            <a:r>
              <a:rPr lang="es-GT" sz="2600" dirty="0"/>
              <a:t>se basa en leyes y reglamentos</a:t>
            </a:r>
          </a:p>
          <a:p>
            <a:r>
              <a:rPr lang="es-GT" sz="2600" dirty="0"/>
              <a:t>La vigilancia puede ser activa o pasiva</a:t>
            </a:r>
          </a:p>
          <a:p>
            <a:r>
              <a:rPr lang="es-GT" sz="2600" dirty="0"/>
              <a:t>La subnotificación es frecuente y puede conducir a decisiones erróneas</a:t>
            </a:r>
          </a:p>
          <a:p>
            <a:r>
              <a:rPr lang="es-GT" sz="2600" dirty="0"/>
              <a:t>La retroalimentación es un refuerzo positivo</a:t>
            </a:r>
          </a:p>
          <a:p>
            <a:r>
              <a:rPr lang="es-GT" sz="2600" dirty="0"/>
              <a:t>El seguimiento y la evaluación pueden ayudar a combatir </a:t>
            </a:r>
            <a:br>
              <a:rPr lang="es-GT" sz="2600" dirty="0"/>
            </a:br>
            <a:r>
              <a:rPr lang="es-GT" sz="2600" dirty="0"/>
              <a:t>la subnotificación</a:t>
            </a:r>
          </a:p>
          <a:p>
            <a:r>
              <a:rPr lang="es-GT" sz="2600" dirty="0"/>
              <a:t>El compromiso multisectorial efectivo es fundamental para proteger eficazmente la salud de todos</a:t>
            </a:r>
          </a:p>
        </p:txBody>
      </p:sp>
      <p:sp>
        <p:nvSpPr>
          <p:cNvPr id="2" name="Title 1">
            <a:extLst>
              <a:ext uri="{FF2B5EF4-FFF2-40B4-BE49-F238E27FC236}">
                <a16:creationId xmlns:a16="http://schemas.microsoft.com/office/drawing/2014/main" id="{E621423B-4EFB-BB55-2513-81C4A2C1DB06}"/>
              </a:ext>
            </a:extLst>
          </p:cNvPr>
          <p:cNvSpPr>
            <a:spLocks noGrp="1"/>
          </p:cNvSpPr>
          <p:nvPr>
            <p:ph type="title"/>
          </p:nvPr>
        </p:nvSpPr>
        <p:spPr/>
        <p:txBody>
          <a:bodyPr/>
          <a:lstStyle/>
          <a:p>
            <a:r>
              <a:rPr lang="en-US"/>
              <a:t>Resumen</a:t>
            </a:r>
          </a:p>
        </p:txBody>
      </p:sp>
    </p:spTree>
    <p:extLst>
      <p:ext uri="{BB962C8B-B14F-4D97-AF65-F5344CB8AC3E}">
        <p14:creationId xmlns:p14="http://schemas.microsoft.com/office/powerpoint/2010/main" val="22026515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7BB9EF15-ED0E-7F20-7E90-3E0DD03E19AA}"/>
              </a:ext>
            </a:extLst>
          </p:cNvPr>
          <p:cNvSpPr>
            <a:spLocks noGrp="1"/>
          </p:cNvSpPr>
          <p:nvPr>
            <p:ph sz="half" idx="2"/>
          </p:nvPr>
        </p:nvSpPr>
        <p:spPr/>
        <p:txBody>
          <a:bodyPr/>
          <a:lstStyle/>
          <a:p>
            <a:pPr>
              <a:buClr>
                <a:srgbClr val="001402"/>
              </a:buClr>
            </a:pPr>
            <a:r>
              <a:rPr lang="es-GT" dirty="0">
                <a:cs typeface="Arial" panose="020B0604020202020204" pitchFamily="34" charset="0"/>
              </a:rPr>
              <a:t>Identificar enfermedades o eventos de notificación obligatoria </a:t>
            </a:r>
          </a:p>
          <a:p>
            <a:pPr>
              <a:buClr>
                <a:srgbClr val="001402"/>
              </a:buClr>
            </a:pPr>
            <a:r>
              <a:rPr lang="es-GT" dirty="0">
                <a:cs typeface="Arial" panose="020B0604020202020204" pitchFamily="34" charset="0"/>
              </a:rPr>
              <a:t>Explicar la diferencia entre vigilancia pasiva y activa</a:t>
            </a:r>
          </a:p>
          <a:p>
            <a:pPr>
              <a:buClr>
                <a:srgbClr val="001402"/>
              </a:buClr>
            </a:pPr>
            <a:r>
              <a:rPr lang="es-GT" dirty="0">
                <a:cs typeface="Arial" panose="020B0604020202020204" pitchFamily="34" charset="0"/>
              </a:rPr>
              <a:t>Describir los métodos básicos de colecta de datos</a:t>
            </a:r>
          </a:p>
          <a:p>
            <a:pPr>
              <a:buClr>
                <a:srgbClr val="001402"/>
              </a:buClr>
            </a:pPr>
            <a:r>
              <a:rPr lang="es-GT" dirty="0">
                <a:cs typeface="Arial" panose="020B0604020202020204" pitchFamily="34" charset="0"/>
              </a:rPr>
              <a:t>Explicar los motivos de la notificación cero</a:t>
            </a:r>
          </a:p>
          <a:p>
            <a:pPr>
              <a:buClr>
                <a:srgbClr val="001402"/>
              </a:buClr>
            </a:pPr>
            <a:r>
              <a:rPr lang="es-GT" dirty="0">
                <a:cs typeface="Arial" panose="020B0604020202020204" pitchFamily="34" charset="0"/>
              </a:rPr>
              <a:t>Explicar las limitaciones de los sistemas de notificación y las formas de mejorarlos</a:t>
            </a:r>
          </a:p>
          <a:p>
            <a:pPr>
              <a:buClr>
                <a:srgbClr val="001402"/>
              </a:buClr>
            </a:pPr>
            <a:r>
              <a:rPr lang="es-GT" dirty="0">
                <a:cs typeface="Arial" panose="020B0604020202020204" pitchFamily="34" charset="0"/>
              </a:rPr>
              <a:t>Describir la importancia de utilizar el enfoque de Una Sola Salud para compartir datos e información entre los </a:t>
            </a:r>
            <a:br>
              <a:rPr lang="es-GT" dirty="0">
                <a:cs typeface="Arial" panose="020B0604020202020204" pitchFamily="34" charset="0"/>
              </a:rPr>
            </a:br>
            <a:r>
              <a:rPr lang="es-GT" dirty="0">
                <a:cs typeface="Arial" panose="020B0604020202020204" pitchFamily="34" charset="0"/>
              </a:rPr>
              <a:t>sectores pertinentes</a:t>
            </a:r>
          </a:p>
          <a:p>
            <a:endParaRPr lang="en-US" dirty="0"/>
          </a:p>
        </p:txBody>
      </p:sp>
      <p:sp>
        <p:nvSpPr>
          <p:cNvPr id="3" name="Title 2">
            <a:extLst>
              <a:ext uri="{FF2B5EF4-FFF2-40B4-BE49-F238E27FC236}">
                <a16:creationId xmlns:a16="http://schemas.microsoft.com/office/drawing/2014/main" id="{FE70FC3D-8CEA-77AE-C811-6AD3DCA98726}"/>
              </a:ext>
            </a:extLst>
          </p:cNvPr>
          <p:cNvSpPr>
            <a:spLocks noGrp="1"/>
          </p:cNvSpPr>
          <p:nvPr>
            <p:ph type="title"/>
          </p:nvPr>
        </p:nvSpPr>
        <p:spPr/>
        <p:txBody>
          <a:bodyPr/>
          <a:lstStyle/>
          <a:p>
            <a:r>
              <a:rPr lang="es-ES" dirty="0">
                <a:latin typeface="Franklin Gothic Medium" panose="020B0603020102020204" pitchFamily="34" charset="0"/>
              </a:rPr>
              <a:t>Revisión de los objetivos</a:t>
            </a:r>
            <a:endParaRPr lang="es-ES" sz="4800" dirty="0">
              <a:latin typeface="Franklin Gothic Medium" panose="020B0603020102020204" pitchFamily="34" charset="0"/>
            </a:endParaRPr>
          </a:p>
        </p:txBody>
      </p:sp>
    </p:spTree>
    <p:extLst>
      <p:ext uri="{BB962C8B-B14F-4D97-AF65-F5344CB8AC3E}">
        <p14:creationId xmlns:p14="http://schemas.microsoft.com/office/powerpoint/2010/main" val="842438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78E62-3151-BF57-AE67-A68C70F0D0A6}"/>
              </a:ext>
            </a:extLst>
          </p:cNvPr>
          <p:cNvSpPr>
            <a:spLocks noGrp="1"/>
          </p:cNvSpPr>
          <p:nvPr>
            <p:ph type="title"/>
          </p:nvPr>
        </p:nvSpPr>
        <p:spPr>
          <a:xfrm>
            <a:off x="838200" y="20320"/>
            <a:ext cx="9752215" cy="800100"/>
          </a:xfrm>
        </p:spPr>
        <p:txBody>
          <a:bodyPr/>
          <a:lstStyle/>
          <a:p>
            <a:r>
              <a:rPr lang="es-ES" dirty="0"/>
              <a:t>Enfermedad de declaración obligatoria en su país </a:t>
            </a:r>
          </a:p>
        </p:txBody>
      </p:sp>
      <p:sp>
        <p:nvSpPr>
          <p:cNvPr id="14" name="Content Placeholder 13">
            <a:extLst>
              <a:ext uri="{FF2B5EF4-FFF2-40B4-BE49-F238E27FC236}">
                <a16:creationId xmlns:a16="http://schemas.microsoft.com/office/drawing/2014/main" id="{84AEAB56-7711-6179-8C48-DF422AB61BA1}"/>
              </a:ext>
            </a:extLst>
          </p:cNvPr>
          <p:cNvSpPr>
            <a:spLocks noGrp="1"/>
          </p:cNvSpPr>
          <p:nvPr>
            <p:ph sz="half" idx="2"/>
          </p:nvPr>
        </p:nvSpPr>
        <p:spPr>
          <a:xfrm>
            <a:off x="838200" y="1479550"/>
            <a:ext cx="7942006" cy="4638675"/>
          </a:xfrm>
        </p:spPr>
        <p:txBody>
          <a:bodyPr/>
          <a:lstStyle/>
          <a:p>
            <a:r>
              <a:rPr lang="es-ES" dirty="0"/>
              <a:t>¿Qué enfermedades o afecciones figuran en su lista de enfermedades de declaración obligatoria?</a:t>
            </a:r>
          </a:p>
          <a:p>
            <a:r>
              <a:rPr lang="es-ES" dirty="0"/>
              <a:t>¿Alguna de estas enfermedades requiere notificación inmediata? </a:t>
            </a:r>
          </a:p>
          <a:p>
            <a:r>
              <a:rPr lang="es-ES" dirty="0"/>
              <a:t>¿Se utilizan formularios en papel, reportes electrónicos o una combinación de ambos? ¿A qué nivel? En caso afirmativo, ¿qué ocurre con los formularios en papel?</a:t>
            </a:r>
          </a:p>
          <a:p>
            <a:r>
              <a:rPr lang="es-ES" dirty="0"/>
              <a:t>¿Es necesaria la confirmación del laboratorio antes de reportar?</a:t>
            </a:r>
          </a:p>
          <a:p>
            <a:endParaRPr lang="es-ES" dirty="0"/>
          </a:p>
          <a:p>
            <a:endParaRPr lang="es-ES" dirty="0"/>
          </a:p>
          <a:p>
            <a:endParaRPr lang="es-ES" dirty="0"/>
          </a:p>
          <a:p>
            <a:endParaRPr lang="es-ES" dirty="0"/>
          </a:p>
        </p:txBody>
      </p:sp>
      <p:pic>
        <p:nvPicPr>
          <p:cNvPr id="7" name="Picture 6" descr="A paper scroll with black lines&#10;&#10;Description automatically generated">
            <a:extLst>
              <a:ext uri="{FF2B5EF4-FFF2-40B4-BE49-F238E27FC236}">
                <a16:creationId xmlns:a16="http://schemas.microsoft.com/office/drawing/2014/main" id="{61608114-282B-21B5-5E85-7A1B1BA238EB}"/>
              </a:ext>
            </a:extLst>
          </p:cNvPr>
          <p:cNvPicPr>
            <a:picLocks noChangeAspect="1"/>
          </p:cNvPicPr>
          <p:nvPr/>
        </p:nvPicPr>
        <p:blipFill>
          <a:blip r:embed="rId3"/>
          <a:stretch>
            <a:fillRect/>
          </a:stretch>
        </p:blipFill>
        <p:spPr>
          <a:xfrm>
            <a:off x="8780206" y="2193665"/>
            <a:ext cx="3339848" cy="3210444"/>
          </a:xfrm>
          <a:prstGeom prst="rect">
            <a:avLst/>
          </a:prstGeom>
        </p:spPr>
      </p:pic>
    </p:spTree>
    <p:extLst>
      <p:ext uri="{BB962C8B-B14F-4D97-AF65-F5344CB8AC3E}">
        <p14:creationId xmlns:p14="http://schemas.microsoft.com/office/powerpoint/2010/main" val="27202388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91B6C36A-15A2-CF2D-4BD8-44D58C1B9443}"/>
              </a:ext>
            </a:extLst>
          </p:cNvPr>
          <p:cNvSpPr>
            <a:spLocks noGrp="1"/>
          </p:cNvSpPr>
          <p:nvPr>
            <p:ph sz="half" idx="2"/>
          </p:nvPr>
        </p:nvSpPr>
        <p:spPr/>
        <p:txBody>
          <a:bodyPr/>
          <a:lstStyle/>
          <a:p>
            <a:r>
              <a:rPr lang="es-ES" sz="3200" dirty="0"/>
              <a:t>Tres categorías de enfermedades que deben notificarse</a:t>
            </a:r>
          </a:p>
          <a:p>
            <a:pPr lvl="1"/>
            <a:r>
              <a:rPr lang="es-ES" sz="2800" dirty="0"/>
              <a:t>Cada caso de 4 enfermedades específicas</a:t>
            </a:r>
          </a:p>
          <a:p>
            <a:pPr lvl="1"/>
            <a:r>
              <a:rPr lang="es-ES" sz="2800" dirty="0"/>
              <a:t>Casos inesperados o “impactantes”</a:t>
            </a:r>
          </a:p>
          <a:p>
            <a:pPr lvl="1"/>
            <a:r>
              <a:rPr lang="es-ES" sz="2800" dirty="0"/>
              <a:t>Evento potencialmente preocupante para la salud pública internacional</a:t>
            </a:r>
          </a:p>
          <a:p>
            <a:endParaRPr lang="es-ES" sz="3200" dirty="0"/>
          </a:p>
        </p:txBody>
      </p:sp>
      <p:sp>
        <p:nvSpPr>
          <p:cNvPr id="6" name="Title 5">
            <a:extLst>
              <a:ext uri="{FF2B5EF4-FFF2-40B4-BE49-F238E27FC236}">
                <a16:creationId xmlns:a16="http://schemas.microsoft.com/office/drawing/2014/main" id="{48B21F84-D622-0DF6-9E2B-4F3CA2DC92B5}"/>
              </a:ext>
            </a:extLst>
          </p:cNvPr>
          <p:cNvSpPr>
            <a:spLocks noGrp="1"/>
          </p:cNvSpPr>
          <p:nvPr>
            <p:ph type="title"/>
          </p:nvPr>
        </p:nvSpPr>
        <p:spPr/>
        <p:txBody>
          <a:bodyPr/>
          <a:lstStyle/>
          <a:p>
            <a:r>
              <a:rPr lang="es-GT" dirty="0"/>
              <a:t>Notificaciones de acuerdo al RSI</a:t>
            </a:r>
          </a:p>
        </p:txBody>
      </p:sp>
      <p:sp>
        <p:nvSpPr>
          <p:cNvPr id="11" name="Text Placeholder 4">
            <a:extLst>
              <a:ext uri="{FF2B5EF4-FFF2-40B4-BE49-F238E27FC236}">
                <a16:creationId xmlns:a16="http://schemas.microsoft.com/office/drawing/2014/main" id="{AD78E31C-86C0-F241-2E91-76298F5C7E9A}"/>
              </a:ext>
            </a:extLst>
          </p:cNvPr>
          <p:cNvSpPr>
            <a:spLocks noGrp="1"/>
          </p:cNvSpPr>
          <p:nvPr>
            <p:ph type="body" sz="quarter" idx="4294967295"/>
          </p:nvPr>
        </p:nvSpPr>
        <p:spPr>
          <a:xfrm>
            <a:off x="2685143" y="6457950"/>
            <a:ext cx="11596914" cy="800100"/>
          </a:xfrm>
          <a:prstGeom prst="rect">
            <a:avLst/>
          </a:prstGeom>
        </p:spPr>
        <p:txBody>
          <a:bodyPr/>
          <a:lstStyle/>
          <a:p>
            <a:pPr marL="0" indent="0">
              <a:buNone/>
            </a:pPr>
            <a:r>
              <a:rPr lang="en-US" sz="1600" dirty="0"/>
              <a:t>OMS. Reglamento Sanitario Internacional. Tercera edición. Ginebra; 2005.</a:t>
            </a:r>
          </a:p>
          <a:p>
            <a:endParaRPr lang="en-US" sz="1600" dirty="0"/>
          </a:p>
        </p:txBody>
      </p:sp>
    </p:spTree>
    <p:extLst>
      <p:ext uri="{BB962C8B-B14F-4D97-AF65-F5344CB8AC3E}">
        <p14:creationId xmlns:p14="http://schemas.microsoft.com/office/powerpoint/2010/main" val="11961898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D7B2425-E5B7-339C-D045-8F21371627E9}"/>
              </a:ext>
            </a:extLst>
          </p:cNvPr>
          <p:cNvSpPr>
            <a:spLocks noGrp="1"/>
          </p:cNvSpPr>
          <p:nvPr>
            <p:ph type="title"/>
          </p:nvPr>
        </p:nvSpPr>
        <p:spPr>
          <a:xfrm>
            <a:off x="838200" y="30480"/>
            <a:ext cx="10515600" cy="800100"/>
          </a:xfrm>
        </p:spPr>
        <p:txBody>
          <a:bodyPr/>
          <a:lstStyle/>
          <a:p>
            <a:r>
              <a:rPr lang="es-GT" dirty="0"/>
              <a:t>Notificaciones RSI de 4 enfermedades específicas</a:t>
            </a:r>
            <a:br>
              <a:rPr lang="en-US" dirty="0"/>
            </a:br>
            <a:endParaRPr lang="en-US" dirty="0"/>
          </a:p>
        </p:txBody>
      </p:sp>
      <p:sp>
        <p:nvSpPr>
          <p:cNvPr id="11" name="Text Placeholder 4">
            <a:extLst>
              <a:ext uri="{FF2B5EF4-FFF2-40B4-BE49-F238E27FC236}">
                <a16:creationId xmlns:a16="http://schemas.microsoft.com/office/drawing/2014/main" id="{3781DD7F-DE24-4A72-928B-6910233DBFC8}"/>
              </a:ext>
            </a:extLst>
          </p:cNvPr>
          <p:cNvSpPr>
            <a:spLocks noGrp="1"/>
          </p:cNvSpPr>
          <p:nvPr>
            <p:ph type="body" sz="quarter" idx="16"/>
          </p:nvPr>
        </p:nvSpPr>
        <p:spPr>
          <a:xfrm>
            <a:off x="3568700" y="6487884"/>
            <a:ext cx="5969847" cy="292101"/>
          </a:xfrm>
        </p:spPr>
        <p:txBody>
          <a:bodyPr/>
          <a:lstStyle/>
          <a:p>
            <a:r>
              <a:rPr lang="en-US" dirty="0"/>
              <a:t>OMS. Reglamento Sanitario Internacional. Tercera edición. Ginebra; 2005.</a:t>
            </a:r>
          </a:p>
          <a:p>
            <a:endParaRPr lang="en-US" dirty="0"/>
          </a:p>
        </p:txBody>
      </p:sp>
      <p:pic>
        <p:nvPicPr>
          <p:cNvPr id="6" name="Graphic 5" descr="Covid-19 with solid fill">
            <a:extLst>
              <a:ext uri="{FF2B5EF4-FFF2-40B4-BE49-F238E27FC236}">
                <a16:creationId xmlns:a16="http://schemas.microsoft.com/office/drawing/2014/main" id="{A4040E09-B1CE-0D31-FEE8-220A0805A6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62708" y="3798511"/>
            <a:ext cx="1371600" cy="1371600"/>
          </a:xfrm>
          <a:prstGeom prst="rect">
            <a:avLst/>
          </a:prstGeom>
        </p:spPr>
      </p:pic>
      <p:pic>
        <p:nvPicPr>
          <p:cNvPr id="10" name="Graphic 9" descr="Germ with solid fill">
            <a:extLst>
              <a:ext uri="{FF2B5EF4-FFF2-40B4-BE49-F238E27FC236}">
                <a16:creationId xmlns:a16="http://schemas.microsoft.com/office/drawing/2014/main" id="{F5EC7B54-D101-9AA3-42A2-034471A83CD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062708" y="1478857"/>
            <a:ext cx="1371600" cy="1371600"/>
          </a:xfrm>
          <a:prstGeom prst="rect">
            <a:avLst/>
          </a:prstGeom>
        </p:spPr>
      </p:pic>
      <p:pic>
        <p:nvPicPr>
          <p:cNvPr id="12" name="Graphic 11" descr="Germ with solid fill">
            <a:extLst>
              <a:ext uri="{FF2B5EF4-FFF2-40B4-BE49-F238E27FC236}">
                <a16:creationId xmlns:a16="http://schemas.microsoft.com/office/drawing/2014/main" id="{A93B9AC7-0C49-446E-4B25-BDA707DBC42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395101" y="2426911"/>
            <a:ext cx="1371600" cy="1371600"/>
          </a:xfrm>
          <a:prstGeom prst="rect">
            <a:avLst/>
          </a:prstGeom>
        </p:spPr>
      </p:pic>
      <p:pic>
        <p:nvPicPr>
          <p:cNvPr id="14" name="Graphic 13" descr="Germ with solid fill">
            <a:extLst>
              <a:ext uri="{FF2B5EF4-FFF2-40B4-BE49-F238E27FC236}">
                <a16:creationId xmlns:a16="http://schemas.microsoft.com/office/drawing/2014/main" id="{D3860845-A047-A0A2-E39B-8DC97F7262D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395101" y="4528417"/>
            <a:ext cx="1371600" cy="1371600"/>
          </a:xfrm>
          <a:prstGeom prst="rect">
            <a:avLst/>
          </a:prstGeom>
        </p:spPr>
      </p:pic>
      <p:sp>
        <p:nvSpPr>
          <p:cNvPr id="2" name="Content Placeholder 6">
            <a:extLst>
              <a:ext uri="{FF2B5EF4-FFF2-40B4-BE49-F238E27FC236}">
                <a16:creationId xmlns:a16="http://schemas.microsoft.com/office/drawing/2014/main" id="{1FAB3624-D6D5-D653-F5A4-1AFB8D559178}"/>
              </a:ext>
            </a:extLst>
          </p:cNvPr>
          <p:cNvSpPr txBox="1">
            <a:spLocks/>
          </p:cNvSpPr>
          <p:nvPr/>
        </p:nvSpPr>
        <p:spPr>
          <a:xfrm>
            <a:off x="838200" y="1478857"/>
            <a:ext cx="7681686" cy="4639309"/>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sz="3200" dirty="0"/>
              <a:t>Reportar cada caso de:</a:t>
            </a:r>
          </a:p>
          <a:p>
            <a:pPr lvl="1"/>
            <a:r>
              <a:rPr lang="es-ES" sz="2800" dirty="0"/>
              <a:t>Viruela</a:t>
            </a:r>
          </a:p>
          <a:p>
            <a:pPr lvl="1"/>
            <a:r>
              <a:rPr lang="es-ES" sz="2800" dirty="0"/>
              <a:t>Poliomielitis (por poliovirus salvaje)</a:t>
            </a:r>
          </a:p>
          <a:p>
            <a:pPr lvl="1"/>
            <a:r>
              <a:rPr lang="es-ES" sz="2800" dirty="0"/>
              <a:t>Influenza humana causada por un </a:t>
            </a:r>
            <a:br>
              <a:rPr lang="es-ES" sz="2800" dirty="0"/>
            </a:br>
            <a:r>
              <a:rPr lang="es-ES" sz="2800" dirty="0"/>
              <a:t>nuevo subtipo</a:t>
            </a:r>
          </a:p>
          <a:p>
            <a:pPr lvl="1"/>
            <a:r>
              <a:rPr lang="es-ES" sz="2800" dirty="0"/>
              <a:t>Síndrome respiratorio agudo grave (SARS)</a:t>
            </a:r>
          </a:p>
        </p:txBody>
      </p:sp>
    </p:spTree>
    <p:extLst>
      <p:ext uri="{BB962C8B-B14F-4D97-AF65-F5344CB8AC3E}">
        <p14:creationId xmlns:p14="http://schemas.microsoft.com/office/powerpoint/2010/main" val="34505359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sz="half" idx="2"/>
          </p:nvPr>
        </p:nvSpPr>
        <p:spPr/>
        <p:txBody>
          <a:bodyPr/>
          <a:lstStyle/>
          <a:p>
            <a:r>
              <a:rPr lang="es-ES" sz="3200" dirty="0"/>
              <a:t>Reporte de casos inesperados o "impactantes" de:</a:t>
            </a:r>
          </a:p>
          <a:p>
            <a:pPr lvl="1"/>
            <a:r>
              <a:rPr lang="es-ES" sz="2800" dirty="0"/>
              <a:t>Cólera</a:t>
            </a:r>
          </a:p>
          <a:p>
            <a:pPr lvl="1"/>
            <a:r>
              <a:rPr lang="es-ES" sz="2800" dirty="0"/>
              <a:t>Peste neumónica</a:t>
            </a:r>
          </a:p>
          <a:p>
            <a:pPr lvl="1"/>
            <a:r>
              <a:rPr lang="es-ES" sz="2800" dirty="0"/>
              <a:t>Fiebre amarilla</a:t>
            </a:r>
          </a:p>
          <a:p>
            <a:pPr lvl="1"/>
            <a:r>
              <a:rPr lang="es-ES" sz="2800" dirty="0"/>
              <a:t>Fiebres hemorrágicas víricas (Ébola, Lassa, Marburg)</a:t>
            </a:r>
          </a:p>
          <a:p>
            <a:pPr lvl="1"/>
            <a:r>
              <a:rPr lang="es-ES" sz="2800" dirty="0"/>
              <a:t>Fiebre del Nilo Occidental</a:t>
            </a:r>
          </a:p>
          <a:p>
            <a:pPr lvl="1"/>
            <a:r>
              <a:rPr lang="es-ES" sz="2800" dirty="0"/>
              <a:t>Enfermedades de preocupación nacional o regional como: dengue, fiebre del Valle del Rift, enfermedad meningocócica</a:t>
            </a:r>
          </a:p>
        </p:txBody>
      </p:sp>
      <p:sp>
        <p:nvSpPr>
          <p:cNvPr id="4" name="Title 3">
            <a:extLst>
              <a:ext uri="{FF2B5EF4-FFF2-40B4-BE49-F238E27FC236}">
                <a16:creationId xmlns:a16="http://schemas.microsoft.com/office/drawing/2014/main" id="{6CAFFB23-F333-BB0F-4E59-A6EF2069BC95}"/>
              </a:ext>
            </a:extLst>
          </p:cNvPr>
          <p:cNvSpPr>
            <a:spLocks noGrp="1"/>
          </p:cNvSpPr>
          <p:nvPr>
            <p:ph type="title"/>
          </p:nvPr>
        </p:nvSpPr>
        <p:spPr/>
        <p:txBody>
          <a:bodyPr/>
          <a:lstStyle/>
          <a:p>
            <a:r>
              <a:rPr lang="es-GT" dirty="0"/>
              <a:t>Notificaciones RSI de casos inesperados</a:t>
            </a:r>
            <a:br>
              <a:rPr lang="en-US" dirty="0"/>
            </a:br>
            <a:endParaRPr lang="en-US" dirty="0"/>
          </a:p>
        </p:txBody>
      </p:sp>
      <p:sp>
        <p:nvSpPr>
          <p:cNvPr id="7" name="Text Placeholder 4">
            <a:extLst>
              <a:ext uri="{FF2B5EF4-FFF2-40B4-BE49-F238E27FC236}">
                <a16:creationId xmlns:a16="http://schemas.microsoft.com/office/drawing/2014/main" id="{80E672BB-2030-C6FA-8718-E1B694E9E9BF}"/>
              </a:ext>
            </a:extLst>
          </p:cNvPr>
          <p:cNvSpPr>
            <a:spLocks noGrp="1"/>
          </p:cNvSpPr>
          <p:nvPr>
            <p:ph type="body" sz="quarter" idx="16"/>
          </p:nvPr>
        </p:nvSpPr>
        <p:spPr>
          <a:xfrm>
            <a:off x="3942080" y="6502399"/>
            <a:ext cx="5596467" cy="139701"/>
          </a:xfrm>
        </p:spPr>
        <p:txBody>
          <a:bodyPr/>
          <a:lstStyle/>
          <a:p>
            <a:r>
              <a:rPr lang="en-US" dirty="0"/>
              <a:t>OMS. Reglamento Sanitario Internacional. Tercera edición. Ginebra; 2005.</a:t>
            </a:r>
          </a:p>
          <a:p>
            <a:endParaRPr lang="en-US" dirty="0"/>
          </a:p>
        </p:txBody>
      </p:sp>
      <p:sp>
        <p:nvSpPr>
          <p:cNvPr id="9" name="Title 1">
            <a:extLst>
              <a:ext uri="{FF2B5EF4-FFF2-40B4-BE49-F238E27FC236}">
                <a16:creationId xmlns:a16="http://schemas.microsoft.com/office/drawing/2014/main" id="{49DAFB2F-50C8-042F-3FFE-12090D1BBF42}"/>
              </a:ext>
            </a:extLst>
          </p:cNvPr>
          <p:cNvSpPr txBox="1">
            <a:spLocks/>
          </p:cNvSpPr>
          <p:nvPr/>
        </p:nvSpPr>
        <p:spPr>
          <a:xfrm>
            <a:off x="838200" y="457200"/>
            <a:ext cx="9752013"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dirty="0"/>
          </a:p>
        </p:txBody>
      </p:sp>
    </p:spTree>
    <p:extLst>
      <p:ext uri="{BB962C8B-B14F-4D97-AF65-F5344CB8AC3E}">
        <p14:creationId xmlns:p14="http://schemas.microsoft.com/office/powerpoint/2010/main" val="26366012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cd03f174-a395-49eb-8ee9-8d943e22f40d">
      <UserInfo>
        <DisplayName>Rossow, John (CDC/DDPHSIS/CGH/DGHP)</DisplayName>
        <AccountId>123</AccountId>
        <AccountType/>
      </UserInfo>
    </SharedWithUsers>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Props1.xml><?xml version="1.0" encoding="utf-8"?>
<ds:datastoreItem xmlns:ds="http://schemas.openxmlformats.org/officeDocument/2006/customXml" ds:itemID="{82CA8745-D442-4406-BF12-19AD2B446EE0}">
  <ds:schemaRefs>
    <ds:schemaRef ds:uri="http://schemas.microsoft.com/sharepoint/v3/contenttype/forms"/>
  </ds:schemaRefs>
</ds:datastoreItem>
</file>

<file path=customXml/itemProps2.xml><?xml version="1.0" encoding="utf-8"?>
<ds:datastoreItem xmlns:ds="http://schemas.openxmlformats.org/officeDocument/2006/customXml" ds:itemID="{7AB0734F-7A32-4E58-9C63-4479F9C44AE2}"/>
</file>

<file path=customXml/itemProps3.xml><?xml version="1.0" encoding="utf-8"?>
<ds:datastoreItem xmlns:ds="http://schemas.openxmlformats.org/officeDocument/2006/customXml" ds:itemID="{26D83549-F3AC-4AAB-AD49-CE448E41FA2B}">
  <ds:schemaRefs>
    <ds:schemaRef ds:uri="http://purl.org/dc/elements/1.1/"/>
    <ds:schemaRef ds:uri="cd03f174-a395-49eb-8ee9-8d943e22f40d"/>
    <ds:schemaRef ds:uri="http://www.w3.org/XML/1998/namespace"/>
    <ds:schemaRef ds:uri="http://schemas.openxmlformats.org/package/2006/metadata/core-properties"/>
    <ds:schemaRef ds:uri="http://schemas.microsoft.com/office/2006/documentManagement/types"/>
    <ds:schemaRef ds:uri="http://schemas.microsoft.com/office/infopath/2007/PartnerControls"/>
    <ds:schemaRef ds:uri="http://purl.org/dc/dcmitype/"/>
    <ds:schemaRef ds:uri="52ff0146-47b4-4d51-8c1c-03266fcd63a2"/>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17006</TotalTime>
  <Words>12543</Words>
  <Application>Microsoft Office PowerPoint</Application>
  <PresentationFormat>Widescreen</PresentationFormat>
  <Paragraphs>1296</Paragraphs>
  <Slides>52</Slides>
  <Notes>52</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52</vt:i4>
      </vt:variant>
    </vt:vector>
  </HeadingPairs>
  <TitlesOfParts>
    <vt:vector size="72" baseType="lpstr">
      <vt:lpstr>Arial</vt:lpstr>
      <vt:lpstr>Arial </vt:lpstr>
      <vt:lpstr>Arial  </vt:lpstr>
      <vt:lpstr>Arial (Body)</vt:lpstr>
      <vt:lpstr>Arial Bold</vt:lpstr>
      <vt:lpstr>Arial Re</vt:lpstr>
      <vt:lpstr>Calibri</vt:lpstr>
      <vt:lpstr>Courier New</vt:lpstr>
      <vt:lpstr>Franklin Gothic Medium</vt:lpstr>
      <vt:lpstr>Franklin Gothic Medium Cond</vt:lpstr>
      <vt:lpstr>Inter</vt:lpstr>
      <vt:lpstr>Noto Sans Symbols</vt:lpstr>
      <vt:lpstr>Open Sans</vt:lpstr>
      <vt:lpstr>Segoe UI</vt:lpstr>
      <vt:lpstr>Symbol</vt:lpstr>
      <vt:lpstr>Times New Roman</vt:lpstr>
      <vt:lpstr>Trebuchet MS</vt:lpstr>
      <vt:lpstr>Wingdings</vt:lpstr>
      <vt:lpstr>Wingdings,Sans-Serif</vt:lpstr>
      <vt:lpstr>Spanish_Template_12_6_2024</vt:lpstr>
      <vt:lpstr>PowerPoint Presentation</vt:lpstr>
      <vt:lpstr>PowerPoint Presentation</vt:lpstr>
      <vt:lpstr>PowerPoint Presentation</vt:lpstr>
      <vt:lpstr>PowerPoint Presentation</vt:lpstr>
      <vt:lpstr>Normativa sobre enfermedades de declaración obligatoria</vt:lpstr>
      <vt:lpstr>Enfermedad de declaración obligatoria en su país </vt:lpstr>
      <vt:lpstr>Notificaciones de acuerdo al RSI</vt:lpstr>
      <vt:lpstr>Notificaciones RSI de 4 enfermedades específicas </vt:lpstr>
      <vt:lpstr>Notificaciones RSI de casos inesperados </vt:lpstr>
      <vt:lpstr>Notificaciones RSI de posible evento de preocupación internacional</vt:lpstr>
      <vt:lpstr>Códigos terrestres y acuáticos - OMSA </vt:lpstr>
      <vt:lpstr>Lista de enfermedades de  declaración obligatoria</vt:lpstr>
      <vt:lpstr>Definiciones </vt:lpstr>
      <vt:lpstr>PowerPoint Presentation</vt:lpstr>
      <vt:lpstr>PowerPoint Presentation</vt:lpstr>
      <vt:lpstr>PowerPoint Presentation</vt:lpstr>
      <vt:lpstr>Reportes agregados frente a reportes basados en casos (1/2)</vt:lpstr>
      <vt:lpstr>Reportes agregados frente a reportes basados en casos (2/2)</vt:lpstr>
      <vt:lpstr>Vigilancia ambiental (1/2)</vt:lpstr>
      <vt:lpstr>Vigilancia ambiental (2/2)</vt:lpstr>
      <vt:lpstr>¿Ningún reporte o reporte cero?</vt:lpstr>
      <vt:lpstr>¿Qué es el “Reporte Cero"?</vt:lpstr>
      <vt:lpstr>Reporte Cero</vt:lpstr>
      <vt:lpstr>PowerPoint Presentation</vt:lpstr>
      <vt:lpstr>PowerPoint Presentation</vt:lpstr>
      <vt:lpstr>PowerPoint Presentation</vt:lpstr>
      <vt:lpstr>PowerPoint Presentation</vt:lpstr>
      <vt:lpstr>PowerPoint Presentation</vt:lpstr>
      <vt:lpstr>Objetivos 7-1-7</vt:lpstr>
      <vt:lpstr>Notificación de salud humana</vt:lpstr>
      <vt:lpstr>Notificación de salud animal</vt:lpstr>
      <vt:lpstr>Notificación de salud ambiental</vt:lpstr>
      <vt:lpstr>Papel del Laboratorio</vt:lpstr>
      <vt:lpstr>Requisitos de las muestras de laboratorio</vt:lpstr>
      <vt:lpstr>Fuentes de información</vt:lpstr>
      <vt:lpstr>Formulario de notificación de caso: Información colectada</vt:lpstr>
      <vt:lpstr>PowerPoint Presentation</vt:lpstr>
      <vt:lpstr>PowerPoint Presentation</vt:lpstr>
      <vt:lpstr>Pregunta 2 Respuestas (9-15)</vt:lpstr>
      <vt:lpstr>PowerPoint Presentation</vt:lpstr>
      <vt:lpstr>Pregunta 3</vt:lpstr>
      <vt:lpstr>Pregunta 4</vt:lpstr>
      <vt:lpstr>PowerPoint Presentation</vt:lpstr>
      <vt:lpstr>Colaboración en la colecta de datos</vt:lpstr>
      <vt:lpstr>PowerPoint Presentation</vt:lpstr>
      <vt:lpstr>¿Qué se ha reportado bajo OHHABS?</vt:lpstr>
      <vt:lpstr>PowerPoint Presentation</vt:lpstr>
      <vt:lpstr>Limitaciones de los sistemas  de notificación (2/2)</vt:lpstr>
      <vt:lpstr>Formas de mejorar la notificación</vt:lpstr>
      <vt:lpstr>Trabajo de campo 1: Auditoría de la calidad de los datos</vt:lpstr>
      <vt:lpstr>Resumen</vt:lpstr>
      <vt:lpstr>Revisión de los objetivos</vt:lpstr>
    </vt:vector>
  </TitlesOfParts>
  <Company>jsi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CDC</dc:creator>
  <cp:keywords>, docId:0A70A8693F95B338D1D102ED67A09C5F</cp:keywords>
  <cp:lastModifiedBy>Gallagher, Darby (CDC/GHC/DGHP)</cp:lastModifiedBy>
  <cp:revision>551</cp:revision>
  <cp:lastPrinted>2020-02-28T15:26:02Z</cp:lastPrinted>
  <dcterms:created xsi:type="dcterms:W3CDTF">2017-06-15T16:45:28Z</dcterms:created>
  <dcterms:modified xsi:type="dcterms:W3CDTF">2025-04-01T21:59:57Z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ediaServiceImageTags">
    <vt:lpwstr/>
  </property>
  <property fmtid="{D5CDD505-2E9C-101B-9397-08002B2CF9AE}" pid="4" name="MSIP_Label_7b94a7b8-f06c-4dfe-bdcc-9b548fd58c31_Enabled">
    <vt:lpwstr>true</vt:lpwstr>
  </property>
  <property fmtid="{D5CDD505-2E9C-101B-9397-08002B2CF9AE}" pid="5" name="MSIP_Label_7b94a7b8-f06c-4dfe-bdcc-9b548fd58c31_SetDate">
    <vt:lpwstr>2025-04-01T21:59:48Z</vt:lpwstr>
  </property>
  <property fmtid="{D5CDD505-2E9C-101B-9397-08002B2CF9AE}" pid="6" name="MSIP_Label_7b94a7b8-f06c-4dfe-bdcc-9b548fd58c31_Method">
    <vt:lpwstr>Privileged</vt:lpwstr>
  </property>
  <property fmtid="{D5CDD505-2E9C-101B-9397-08002B2CF9AE}" pid="7" name="MSIP_Label_7b94a7b8-f06c-4dfe-bdcc-9b548fd58c31_Name">
    <vt:lpwstr>7b94a7b8-f06c-4dfe-bdcc-9b548fd58c31</vt:lpwstr>
  </property>
  <property fmtid="{D5CDD505-2E9C-101B-9397-08002B2CF9AE}" pid="8" name="MSIP_Label_7b94a7b8-f06c-4dfe-bdcc-9b548fd58c31_SiteId">
    <vt:lpwstr>9ce70869-60db-44fd-abe8-d2767077fc8f</vt:lpwstr>
  </property>
  <property fmtid="{D5CDD505-2E9C-101B-9397-08002B2CF9AE}" pid="9" name="MSIP_Label_7b94a7b8-f06c-4dfe-bdcc-9b548fd58c31_ActionId">
    <vt:lpwstr>b70b60dd-4ede-478f-b4ec-849acce990ff</vt:lpwstr>
  </property>
  <property fmtid="{D5CDD505-2E9C-101B-9397-08002B2CF9AE}" pid="10" name="MSIP_Label_7b94a7b8-f06c-4dfe-bdcc-9b548fd58c31_ContentBits">
    <vt:lpwstr>0</vt:lpwstr>
  </property>
  <property fmtid="{D5CDD505-2E9C-101B-9397-08002B2CF9AE}" pid="11" name="MSIP_Label_8af03ff0-41c5-4c41-b55e-fabb8fae94be_ActionId">
    <vt:lpwstr>56a53640-dc7e-4886-b22c-18f260afcf95</vt:lpwstr>
  </property>
  <property fmtid="{D5CDD505-2E9C-101B-9397-08002B2CF9AE}" pid="12" name="MSIP_Label_8af03ff0-41c5-4c41-b55e-fabb8fae94be_ContentBits">
    <vt:lpwstr>0</vt:lpwstr>
  </property>
  <property fmtid="{D5CDD505-2E9C-101B-9397-08002B2CF9AE}" pid="13" name="MSIP_Label_8af03ff0-41c5-4c41-b55e-fabb8fae94be_SiteId">
    <vt:lpwstr>9ce70869-60db-44fd-abe8-d2767077fc8f</vt:lpwstr>
  </property>
  <property fmtid="{D5CDD505-2E9C-101B-9397-08002B2CF9AE}" pid="14" name="MSIP_Label_8af03ff0-41c5-4c41-b55e-fabb8fae94be_Method">
    <vt:lpwstr>Privileged</vt:lpwstr>
  </property>
  <property fmtid="{D5CDD505-2E9C-101B-9397-08002B2CF9AE}" pid="15" name="MSIP_Label_8af03ff0-41c5-4c41-b55e-fabb8fae94be_Enabled">
    <vt:lpwstr>true</vt:lpwstr>
  </property>
  <property fmtid="{D5CDD505-2E9C-101B-9397-08002B2CF9AE}" pid="16" name="MSIP_Label_8af03ff0-41c5-4c41-b55e-fabb8fae94be_Name">
    <vt:lpwstr>8af03ff0-41c5-4c41-b55e-fabb8fae94be</vt:lpwstr>
  </property>
  <property fmtid="{D5CDD505-2E9C-101B-9397-08002B2CF9AE}" pid="17" name="MSIP_Label_8af03ff0-41c5-4c41-b55e-fabb8fae94be_SetDate">
    <vt:lpwstr>2021-01-11T21:30:12Z</vt:lpwstr>
  </property>
</Properties>
</file>